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8" r:id="rId3"/>
    <p:sldId id="298" r:id="rId4"/>
    <p:sldId id="294" r:id="rId5"/>
    <p:sldId id="341" r:id="rId6"/>
    <p:sldId id="309" r:id="rId7"/>
    <p:sldId id="340" r:id="rId8"/>
    <p:sldId id="339" r:id="rId9"/>
    <p:sldId id="314" r:id="rId10"/>
    <p:sldId id="343" r:id="rId11"/>
    <p:sldId id="345" r:id="rId12"/>
    <p:sldId id="346" r:id="rId13"/>
    <p:sldId id="328" r:id="rId14"/>
    <p:sldId id="329" r:id="rId15"/>
    <p:sldId id="347" r:id="rId16"/>
    <p:sldId id="332" r:id="rId17"/>
    <p:sldId id="349" r:id="rId18"/>
    <p:sldId id="348" r:id="rId19"/>
    <p:sldId id="334" r:id="rId20"/>
    <p:sldId id="335" r:id="rId21"/>
    <p:sldId id="336" r:id="rId22"/>
    <p:sldId id="337" r:id="rId23"/>
    <p:sldId id="350" r:id="rId24"/>
    <p:sldId id="338" r:id="rId25"/>
    <p:sldId id="299" r:id="rId26"/>
    <p:sldId id="292" r:id="rId27"/>
    <p:sldId id="282" r:id="rId28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D24726"/>
    <a:srgbClr val="404040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214" autoAdjust="0"/>
  </p:normalViewPr>
  <p:slideViewPr>
    <p:cSldViewPr snapToGrid="0">
      <p:cViewPr varScale="1">
        <p:scale>
          <a:sx n="67" d="100"/>
          <a:sy n="67" d="100"/>
        </p:scale>
        <p:origin x="57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CB5363-1257-42F6-9FA1-78D9A6383C5B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2018年11月1日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0717CCD-7153-4CFA-8FE4-043AE2A91A48}" type="datetime2">
              <a:rPr lang="zh-CN" altLang="en-US" smtClean="0"/>
              <a:pPr/>
              <a:t>2018年11月1日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4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8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9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95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/>
              <a:t>在“幻灯片放映”模式下，选择箭头访问相应链接。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​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编辑母版文本样式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第二级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第三级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第四级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6646B47-A73D-4F6F-AD82-C99F4E62F746}" type="datetime2">
              <a:rPr lang="zh-CN" altLang="en-US" smtClean="0"/>
              <a:t>2018年11月1日</a:t>
            </a:fld>
            <a:endParaRPr 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8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长方形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编辑母版文本样式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第二级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第三级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第四级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第五级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第二级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第三级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第四级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A0CFC2C-DA54-4396-A846-1816F2961B91}" type="datetime2">
              <a:rPr lang="zh-CN" altLang="en-US" smtClean="0"/>
              <a:t>2018年11月1日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zh-CN" altLang="en-US" sz="5400" dirty="0">
                <a:solidFill>
                  <a:schemeClr val="bg1"/>
                </a:solidFill>
              </a:rPr>
              <a:t>企业沙盘推演（初级）</a:t>
            </a:r>
            <a:endParaRPr lang="zh-cn" sz="5400" dirty="0">
              <a:solidFill>
                <a:schemeClr val="bg1"/>
              </a:solidFill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446312DB-233E-48E8-9E17-05BA50C1D873}"/>
              </a:ext>
            </a:extLst>
          </p:cNvPr>
          <p:cNvSpPr txBox="1">
            <a:spLocks/>
          </p:cNvSpPr>
          <p:nvPr/>
        </p:nvSpPr>
        <p:spPr>
          <a:xfrm>
            <a:off x="838200" y="3858617"/>
            <a:ext cx="9582736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生产排程算法</a:t>
            </a:r>
            <a:endParaRPr lang="zh-cn" sz="2400" dirty="0">
              <a:solidFill>
                <a:schemeClr val="bg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A1C5129-61D1-4D25-B03E-C65601D39C92}"/>
              </a:ext>
            </a:extLst>
          </p:cNvPr>
          <p:cNvCxnSpPr/>
          <p:nvPr/>
        </p:nvCxnSpPr>
        <p:spPr>
          <a:xfrm>
            <a:off x="948477" y="3367945"/>
            <a:ext cx="104673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3EA60-DBAC-4F38-AE45-C821E89C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804945" cy="640080"/>
          </a:xfrm>
        </p:spPr>
        <p:txBody>
          <a:bodyPr>
            <a:normAutofit/>
          </a:bodyPr>
          <a:lstStyle/>
          <a:p>
            <a:r>
              <a:rPr lang="zh-CN" altLang="en-US" dirty="0"/>
              <a:t>如何计算产品下线数（产能计算）</a:t>
            </a:r>
            <a:r>
              <a:rPr lang="en-US" altLang="zh-CN" dirty="0"/>
              <a:t>——</a:t>
            </a:r>
            <a:r>
              <a:rPr lang="zh-CN" altLang="en-US" dirty="0"/>
              <a:t>转产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D06CF4-6902-40EC-B1C9-10E6AC1053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9422353" cy="640080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P3</a:t>
            </a:r>
            <a:r>
              <a:rPr lang="zh-CN" altLang="en-US" sz="1600" dirty="0"/>
              <a:t>柔性线全线转产</a:t>
            </a:r>
            <a:r>
              <a:rPr lang="en-US" altLang="zh-CN" sz="1600" dirty="0"/>
              <a:t>P2</a:t>
            </a:r>
            <a:r>
              <a:rPr lang="zh-CN" altLang="en-US" sz="1600" dirty="0"/>
              <a:t>时，</a:t>
            </a:r>
            <a:r>
              <a:rPr lang="en-US" altLang="zh-CN" sz="1600" dirty="0"/>
              <a:t>P2</a:t>
            </a:r>
            <a:r>
              <a:rPr lang="zh-CN" altLang="en-US" sz="1600" dirty="0"/>
              <a:t>第二年产能为</a:t>
            </a:r>
            <a:r>
              <a:rPr lang="en-US" altLang="zh-CN" sz="1600" dirty="0"/>
              <a:t>9</a:t>
            </a:r>
            <a:r>
              <a:rPr lang="zh-CN" altLang="en-US" sz="1600" dirty="0"/>
              <a:t>，</a:t>
            </a:r>
            <a:r>
              <a:rPr lang="en-US" altLang="zh-CN" sz="1600" dirty="0"/>
              <a:t>P3</a:t>
            </a:r>
            <a:r>
              <a:rPr lang="zh-CN" altLang="en-US" sz="1600" dirty="0"/>
              <a:t>第二年产能为</a:t>
            </a:r>
            <a:r>
              <a:rPr lang="en-US" altLang="zh-CN" sz="1600" dirty="0"/>
              <a:t>3</a:t>
            </a:r>
            <a:r>
              <a:rPr lang="zh-CN" altLang="en-US" sz="1600" dirty="0"/>
              <a:t>：</a:t>
            </a:r>
            <a:endParaRPr lang="en-US" altLang="zh-CN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715AEF-7A83-4235-BE75-7E8EFA357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52" y="2423160"/>
            <a:ext cx="7268433" cy="34922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14D490A-531F-4066-9704-BD7078745495}"/>
              </a:ext>
            </a:extLst>
          </p:cNvPr>
          <p:cNvSpPr/>
          <p:nvPr/>
        </p:nvSpPr>
        <p:spPr>
          <a:xfrm>
            <a:off x="5611350" y="4159788"/>
            <a:ext cx="4117639" cy="64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66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3EA60-DBAC-4F38-AE45-C821E89C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804945" cy="640080"/>
          </a:xfrm>
        </p:spPr>
        <p:txBody>
          <a:bodyPr>
            <a:normAutofit/>
          </a:bodyPr>
          <a:lstStyle/>
          <a:p>
            <a:r>
              <a:rPr lang="zh-CN" altLang="en-US" dirty="0"/>
              <a:t>如何计算产品下线数（产能计算）</a:t>
            </a:r>
            <a:r>
              <a:rPr lang="en-US" altLang="zh-CN" dirty="0"/>
              <a:t>——</a:t>
            </a:r>
            <a:r>
              <a:rPr lang="zh-CN" altLang="en-US" dirty="0"/>
              <a:t>转产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D06CF4-6902-40EC-B1C9-10E6AC1053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9422353" cy="640080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P2</a:t>
            </a:r>
            <a:r>
              <a:rPr lang="zh-CN" altLang="en-US" sz="1600" dirty="0"/>
              <a:t>柔性线全线转产</a:t>
            </a:r>
            <a:r>
              <a:rPr lang="en-US" altLang="zh-CN" sz="1600" dirty="0"/>
              <a:t>P3</a:t>
            </a:r>
            <a:r>
              <a:rPr lang="zh-CN" altLang="en-US" sz="1600" dirty="0"/>
              <a:t>时，</a:t>
            </a:r>
            <a:r>
              <a:rPr lang="en-US" altLang="zh-CN" sz="1600" dirty="0"/>
              <a:t>P2</a:t>
            </a:r>
            <a:r>
              <a:rPr lang="zh-CN" altLang="en-US" sz="1600" dirty="0"/>
              <a:t>第二年产能为</a:t>
            </a:r>
            <a:r>
              <a:rPr lang="en-US" altLang="zh-CN" sz="1600" dirty="0"/>
              <a:t>3</a:t>
            </a:r>
            <a:r>
              <a:rPr lang="zh-CN" altLang="en-US" sz="1600" dirty="0"/>
              <a:t>，</a:t>
            </a:r>
            <a:r>
              <a:rPr lang="en-US" altLang="zh-CN" sz="1600" dirty="0"/>
              <a:t>P3</a:t>
            </a:r>
            <a:r>
              <a:rPr lang="zh-CN" altLang="en-US" sz="1600" dirty="0"/>
              <a:t>第二年产能为</a:t>
            </a:r>
            <a:r>
              <a:rPr lang="en-US" altLang="zh-CN" sz="1600" dirty="0"/>
              <a:t>9</a:t>
            </a:r>
            <a:r>
              <a:rPr lang="zh-CN" altLang="en-US" sz="1600" dirty="0"/>
              <a:t>：</a:t>
            </a:r>
            <a:endParaRPr lang="en-US" altLang="zh-CN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790F2E-C1D8-4511-B194-9A1B9329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51" y="2423160"/>
            <a:ext cx="7480097" cy="365658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70C6688-233C-470C-8048-89EBC045BE91}"/>
              </a:ext>
            </a:extLst>
          </p:cNvPr>
          <p:cNvSpPr/>
          <p:nvPr/>
        </p:nvSpPr>
        <p:spPr>
          <a:xfrm>
            <a:off x="6095999" y="3676514"/>
            <a:ext cx="4111960" cy="64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58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3EA60-DBAC-4F38-AE45-C821E89C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804945" cy="640080"/>
          </a:xfrm>
        </p:spPr>
        <p:txBody>
          <a:bodyPr>
            <a:normAutofit/>
          </a:bodyPr>
          <a:lstStyle/>
          <a:p>
            <a:r>
              <a:rPr lang="zh-CN" altLang="en-US" dirty="0"/>
              <a:t>如何计算产品下线数（产能计算）</a:t>
            </a:r>
            <a:r>
              <a:rPr lang="en-US" altLang="zh-CN" dirty="0"/>
              <a:t>——</a:t>
            </a:r>
            <a:r>
              <a:rPr lang="zh-CN" altLang="en-US" dirty="0"/>
              <a:t>转产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D06CF4-6902-40EC-B1C9-10E6AC1053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0654806" cy="856914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转产时，</a:t>
            </a:r>
            <a:r>
              <a:rPr lang="en-US" altLang="zh-CN" sz="1600" dirty="0"/>
              <a:t>P2</a:t>
            </a:r>
            <a:r>
              <a:rPr lang="zh-CN" altLang="en-US" sz="1600" dirty="0"/>
              <a:t>第二年产能区间为</a:t>
            </a:r>
            <a:r>
              <a:rPr lang="en-US" altLang="zh-CN" sz="1600" dirty="0"/>
              <a:t>【3</a:t>
            </a:r>
            <a:r>
              <a:rPr lang="zh-CN" altLang="en-US" sz="1600" dirty="0"/>
              <a:t>，</a:t>
            </a:r>
            <a:r>
              <a:rPr lang="en-US" altLang="zh-CN" sz="1600" dirty="0"/>
              <a:t>9】</a:t>
            </a:r>
            <a:r>
              <a:rPr lang="zh-CN" altLang="en-US" sz="1600" dirty="0"/>
              <a:t>，</a:t>
            </a:r>
            <a:r>
              <a:rPr lang="en-US" altLang="zh-CN" sz="1600" dirty="0"/>
              <a:t>P3</a:t>
            </a:r>
            <a:r>
              <a:rPr lang="zh-CN" altLang="en-US" sz="1600" dirty="0"/>
              <a:t>第二年产能区间为</a:t>
            </a:r>
            <a:r>
              <a:rPr lang="en-US" altLang="zh-CN" sz="1600" dirty="0"/>
              <a:t>【9</a:t>
            </a:r>
            <a:r>
              <a:rPr lang="zh-CN" altLang="en-US" sz="1600" dirty="0"/>
              <a:t>，</a:t>
            </a:r>
            <a:r>
              <a:rPr lang="en-US" altLang="zh-CN" sz="1600" dirty="0"/>
              <a:t>3】</a:t>
            </a:r>
            <a:r>
              <a:rPr lang="zh-CN" altLang="en-US" sz="1600" dirty="0"/>
              <a:t>，</a:t>
            </a:r>
            <a:r>
              <a:rPr lang="en-US" altLang="zh-CN" sz="1600" dirty="0"/>
              <a:t>P2</a:t>
            </a:r>
            <a:r>
              <a:rPr lang="zh-CN" altLang="en-US" sz="1600" dirty="0"/>
              <a:t>与</a:t>
            </a:r>
            <a:r>
              <a:rPr lang="en-US" altLang="zh-CN" sz="1600" dirty="0"/>
              <a:t>P3</a:t>
            </a:r>
            <a:r>
              <a:rPr lang="zh-CN" altLang="en-US" sz="1600" dirty="0"/>
              <a:t>总产量为</a:t>
            </a:r>
            <a:r>
              <a:rPr lang="en-US" altLang="zh-CN" sz="1600" dirty="0"/>
              <a:t>12</a:t>
            </a:r>
            <a:r>
              <a:rPr lang="zh-CN" altLang="en-US" sz="1600" dirty="0"/>
              <a:t>：</a:t>
            </a:r>
            <a:endParaRPr lang="en-US" altLang="zh-CN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77320F-033E-4798-AFDA-D34A4DAC2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18" y="2451072"/>
            <a:ext cx="7094447" cy="3400520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AD78A5A-61C7-4D94-8F4E-A5FCD0999C46}"/>
              </a:ext>
            </a:extLst>
          </p:cNvPr>
          <p:cNvCxnSpPr>
            <a:cxnSpLocks/>
          </p:cNvCxnSpPr>
          <p:nvPr/>
        </p:nvCxnSpPr>
        <p:spPr>
          <a:xfrm>
            <a:off x="10206068" y="3949628"/>
            <a:ext cx="545232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397F6EF-2043-47DF-AE38-B5ADB5CB915C}"/>
              </a:ext>
            </a:extLst>
          </p:cNvPr>
          <p:cNvSpPr txBox="1"/>
          <p:nvPr/>
        </p:nvSpPr>
        <p:spPr>
          <a:xfrm>
            <a:off x="10986999" y="4309880"/>
            <a:ext cx="54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127C8C7-BBE7-47B8-B538-7762ED8CE1FB}"/>
              </a:ext>
            </a:extLst>
          </p:cNvPr>
          <p:cNvSpPr txBox="1"/>
          <p:nvPr/>
        </p:nvSpPr>
        <p:spPr>
          <a:xfrm>
            <a:off x="9566652" y="3782000"/>
            <a:ext cx="54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372BF4-1137-4FAA-B3FF-EABC584BD517}"/>
              </a:ext>
            </a:extLst>
          </p:cNvPr>
          <p:cNvSpPr txBox="1"/>
          <p:nvPr/>
        </p:nvSpPr>
        <p:spPr>
          <a:xfrm>
            <a:off x="10986999" y="3782000"/>
            <a:ext cx="54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P3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1085558-35DE-4B7D-86AF-B454AE1A1574}"/>
              </a:ext>
            </a:extLst>
          </p:cNvPr>
          <p:cNvSpPr txBox="1"/>
          <p:nvPr/>
        </p:nvSpPr>
        <p:spPr>
          <a:xfrm>
            <a:off x="9563812" y="4309880"/>
            <a:ext cx="54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P3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1DB571C-2BA2-40E4-B2DE-E56032CA186D}"/>
              </a:ext>
            </a:extLst>
          </p:cNvPr>
          <p:cNvCxnSpPr>
            <a:cxnSpLocks/>
          </p:cNvCxnSpPr>
          <p:nvPr/>
        </p:nvCxnSpPr>
        <p:spPr>
          <a:xfrm>
            <a:off x="10206068" y="4494546"/>
            <a:ext cx="545232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DA255C8B-2545-4640-A1DB-CA9A62A11670}"/>
              </a:ext>
            </a:extLst>
          </p:cNvPr>
          <p:cNvSpPr/>
          <p:nvPr/>
        </p:nvSpPr>
        <p:spPr>
          <a:xfrm>
            <a:off x="1479746" y="3552469"/>
            <a:ext cx="7987041" cy="11977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08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CF2DE-7A32-4015-A6EE-85AA7E45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如何计算产品上线数（倒推原材料订单）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3B619-BB13-4B1F-8D74-538864F34C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913992"/>
            <a:ext cx="10916063" cy="349925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800" dirty="0"/>
              <a:t>在选单前需要考虑下一年的上线情况，在产品上线时原材料必须入库到货</a:t>
            </a: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800" dirty="0"/>
              <a:t>由于原材料的采购周期最长为</a:t>
            </a:r>
            <a:r>
              <a:rPr lang="en-US" altLang="zh-CN" sz="1800" dirty="0"/>
              <a:t>2</a:t>
            </a:r>
            <a:r>
              <a:rPr lang="zh-CN" altLang="en-US" sz="1800" dirty="0"/>
              <a:t>季，我们只用提前考虑下一年第</a:t>
            </a:r>
            <a:r>
              <a:rPr lang="en-US" altLang="zh-CN" sz="1800" dirty="0"/>
              <a:t>1</a:t>
            </a:r>
            <a:r>
              <a:rPr lang="zh-CN" altLang="en-US" sz="1800" dirty="0"/>
              <a:t>季到第</a:t>
            </a:r>
            <a:r>
              <a:rPr lang="en-US" altLang="zh-CN" sz="1800" dirty="0"/>
              <a:t>2</a:t>
            </a:r>
            <a:r>
              <a:rPr lang="zh-CN" altLang="en-US" sz="1800" dirty="0"/>
              <a:t>季的上线情况</a:t>
            </a: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800" dirty="0"/>
              <a:t>下一年第</a:t>
            </a:r>
            <a:r>
              <a:rPr lang="en-US" altLang="zh-CN" sz="1800" dirty="0"/>
              <a:t>3</a:t>
            </a:r>
            <a:r>
              <a:rPr lang="zh-CN" altLang="en-US" sz="1800" dirty="0"/>
              <a:t>季及之后的上线数，不受限于本年的原材料操作，可以在选单后根据具体选单情况再进行计算</a:t>
            </a:r>
            <a:endParaRPr lang="en-US" altLang="zh-CN" sz="1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310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85419-CF2B-4423-803B-CD7C39B7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选单前，假设不转产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4DE259-FE59-4D70-A133-91485CA428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7"/>
            <a:ext cx="9195173" cy="51810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800" dirty="0"/>
              <a:t>计算当年各产品的上线数</a:t>
            </a:r>
            <a:endParaRPr lang="en-US" altLang="zh-CN" sz="1800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en-US" sz="1800" dirty="0"/>
              <a:t>  根据上线数结合</a:t>
            </a:r>
            <a:r>
              <a:rPr lang="en-US" altLang="zh-CN" sz="1800" dirty="0"/>
              <a:t>BOM</a:t>
            </a:r>
            <a:r>
              <a:rPr lang="zh-CN" altLang="en-US" sz="1800" dirty="0"/>
              <a:t>表分解得到原材料的领用数</a:t>
            </a:r>
            <a:endParaRPr lang="en-US" altLang="zh-CN" sz="1800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en-US" sz="1800" dirty="0"/>
              <a:t>  根据领用数反推入库数</a:t>
            </a:r>
            <a:endParaRPr lang="en-US" altLang="zh-CN" sz="1800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en-US" sz="1800" dirty="0"/>
              <a:t>  根据入库数反推原材料下订单数，需考虑库存结余</a:t>
            </a:r>
            <a:endParaRPr lang="en-US" altLang="zh-CN" sz="1800" dirty="0"/>
          </a:p>
          <a:p>
            <a:pPr lvl="1"/>
            <a:r>
              <a:rPr lang="zh-CN" altLang="en-US" sz="1800" dirty="0"/>
              <a:t>  当入库数 </a:t>
            </a:r>
            <a:r>
              <a:rPr lang="en-US" altLang="zh-CN" sz="1800" dirty="0"/>
              <a:t>&gt; </a:t>
            </a:r>
            <a:r>
              <a:rPr lang="zh-CN" altLang="en-US" sz="1800" dirty="0"/>
              <a:t>库存结余 时， 订单数 </a:t>
            </a:r>
            <a:r>
              <a:rPr lang="en-US" altLang="zh-CN" sz="1800" dirty="0"/>
              <a:t>= </a:t>
            </a:r>
            <a:r>
              <a:rPr lang="zh-CN" altLang="en-US" sz="1800" dirty="0"/>
              <a:t>入库数 </a:t>
            </a:r>
            <a:r>
              <a:rPr lang="en-US" altLang="zh-CN" sz="1800" dirty="0"/>
              <a:t>- </a:t>
            </a:r>
            <a:r>
              <a:rPr lang="zh-CN" altLang="en-US" sz="1800" dirty="0"/>
              <a:t>库存结余</a:t>
            </a:r>
            <a:endParaRPr lang="en-US" altLang="zh-CN" sz="1800" dirty="0"/>
          </a:p>
          <a:p>
            <a:pPr lvl="1"/>
            <a:r>
              <a:rPr lang="zh-CN" altLang="en-US" sz="1800" dirty="0"/>
              <a:t>  当 入库数 </a:t>
            </a:r>
            <a:r>
              <a:rPr lang="en-US" altLang="zh-CN" sz="1800" dirty="0"/>
              <a:t>&lt;= </a:t>
            </a:r>
            <a:r>
              <a:rPr lang="zh-CN" altLang="en-US" sz="1800" dirty="0"/>
              <a:t>库存结余 时，订单数 </a:t>
            </a:r>
            <a:r>
              <a:rPr lang="en-US" altLang="zh-CN" sz="1800" dirty="0"/>
              <a:t>= 0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012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85419-CF2B-4423-803B-CD7C39B7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教师演示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6BDBEE-1562-4611-808D-AAF231260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" y="2391036"/>
            <a:ext cx="3454081" cy="302094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B1346B-C9F1-4CF2-991A-EDD08455DF3B}"/>
              </a:ext>
            </a:extLst>
          </p:cNvPr>
          <p:cNvSpPr/>
          <p:nvPr/>
        </p:nvSpPr>
        <p:spPr>
          <a:xfrm>
            <a:off x="2250030" y="4602090"/>
            <a:ext cx="1083840" cy="5927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552A70-4D4A-4913-B6D2-DB04C24BEBF5}"/>
              </a:ext>
            </a:extLst>
          </p:cNvPr>
          <p:cNvSpPr txBox="1"/>
          <p:nvPr/>
        </p:nvSpPr>
        <p:spPr>
          <a:xfrm>
            <a:off x="2172509" y="5314465"/>
            <a:ext cx="158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产品上线数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C2F7D9-78E5-496D-B094-E962941C5E51}"/>
              </a:ext>
            </a:extLst>
          </p:cNvPr>
          <p:cNvSpPr txBox="1"/>
          <p:nvPr/>
        </p:nvSpPr>
        <p:spPr>
          <a:xfrm>
            <a:off x="1844897" y="1777250"/>
            <a:ext cx="223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生产表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26C3F4-8A50-4043-8082-92FD68AE4552}"/>
              </a:ext>
            </a:extLst>
          </p:cNvPr>
          <p:cNvSpPr txBox="1"/>
          <p:nvPr/>
        </p:nvSpPr>
        <p:spPr>
          <a:xfrm>
            <a:off x="7137021" y="1777250"/>
            <a:ext cx="223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原材料采购登记表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FD1C1D-27AB-47CA-9EF0-D50863BD0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460" y="2391036"/>
            <a:ext cx="6763291" cy="336682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05045D0-F12B-423A-8331-D5279EA50B48}"/>
              </a:ext>
            </a:extLst>
          </p:cNvPr>
          <p:cNvSpPr/>
          <p:nvPr/>
        </p:nvSpPr>
        <p:spPr>
          <a:xfrm>
            <a:off x="9206180" y="3429000"/>
            <a:ext cx="2314801" cy="5564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EE4E422-9E66-439C-B9F9-BCBCFB24A3DA}"/>
              </a:ext>
            </a:extLst>
          </p:cNvPr>
          <p:cNvSpPr txBox="1"/>
          <p:nvPr/>
        </p:nvSpPr>
        <p:spPr>
          <a:xfrm>
            <a:off x="9696214" y="2937441"/>
            <a:ext cx="158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原材料采购数</a:t>
            </a:r>
          </a:p>
        </p:txBody>
      </p:sp>
    </p:spTree>
    <p:extLst>
      <p:ext uri="{BB962C8B-B14F-4D97-AF65-F5344CB8AC3E}">
        <p14:creationId xmlns:p14="http://schemas.microsoft.com/office/powerpoint/2010/main" val="324985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CAA66-B98F-4C5C-BF60-F0327BEF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选单前，假设转产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C1E42F-80D8-4864-A795-CA46578AE9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7"/>
            <a:ext cx="9956227" cy="5163975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en-US" sz="1800" dirty="0"/>
              <a:t> 一条</a:t>
            </a:r>
            <a:r>
              <a:rPr lang="en-US" altLang="zh-CN" sz="1800" dirty="0"/>
              <a:t>P3</a:t>
            </a:r>
            <a:r>
              <a:rPr lang="zh-CN" altLang="en-US" sz="1800" dirty="0"/>
              <a:t>转</a:t>
            </a:r>
            <a:r>
              <a:rPr lang="en-US" altLang="zh-CN" sz="1800" dirty="0"/>
              <a:t>P2</a:t>
            </a:r>
            <a:r>
              <a:rPr lang="zh-CN" altLang="en-US" sz="1800" dirty="0"/>
              <a:t>，分解原材料</a:t>
            </a:r>
            <a:endParaRPr lang="en-US" altLang="zh-CN" sz="1800" dirty="0"/>
          </a:p>
          <a:p>
            <a:r>
              <a:rPr lang="en-US" altLang="zh-CN" sz="1800" dirty="0"/>
              <a:t>    P3=2R2+1R3</a:t>
            </a:r>
            <a:r>
              <a:rPr lang="zh-CN" altLang="en-US" sz="1800" dirty="0"/>
              <a:t>，</a:t>
            </a:r>
            <a:r>
              <a:rPr lang="en-US" altLang="zh-CN" sz="1800" dirty="0"/>
              <a:t>P2=1R1+1R2</a:t>
            </a:r>
          </a:p>
          <a:p>
            <a:r>
              <a:rPr lang="zh-CN" altLang="en-US" sz="1800" dirty="0"/>
              <a:t>    用</a:t>
            </a:r>
            <a:r>
              <a:rPr lang="en-US" altLang="zh-CN" sz="1800" dirty="0"/>
              <a:t>P3</a:t>
            </a:r>
            <a:r>
              <a:rPr lang="zh-CN" altLang="en-US" sz="1800" dirty="0"/>
              <a:t>原材料生产</a:t>
            </a:r>
            <a:r>
              <a:rPr lang="en-US" altLang="zh-CN" sz="1800" dirty="0"/>
              <a:t>P2</a:t>
            </a:r>
            <a:r>
              <a:rPr lang="zh-CN" altLang="en-US" sz="1800" dirty="0"/>
              <a:t>，只需要多购买</a:t>
            </a:r>
            <a:r>
              <a:rPr lang="en-US" altLang="zh-CN" sz="1800" dirty="0"/>
              <a:t>1R1</a:t>
            </a:r>
            <a:r>
              <a:rPr lang="zh-CN" altLang="en-US" sz="1800" dirty="0"/>
              <a:t>，即 </a:t>
            </a:r>
            <a:r>
              <a:rPr lang="en-US" altLang="zh-CN" sz="1800" dirty="0"/>
              <a:t>2-6-2 </a:t>
            </a:r>
            <a:r>
              <a:rPr lang="zh-CN" altLang="en-US" sz="1800" dirty="0"/>
              <a:t>→ </a:t>
            </a:r>
            <a:r>
              <a:rPr lang="en-US" altLang="zh-CN" sz="1800" dirty="0"/>
              <a:t>3-6-2</a:t>
            </a: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en-US" sz="1800" dirty="0"/>
              <a:t> 一条</a:t>
            </a:r>
            <a:r>
              <a:rPr lang="en-US" altLang="zh-CN" sz="1800" dirty="0"/>
              <a:t>P2</a:t>
            </a:r>
            <a:r>
              <a:rPr lang="zh-CN" altLang="en-US" sz="1800" dirty="0"/>
              <a:t>转</a:t>
            </a:r>
            <a:r>
              <a:rPr lang="en-US" altLang="zh-CN" sz="1800" dirty="0"/>
              <a:t>P3</a:t>
            </a:r>
            <a:r>
              <a:rPr lang="zh-CN" altLang="en-US" sz="1800" dirty="0"/>
              <a:t>，分解原材料</a:t>
            </a:r>
            <a:endParaRPr lang="en-US" altLang="zh-CN" sz="1800" dirty="0"/>
          </a:p>
          <a:p>
            <a:r>
              <a:rPr lang="en-US" altLang="zh-CN" sz="1800" dirty="0"/>
              <a:t>    P2=1R1+1R2</a:t>
            </a:r>
            <a:r>
              <a:rPr lang="zh-CN" altLang="en-US" sz="1800" dirty="0"/>
              <a:t>，</a:t>
            </a:r>
            <a:r>
              <a:rPr lang="en-US" altLang="zh-CN" sz="1800" dirty="0"/>
              <a:t>P3=2R2+1R3</a:t>
            </a:r>
          </a:p>
          <a:p>
            <a:r>
              <a:rPr lang="zh-CN" altLang="en-US" sz="1800" dirty="0"/>
              <a:t>    用</a:t>
            </a:r>
            <a:r>
              <a:rPr lang="en-US" altLang="zh-CN" sz="1800" dirty="0"/>
              <a:t>P2</a:t>
            </a:r>
            <a:r>
              <a:rPr lang="zh-CN" altLang="en-US" sz="1800" dirty="0"/>
              <a:t>原材料生产</a:t>
            </a:r>
            <a:r>
              <a:rPr lang="en-US" altLang="zh-CN" sz="1800" dirty="0"/>
              <a:t>P3</a:t>
            </a:r>
            <a:r>
              <a:rPr lang="zh-CN" altLang="en-US" sz="1800" dirty="0"/>
              <a:t>，需要多购买</a:t>
            </a:r>
            <a:r>
              <a:rPr lang="en-US" altLang="zh-CN" sz="1800" dirty="0"/>
              <a:t>1R2</a:t>
            </a:r>
            <a:r>
              <a:rPr lang="zh-CN" altLang="en-US" sz="1800" dirty="0"/>
              <a:t>、</a:t>
            </a:r>
            <a:r>
              <a:rPr lang="en-US" altLang="zh-CN" sz="1800" dirty="0"/>
              <a:t>1R3</a:t>
            </a:r>
            <a:r>
              <a:rPr lang="zh-CN" altLang="en-US" sz="1800" dirty="0"/>
              <a:t>，即 </a:t>
            </a:r>
            <a:r>
              <a:rPr lang="en-US" altLang="zh-CN" sz="1800" dirty="0"/>
              <a:t>2-6-2 </a:t>
            </a:r>
            <a:r>
              <a:rPr lang="zh-CN" altLang="en-US" sz="1800" dirty="0"/>
              <a:t>→ </a:t>
            </a:r>
            <a:r>
              <a:rPr lang="en-US" altLang="zh-CN" sz="1800" dirty="0"/>
              <a:t>2-7-3</a:t>
            </a: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zh-CN" sz="1800" dirty="0"/>
              <a:t> </a:t>
            </a:r>
            <a:r>
              <a:rPr lang="zh-CN" altLang="en-US" sz="1800" dirty="0"/>
              <a:t>如果两种转产都需要考虑，那么原材料采购取最大值为 </a:t>
            </a:r>
            <a:r>
              <a:rPr lang="en-US" altLang="zh-CN" sz="1800" dirty="0"/>
              <a:t>3-7-3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76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85419-CF2B-4423-803B-CD7C39B7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教师演示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552A70-4D4A-4913-B6D2-DB04C24BEBF5}"/>
              </a:ext>
            </a:extLst>
          </p:cNvPr>
          <p:cNvSpPr txBox="1"/>
          <p:nvPr/>
        </p:nvSpPr>
        <p:spPr>
          <a:xfrm>
            <a:off x="1152939" y="5515914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P3</a:t>
            </a:r>
            <a:r>
              <a:rPr lang="zh-CN" altLang="en-US" b="1" dirty="0">
                <a:solidFill>
                  <a:srgbClr val="C00000"/>
                </a:solidFill>
              </a:rPr>
              <a:t>转产</a:t>
            </a:r>
            <a:r>
              <a:rPr lang="en-US" altLang="zh-CN" b="1" dirty="0">
                <a:solidFill>
                  <a:srgbClr val="C00000"/>
                </a:solidFill>
              </a:rPr>
              <a:t>P2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en-US" altLang="zh-CN" b="1" dirty="0">
                <a:solidFill>
                  <a:srgbClr val="C00000"/>
                </a:solidFill>
              </a:rPr>
              <a:t>P2</a:t>
            </a:r>
            <a:r>
              <a:rPr lang="zh-CN" altLang="en-US" b="1" dirty="0">
                <a:solidFill>
                  <a:srgbClr val="C00000"/>
                </a:solidFill>
              </a:rPr>
              <a:t>每季最大上线数为</a:t>
            </a:r>
            <a:r>
              <a:rPr lang="en-US" altLang="zh-CN" b="1" dirty="0">
                <a:solidFill>
                  <a:srgbClr val="C00000"/>
                </a:solidFill>
              </a:rPr>
              <a:t>3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C2F7D9-78E5-496D-B094-E962941C5E51}"/>
              </a:ext>
            </a:extLst>
          </p:cNvPr>
          <p:cNvSpPr txBox="1"/>
          <p:nvPr/>
        </p:nvSpPr>
        <p:spPr>
          <a:xfrm>
            <a:off x="2283636" y="1788175"/>
            <a:ext cx="116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生产表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26C3F4-8A50-4043-8082-92FD68AE4552}"/>
              </a:ext>
            </a:extLst>
          </p:cNvPr>
          <p:cNvSpPr txBox="1"/>
          <p:nvPr/>
        </p:nvSpPr>
        <p:spPr>
          <a:xfrm>
            <a:off x="8329717" y="1788175"/>
            <a:ext cx="151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生产表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9C85A5-1C6D-4403-B011-5167E09C0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05" y="2305877"/>
            <a:ext cx="3380145" cy="29468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159D27D-857D-4AF9-ABC5-84149C01E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13" y="2305877"/>
            <a:ext cx="3448942" cy="300919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D37187F-0494-4F1C-AEE4-6285D8998EA0}"/>
              </a:ext>
            </a:extLst>
          </p:cNvPr>
          <p:cNvSpPr/>
          <p:nvPr/>
        </p:nvSpPr>
        <p:spPr>
          <a:xfrm>
            <a:off x="2689977" y="4399879"/>
            <a:ext cx="1083840" cy="5927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2958D72-5462-4F03-AD71-1D85C6BC560D}"/>
              </a:ext>
            </a:extLst>
          </p:cNvPr>
          <p:cNvSpPr/>
          <p:nvPr/>
        </p:nvSpPr>
        <p:spPr>
          <a:xfrm>
            <a:off x="2784052" y="3129405"/>
            <a:ext cx="941702" cy="299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8CECA9B-6FBB-4720-9778-5900087F0F8F}"/>
              </a:ext>
            </a:extLst>
          </p:cNvPr>
          <p:cNvSpPr/>
          <p:nvPr/>
        </p:nvSpPr>
        <p:spPr>
          <a:xfrm>
            <a:off x="8782185" y="2879507"/>
            <a:ext cx="821856" cy="3625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4D31B2C-585C-4D3C-8AB4-443769793F07}"/>
              </a:ext>
            </a:extLst>
          </p:cNvPr>
          <p:cNvSpPr/>
          <p:nvPr/>
        </p:nvSpPr>
        <p:spPr>
          <a:xfrm>
            <a:off x="8566994" y="4459791"/>
            <a:ext cx="1336797" cy="5564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D7C5763-5A5F-4085-A4D3-59AC4964F5E9}"/>
              </a:ext>
            </a:extLst>
          </p:cNvPr>
          <p:cNvSpPr txBox="1"/>
          <p:nvPr/>
        </p:nvSpPr>
        <p:spPr>
          <a:xfrm>
            <a:off x="6905313" y="5554608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P2</a:t>
            </a:r>
            <a:r>
              <a:rPr lang="zh-CN" altLang="en-US" b="1" dirty="0">
                <a:solidFill>
                  <a:srgbClr val="C00000"/>
                </a:solidFill>
              </a:rPr>
              <a:t>转产</a:t>
            </a:r>
            <a:r>
              <a:rPr lang="en-US" altLang="zh-CN" b="1" dirty="0">
                <a:solidFill>
                  <a:srgbClr val="C00000"/>
                </a:solidFill>
              </a:rPr>
              <a:t>P3</a:t>
            </a:r>
            <a:r>
              <a:rPr lang="zh-CN" altLang="en-US" b="1" dirty="0">
                <a:solidFill>
                  <a:srgbClr val="C00000"/>
                </a:solidFill>
              </a:rPr>
              <a:t>，</a:t>
            </a:r>
            <a:r>
              <a:rPr lang="en-US" altLang="zh-CN" b="1" dirty="0">
                <a:solidFill>
                  <a:srgbClr val="C00000"/>
                </a:solidFill>
              </a:rPr>
              <a:t>P3</a:t>
            </a:r>
            <a:r>
              <a:rPr lang="zh-CN" altLang="en-US" b="1" dirty="0">
                <a:solidFill>
                  <a:srgbClr val="C00000"/>
                </a:solidFill>
              </a:rPr>
              <a:t>每季最大上线数为</a:t>
            </a:r>
            <a:r>
              <a:rPr lang="en-US" altLang="zh-CN" b="1" dirty="0">
                <a:solidFill>
                  <a:srgbClr val="C00000"/>
                </a:solidFill>
              </a:rPr>
              <a:t>3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1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85419-CF2B-4423-803B-CD7C39B7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教师演算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26C3F4-8A50-4043-8082-92FD68AE4552}"/>
              </a:ext>
            </a:extLst>
          </p:cNvPr>
          <p:cNvSpPr txBox="1"/>
          <p:nvPr/>
        </p:nvSpPr>
        <p:spPr>
          <a:xfrm>
            <a:off x="4513090" y="1714775"/>
            <a:ext cx="250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原材料采购登记表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3C04C8-F135-469F-A892-D77A64369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5" y="2446425"/>
            <a:ext cx="9604986" cy="365865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CC9394E-5AA7-4FBC-826D-227CAFD843EF}"/>
              </a:ext>
            </a:extLst>
          </p:cNvPr>
          <p:cNvSpPr/>
          <p:nvPr/>
        </p:nvSpPr>
        <p:spPr>
          <a:xfrm>
            <a:off x="7756087" y="3714520"/>
            <a:ext cx="2591897" cy="5848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5EEC2A6-8AE4-496E-88D5-C2A2B158A3C7}"/>
              </a:ext>
            </a:extLst>
          </p:cNvPr>
          <p:cNvSpPr txBox="1"/>
          <p:nvPr/>
        </p:nvSpPr>
        <p:spPr>
          <a:xfrm>
            <a:off x="8363792" y="3288393"/>
            <a:ext cx="17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原材料采购数</a:t>
            </a:r>
          </a:p>
        </p:txBody>
      </p:sp>
    </p:spTree>
    <p:extLst>
      <p:ext uri="{BB962C8B-B14F-4D97-AF65-F5344CB8AC3E}">
        <p14:creationId xmlns:p14="http://schemas.microsoft.com/office/powerpoint/2010/main" val="134979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2DA4A-5C87-4976-B248-80A672E0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选单后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A30BB-D805-455D-AFB7-D6A935278E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7"/>
            <a:ext cx="10876306" cy="4493793"/>
          </a:xfrm>
        </p:spPr>
        <p:txBody>
          <a:bodyPr/>
          <a:lstStyle/>
          <a:p>
            <a:r>
              <a:rPr lang="zh-CN" altLang="en-US" sz="1800" dirty="0"/>
              <a:t>假设订货会选到订单为 </a:t>
            </a:r>
            <a:r>
              <a:rPr lang="en-US" altLang="zh-CN" sz="1800" dirty="0"/>
              <a:t>P3</a:t>
            </a:r>
            <a:r>
              <a:rPr lang="zh-CN" altLang="en-US" sz="1800" dirty="0"/>
              <a:t>：</a:t>
            </a:r>
            <a:r>
              <a:rPr lang="en-US" altLang="zh-CN" sz="1800" dirty="0"/>
              <a:t>3-4-1</a:t>
            </a:r>
            <a:r>
              <a:rPr lang="zh-CN" altLang="en-US" sz="1800" dirty="0"/>
              <a:t>，</a:t>
            </a:r>
            <a:r>
              <a:rPr lang="en-US" altLang="zh-CN" sz="1800" dirty="0"/>
              <a:t>2-4-2</a:t>
            </a:r>
            <a:r>
              <a:rPr lang="zh-CN" altLang="en-US" sz="1800" dirty="0"/>
              <a:t>；</a:t>
            </a:r>
            <a:r>
              <a:rPr lang="en-US" altLang="zh-CN" sz="1800" dirty="0"/>
              <a:t>P2</a:t>
            </a:r>
            <a:r>
              <a:rPr lang="zh-CN" altLang="en-US" sz="1800" dirty="0"/>
              <a:t>：</a:t>
            </a:r>
            <a:r>
              <a:rPr lang="en-US" altLang="zh-CN" sz="1800" dirty="0"/>
              <a:t>4-4-2</a:t>
            </a:r>
            <a:r>
              <a:rPr lang="zh-CN" altLang="en-US" sz="1800" dirty="0"/>
              <a:t>，</a:t>
            </a:r>
            <a:r>
              <a:rPr lang="en-US" altLang="zh-CN" sz="1800" dirty="0"/>
              <a:t>3-4-0</a:t>
            </a:r>
            <a:r>
              <a:rPr lang="zh-CN" altLang="en-US" sz="1800" dirty="0"/>
              <a:t>（数量</a:t>
            </a:r>
            <a:r>
              <a:rPr lang="en-US" altLang="zh-CN" sz="1800" dirty="0"/>
              <a:t>-</a:t>
            </a:r>
            <a:r>
              <a:rPr lang="zh-CN" altLang="en-US" sz="1800" dirty="0"/>
              <a:t>交货期</a:t>
            </a:r>
            <a:r>
              <a:rPr lang="en-US" altLang="zh-CN" sz="1800" dirty="0"/>
              <a:t>-</a:t>
            </a:r>
            <a:r>
              <a:rPr lang="zh-CN" altLang="en-US" sz="1800" dirty="0"/>
              <a:t>账期）</a:t>
            </a:r>
            <a:endParaRPr lang="en-US" altLang="zh-CN" sz="1800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en-US" sz="1800" dirty="0"/>
              <a:t> 不转产时，</a:t>
            </a:r>
            <a:r>
              <a:rPr lang="en-US" altLang="zh-CN" sz="1800" dirty="0"/>
              <a:t>P2</a:t>
            </a:r>
            <a:r>
              <a:rPr lang="zh-CN" altLang="en-US" sz="1800" dirty="0"/>
              <a:t>和</a:t>
            </a:r>
            <a:r>
              <a:rPr lang="en-US" altLang="zh-CN" sz="1800" dirty="0"/>
              <a:t>P3</a:t>
            </a:r>
            <a:r>
              <a:rPr lang="zh-CN" altLang="en-US" sz="1800" dirty="0"/>
              <a:t>每季产能各为</a:t>
            </a:r>
            <a:r>
              <a:rPr lang="en-US" altLang="zh-CN" sz="1800" dirty="0"/>
              <a:t>2</a:t>
            </a:r>
            <a:r>
              <a:rPr lang="zh-CN" altLang="en-US" sz="1800" dirty="0"/>
              <a:t>个，当年产能各为</a:t>
            </a:r>
            <a:r>
              <a:rPr lang="en-US" altLang="zh-CN" sz="1800" dirty="0"/>
              <a:t>6</a:t>
            </a:r>
            <a:r>
              <a:rPr lang="zh-CN" altLang="en-US" sz="1800" dirty="0"/>
              <a:t>个</a:t>
            </a:r>
            <a:endParaRPr lang="en-US" altLang="zh-CN" sz="1800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zh-CN" sz="1800" dirty="0"/>
              <a:t> </a:t>
            </a:r>
            <a:r>
              <a:rPr lang="zh-CN" altLang="en-US" sz="1800" dirty="0"/>
              <a:t>需要将</a:t>
            </a:r>
            <a:r>
              <a:rPr lang="en-US" altLang="zh-CN" sz="1800" dirty="0"/>
              <a:t>P3</a:t>
            </a:r>
            <a:r>
              <a:rPr lang="zh-CN" altLang="en-US" sz="1800" dirty="0"/>
              <a:t>转产一次生产</a:t>
            </a:r>
            <a:r>
              <a:rPr lang="en-US" altLang="zh-CN" sz="1800" dirty="0"/>
              <a:t>P2</a:t>
            </a:r>
            <a:r>
              <a:rPr lang="zh-CN" altLang="en-US" sz="1800" dirty="0"/>
              <a:t>，即可完成所有订单的交货</a:t>
            </a:r>
            <a:endParaRPr lang="en-US" altLang="zh-CN" sz="1800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zh-CN" sz="1800" dirty="0"/>
              <a:t> P2</a:t>
            </a:r>
            <a:r>
              <a:rPr lang="zh-CN" altLang="en-US" sz="1800" dirty="0"/>
              <a:t>或</a:t>
            </a:r>
            <a:r>
              <a:rPr lang="en-US" altLang="zh-CN" sz="1800" dirty="0"/>
              <a:t>P3</a:t>
            </a:r>
            <a:r>
              <a:rPr lang="zh-CN" altLang="en-US" sz="1800" dirty="0"/>
              <a:t>单季产能的最大值为</a:t>
            </a:r>
            <a:r>
              <a:rPr lang="en-US" altLang="zh-CN" sz="1800" dirty="0"/>
              <a:t>3</a:t>
            </a:r>
            <a:r>
              <a:rPr lang="zh-CN" altLang="en-US" sz="1800" dirty="0"/>
              <a:t>，考虑回款期，并与财务沟通，确定最先提交的定单为 </a:t>
            </a:r>
            <a:r>
              <a:rPr lang="en-US" altLang="zh-CN" sz="1800" dirty="0"/>
              <a:t>P2</a:t>
            </a:r>
            <a:r>
              <a:rPr lang="zh-CN" altLang="en-US" sz="1800" dirty="0"/>
              <a:t>：</a:t>
            </a:r>
            <a:r>
              <a:rPr lang="en-US" altLang="zh-CN" sz="1800" dirty="0"/>
              <a:t>3-4-0</a:t>
            </a: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en-US" sz="1800" dirty="0"/>
              <a:t> 选择第</a:t>
            </a:r>
            <a:r>
              <a:rPr lang="en-US" altLang="zh-CN" sz="1800" dirty="0"/>
              <a:t>1</a:t>
            </a:r>
            <a:r>
              <a:rPr lang="zh-CN" altLang="en-US" sz="1800" dirty="0"/>
              <a:t>季度转产</a:t>
            </a:r>
            <a:r>
              <a:rPr lang="en-US" altLang="zh-CN" sz="1800" dirty="0"/>
              <a:t>P2</a:t>
            </a:r>
            <a:r>
              <a:rPr lang="zh-CN" altLang="en-US" sz="1800" dirty="0"/>
              <a:t>，可以完成 </a:t>
            </a:r>
            <a:r>
              <a:rPr lang="en-US" altLang="zh-CN" sz="1800" dirty="0"/>
              <a:t>P2</a:t>
            </a:r>
            <a:r>
              <a:rPr lang="zh-CN" altLang="en-US" sz="1800" dirty="0"/>
              <a:t>：</a:t>
            </a:r>
            <a:r>
              <a:rPr lang="en-US" altLang="zh-CN" sz="1800" dirty="0"/>
              <a:t>3-4-0 </a:t>
            </a:r>
            <a:r>
              <a:rPr lang="zh-CN" altLang="en-US" sz="1800" dirty="0"/>
              <a:t>交货</a:t>
            </a:r>
            <a:endParaRPr lang="en-US" altLang="zh-CN" sz="1800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en-US" sz="1800" dirty="0"/>
              <a:t> 生产完成后，柔性</a:t>
            </a:r>
            <a:r>
              <a:rPr lang="en-US" altLang="zh-CN" sz="1800" dirty="0"/>
              <a:t>P2</a:t>
            </a:r>
            <a:r>
              <a:rPr lang="zh-CN" altLang="en-US" sz="1800" dirty="0"/>
              <a:t>线立即转产回</a:t>
            </a:r>
            <a:r>
              <a:rPr lang="en-US" altLang="zh-CN" sz="1800" dirty="0"/>
              <a:t>P3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0223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55DCDD-E0F3-45DB-A1D5-B73A5B09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cs typeface="Segoe UI Light" panose="020B0502040204020203" pitchFamily="34" charset="0"/>
              </a:rPr>
              <a:t>学习生产排程算法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431E614-4861-4879-BD8C-7FE9672780B8}"/>
              </a:ext>
            </a:extLst>
          </p:cNvPr>
          <p:cNvCxnSpPr>
            <a:cxnSpLocks/>
          </p:cNvCxnSpPr>
          <p:nvPr/>
        </p:nvCxnSpPr>
        <p:spPr>
          <a:xfrm>
            <a:off x="370811" y="2311558"/>
            <a:ext cx="0" cy="205598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71251FC-69EF-4525-B002-6C3C051BE413}"/>
              </a:ext>
            </a:extLst>
          </p:cNvPr>
          <p:cNvCxnSpPr>
            <a:cxnSpLocks/>
          </p:cNvCxnSpPr>
          <p:nvPr/>
        </p:nvCxnSpPr>
        <p:spPr>
          <a:xfrm>
            <a:off x="5981207" y="2281856"/>
            <a:ext cx="0" cy="197575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529F5EB-3A3E-4E67-A0D4-4E3CCC08FE67}"/>
              </a:ext>
            </a:extLst>
          </p:cNvPr>
          <p:cNvCxnSpPr>
            <a:cxnSpLocks/>
          </p:cNvCxnSpPr>
          <p:nvPr/>
        </p:nvCxnSpPr>
        <p:spPr>
          <a:xfrm flipV="1">
            <a:off x="427478" y="4282658"/>
            <a:ext cx="5553729" cy="403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组 32" descr="带有编号 1（表示第 1 步）的小圆圈">
            <a:extLst>
              <a:ext uri="{FF2B5EF4-FFF2-40B4-BE49-F238E27FC236}">
                <a16:creationId xmlns:a16="http://schemas.microsoft.com/office/drawing/2014/main" id="{C1D468F9-6904-49C2-8F72-60665352BC61}"/>
              </a:ext>
            </a:extLst>
          </p:cNvPr>
          <p:cNvGrpSpPr/>
          <p:nvPr/>
        </p:nvGrpSpPr>
        <p:grpSpPr bwMode="blackWhite">
          <a:xfrm>
            <a:off x="157590" y="4138391"/>
            <a:ext cx="426439" cy="369332"/>
            <a:chOff x="6950897" y="671996"/>
            <a:chExt cx="558179" cy="488393"/>
          </a:xfrm>
        </p:grpSpPr>
        <p:sp>
          <p:nvSpPr>
            <p:cNvPr id="12" name="椭圆形 33" descr="小圆圈">
              <a:extLst>
                <a:ext uri="{FF2B5EF4-FFF2-40B4-BE49-F238E27FC236}">
                  <a16:creationId xmlns:a16="http://schemas.microsoft.com/office/drawing/2014/main" id="{9DA38F93-5333-46D8-9F9E-836F1C945E8F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文本框 12" descr="编号 1">
              <a:extLst>
                <a:ext uri="{FF2B5EF4-FFF2-40B4-BE49-F238E27FC236}">
                  <a16:creationId xmlns:a16="http://schemas.microsoft.com/office/drawing/2014/main" id="{968F2994-E93C-47CA-A6D9-3E5F604DD687}"/>
                </a:ext>
              </a:extLst>
            </p:cNvPr>
            <p:cNvSpPr txBox="1"/>
            <p:nvPr/>
          </p:nvSpPr>
          <p:spPr bwMode="blackWhite">
            <a:xfrm>
              <a:off x="6950897" y="671996"/>
              <a:ext cx="558179" cy="48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4" name="组 32" descr="带有编号 1（表示第 1 步）的小圆圈">
            <a:extLst>
              <a:ext uri="{FF2B5EF4-FFF2-40B4-BE49-F238E27FC236}">
                <a16:creationId xmlns:a16="http://schemas.microsoft.com/office/drawing/2014/main" id="{E3297BF6-DF0B-4432-8AAF-0FA075C586A7}"/>
              </a:ext>
            </a:extLst>
          </p:cNvPr>
          <p:cNvGrpSpPr/>
          <p:nvPr/>
        </p:nvGrpSpPr>
        <p:grpSpPr bwMode="blackWhite">
          <a:xfrm>
            <a:off x="1596712" y="4138391"/>
            <a:ext cx="426439" cy="369332"/>
            <a:chOff x="6950897" y="671996"/>
            <a:chExt cx="558179" cy="488393"/>
          </a:xfrm>
        </p:grpSpPr>
        <p:sp>
          <p:nvSpPr>
            <p:cNvPr id="15" name="椭圆形 33" descr="小圆圈">
              <a:extLst>
                <a:ext uri="{FF2B5EF4-FFF2-40B4-BE49-F238E27FC236}">
                  <a16:creationId xmlns:a16="http://schemas.microsoft.com/office/drawing/2014/main" id="{F6B09DD5-2382-449F-A185-52092D1C1FA9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6" name="文本框 15" descr="编号 1">
              <a:extLst>
                <a:ext uri="{FF2B5EF4-FFF2-40B4-BE49-F238E27FC236}">
                  <a16:creationId xmlns:a16="http://schemas.microsoft.com/office/drawing/2014/main" id="{2412E907-CC2B-4431-8138-7496DB9FDACC}"/>
                </a:ext>
              </a:extLst>
            </p:cNvPr>
            <p:cNvSpPr txBox="1"/>
            <p:nvPr/>
          </p:nvSpPr>
          <p:spPr bwMode="blackWhite">
            <a:xfrm>
              <a:off x="6950897" y="671996"/>
              <a:ext cx="558179" cy="48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7" name="组 32" descr="带有编号 1（表示第 1 步）的小圆圈">
            <a:extLst>
              <a:ext uri="{FF2B5EF4-FFF2-40B4-BE49-F238E27FC236}">
                <a16:creationId xmlns:a16="http://schemas.microsoft.com/office/drawing/2014/main" id="{C36BB2CA-CC1A-43A4-9859-7BDA8ABF274F}"/>
              </a:ext>
            </a:extLst>
          </p:cNvPr>
          <p:cNvGrpSpPr/>
          <p:nvPr/>
        </p:nvGrpSpPr>
        <p:grpSpPr bwMode="blackWhite">
          <a:xfrm>
            <a:off x="3087849" y="4138391"/>
            <a:ext cx="426439" cy="369332"/>
            <a:chOff x="6950895" y="671996"/>
            <a:chExt cx="558179" cy="488393"/>
          </a:xfrm>
        </p:grpSpPr>
        <p:sp>
          <p:nvSpPr>
            <p:cNvPr id="18" name="椭圆形 33" descr="小圆圈">
              <a:extLst>
                <a:ext uri="{FF2B5EF4-FFF2-40B4-BE49-F238E27FC236}">
                  <a16:creationId xmlns:a16="http://schemas.microsoft.com/office/drawing/2014/main" id="{9C94A670-FE71-43C6-8B60-CFEC5254FA9F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文本框 18" descr="编号 1">
              <a:extLst>
                <a:ext uri="{FF2B5EF4-FFF2-40B4-BE49-F238E27FC236}">
                  <a16:creationId xmlns:a16="http://schemas.microsoft.com/office/drawing/2014/main" id="{37539C57-EEB7-4BAD-94F4-E3CA6DA4E982}"/>
                </a:ext>
              </a:extLst>
            </p:cNvPr>
            <p:cNvSpPr txBox="1"/>
            <p:nvPr/>
          </p:nvSpPr>
          <p:spPr bwMode="blackWhite">
            <a:xfrm>
              <a:off x="6950895" y="671996"/>
              <a:ext cx="558179" cy="48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3" name="组 32" descr="带有编号 1（表示第 1 步）的小圆圈">
            <a:extLst>
              <a:ext uri="{FF2B5EF4-FFF2-40B4-BE49-F238E27FC236}">
                <a16:creationId xmlns:a16="http://schemas.microsoft.com/office/drawing/2014/main" id="{449CBD46-8992-4C58-8C09-3C50B5B69AE5}"/>
              </a:ext>
            </a:extLst>
          </p:cNvPr>
          <p:cNvGrpSpPr/>
          <p:nvPr/>
        </p:nvGrpSpPr>
        <p:grpSpPr bwMode="blackWhite">
          <a:xfrm>
            <a:off x="4364745" y="4138391"/>
            <a:ext cx="426439" cy="369332"/>
            <a:chOff x="6950897" y="671996"/>
            <a:chExt cx="558179" cy="488393"/>
          </a:xfrm>
        </p:grpSpPr>
        <p:sp>
          <p:nvSpPr>
            <p:cNvPr id="24" name="椭圆形 33" descr="小圆圈">
              <a:extLst>
                <a:ext uri="{FF2B5EF4-FFF2-40B4-BE49-F238E27FC236}">
                  <a16:creationId xmlns:a16="http://schemas.microsoft.com/office/drawing/2014/main" id="{E072F4C7-8393-47C0-BCA8-27DA81705BEC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文本框 24" descr="编号 1">
              <a:extLst>
                <a:ext uri="{FF2B5EF4-FFF2-40B4-BE49-F238E27FC236}">
                  <a16:creationId xmlns:a16="http://schemas.microsoft.com/office/drawing/2014/main" id="{E2F54719-CB05-41F2-B00C-9F4463B55AE7}"/>
                </a:ext>
              </a:extLst>
            </p:cNvPr>
            <p:cNvSpPr txBox="1"/>
            <p:nvPr/>
          </p:nvSpPr>
          <p:spPr bwMode="blackWhite">
            <a:xfrm>
              <a:off x="6950897" y="671996"/>
              <a:ext cx="558179" cy="48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4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6" name="组 32" descr="带有编号 1（表示第 1 步）的小圆圈">
            <a:extLst>
              <a:ext uri="{FF2B5EF4-FFF2-40B4-BE49-F238E27FC236}">
                <a16:creationId xmlns:a16="http://schemas.microsoft.com/office/drawing/2014/main" id="{27ACDFF2-F771-4821-8795-75EF840CF365}"/>
              </a:ext>
            </a:extLst>
          </p:cNvPr>
          <p:cNvGrpSpPr/>
          <p:nvPr/>
        </p:nvGrpSpPr>
        <p:grpSpPr bwMode="blackWhite">
          <a:xfrm>
            <a:off x="5756825" y="4118191"/>
            <a:ext cx="426439" cy="369332"/>
            <a:chOff x="6950897" y="671996"/>
            <a:chExt cx="558179" cy="488393"/>
          </a:xfrm>
        </p:grpSpPr>
        <p:sp>
          <p:nvSpPr>
            <p:cNvPr id="27" name="椭圆形 33" descr="小圆圈">
              <a:extLst>
                <a:ext uri="{FF2B5EF4-FFF2-40B4-BE49-F238E27FC236}">
                  <a16:creationId xmlns:a16="http://schemas.microsoft.com/office/drawing/2014/main" id="{C7357F64-4EE5-445D-9BE9-1A64A24DC021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8" name="文本框 27" descr="编号 1">
              <a:extLst>
                <a:ext uri="{FF2B5EF4-FFF2-40B4-BE49-F238E27FC236}">
                  <a16:creationId xmlns:a16="http://schemas.microsoft.com/office/drawing/2014/main" id="{6A3DCBE4-6303-41F5-A640-79F97989CF42}"/>
                </a:ext>
              </a:extLst>
            </p:cNvPr>
            <p:cNvSpPr txBox="1"/>
            <p:nvPr/>
          </p:nvSpPr>
          <p:spPr bwMode="blackWhite">
            <a:xfrm>
              <a:off x="6950897" y="671996"/>
              <a:ext cx="558179" cy="48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n-ea"/>
                  <a:cs typeface="Segoe UI Semibold" panose="020B0702040204020203" pitchFamily="34" charset="0"/>
                </a:rPr>
                <a:t>5</a:t>
              </a:r>
              <a:endParaRPr lang="zh-CN" altLang="en-US" dirty="0">
                <a:solidFill>
                  <a:schemeClr val="bg1"/>
                </a:solidFill>
                <a:latin typeface="+mn-ea"/>
                <a:cs typeface="Segoe UI Semibold" panose="020B0702040204020203" pitchFamily="34" charset="0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EC175129-93C8-454A-9967-518515FA6A67}"/>
              </a:ext>
            </a:extLst>
          </p:cNvPr>
          <p:cNvSpPr txBox="1"/>
          <p:nvPr/>
        </p:nvSpPr>
        <p:spPr>
          <a:xfrm>
            <a:off x="121182" y="4622287"/>
            <a:ext cx="461665" cy="7383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购料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02B839C-8E62-43A5-8AE5-74B1A09CF0E6}"/>
              </a:ext>
            </a:extLst>
          </p:cNvPr>
          <p:cNvSpPr txBox="1"/>
          <p:nvPr/>
        </p:nvSpPr>
        <p:spPr>
          <a:xfrm>
            <a:off x="3054189" y="4642487"/>
            <a:ext cx="461665" cy="7383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生产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C0AB920-EB17-4997-B3AD-AF460E1B8920}"/>
              </a:ext>
            </a:extLst>
          </p:cNvPr>
          <p:cNvSpPr txBox="1"/>
          <p:nvPr/>
        </p:nvSpPr>
        <p:spPr>
          <a:xfrm>
            <a:off x="1561486" y="4608086"/>
            <a:ext cx="461665" cy="14937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支付货款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F0F15CD-8793-47D4-8EF7-91ED30C10EC1}"/>
              </a:ext>
            </a:extLst>
          </p:cNvPr>
          <p:cNvSpPr txBox="1"/>
          <p:nvPr/>
        </p:nvSpPr>
        <p:spPr>
          <a:xfrm>
            <a:off x="4313066" y="4665682"/>
            <a:ext cx="461665" cy="7383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销售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3439DD2-CD6B-49B3-9874-CE853D067875}"/>
              </a:ext>
            </a:extLst>
          </p:cNvPr>
          <p:cNvSpPr txBox="1"/>
          <p:nvPr/>
        </p:nvSpPr>
        <p:spPr>
          <a:xfrm>
            <a:off x="5721599" y="4622287"/>
            <a:ext cx="461665" cy="1107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收到货款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E6DDD8F9-EC29-4A0F-BCFD-43F1011B0B6C}"/>
              </a:ext>
            </a:extLst>
          </p:cNvPr>
          <p:cNvCxnSpPr>
            <a:cxnSpLocks/>
          </p:cNvCxnSpPr>
          <p:nvPr/>
        </p:nvCxnSpPr>
        <p:spPr>
          <a:xfrm flipV="1">
            <a:off x="370810" y="3322532"/>
            <a:ext cx="5537196" cy="17017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583E8124-D68E-4485-B5FF-0E04B0FA9A85}"/>
              </a:ext>
            </a:extLst>
          </p:cNvPr>
          <p:cNvCxnSpPr>
            <a:cxnSpLocks/>
          </p:cNvCxnSpPr>
          <p:nvPr/>
        </p:nvCxnSpPr>
        <p:spPr>
          <a:xfrm>
            <a:off x="410567" y="2753612"/>
            <a:ext cx="32635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D888185A-82E7-4452-9E76-B9D882D2AF3C}"/>
              </a:ext>
            </a:extLst>
          </p:cNvPr>
          <p:cNvCxnSpPr>
            <a:cxnSpLocks/>
          </p:cNvCxnSpPr>
          <p:nvPr/>
        </p:nvCxnSpPr>
        <p:spPr>
          <a:xfrm>
            <a:off x="3731552" y="2753612"/>
            <a:ext cx="2176454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FD89F51E-684F-4BA9-8914-2C59D6D6F254}"/>
              </a:ext>
            </a:extLst>
          </p:cNvPr>
          <p:cNvSpPr txBox="1"/>
          <p:nvPr/>
        </p:nvSpPr>
        <p:spPr>
          <a:xfrm>
            <a:off x="3936593" y="2347559"/>
            <a:ext cx="2044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应收账款周转天数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F367000-274E-460C-AD44-A765874B04B1}"/>
              </a:ext>
            </a:extLst>
          </p:cNvPr>
          <p:cNvSpPr txBox="1"/>
          <p:nvPr/>
        </p:nvSpPr>
        <p:spPr>
          <a:xfrm>
            <a:off x="1146913" y="2342070"/>
            <a:ext cx="2004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存货周转天数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708A1A5-638A-4E48-A927-362AE490D640}"/>
              </a:ext>
            </a:extLst>
          </p:cNvPr>
          <p:cNvSpPr txBox="1"/>
          <p:nvPr/>
        </p:nvSpPr>
        <p:spPr>
          <a:xfrm>
            <a:off x="2526673" y="3501851"/>
            <a:ext cx="2605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</a:rPr>
              <a:t>现金周转天数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25C881B-5869-4AEE-95B4-180670B4629C}"/>
              </a:ext>
            </a:extLst>
          </p:cNvPr>
          <p:cNvSpPr txBox="1"/>
          <p:nvPr/>
        </p:nvSpPr>
        <p:spPr>
          <a:xfrm>
            <a:off x="8288346" y="2281856"/>
            <a:ext cx="214424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订单、预测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47E3619-5E0F-446F-89EC-08C03D23C267}"/>
              </a:ext>
            </a:extLst>
          </p:cNvPr>
          <p:cNvSpPr txBox="1"/>
          <p:nvPr/>
        </p:nvSpPr>
        <p:spPr>
          <a:xfrm>
            <a:off x="8215145" y="3186630"/>
            <a:ext cx="2250980" cy="369332"/>
          </a:xfrm>
          <a:prstGeom prst="rect">
            <a:avLst/>
          </a:prstGeom>
          <a:solidFill>
            <a:srgbClr val="D247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主生产计划 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MPS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25202DA-3069-4350-9CBE-28528CDC1293}"/>
              </a:ext>
            </a:extLst>
          </p:cNvPr>
          <p:cNvSpPr txBox="1"/>
          <p:nvPr/>
        </p:nvSpPr>
        <p:spPr>
          <a:xfrm>
            <a:off x="8234977" y="4258584"/>
            <a:ext cx="2250980" cy="369332"/>
          </a:xfrm>
          <a:prstGeom prst="rect">
            <a:avLst/>
          </a:prstGeom>
          <a:solidFill>
            <a:srgbClr val="FF9B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物料需求计划 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MRP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B7BE39E-813B-4E88-AD54-F202B60BA319}"/>
              </a:ext>
            </a:extLst>
          </p:cNvPr>
          <p:cNvSpPr txBox="1"/>
          <p:nvPr/>
        </p:nvSpPr>
        <p:spPr>
          <a:xfrm>
            <a:off x="6544342" y="3891352"/>
            <a:ext cx="1153295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产品信息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03B8288-5775-4D21-BE14-2F29D4678812}"/>
              </a:ext>
            </a:extLst>
          </p:cNvPr>
          <p:cNvSpPr txBox="1"/>
          <p:nvPr/>
        </p:nvSpPr>
        <p:spPr>
          <a:xfrm>
            <a:off x="10946346" y="3934447"/>
            <a:ext cx="1153295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库存信息（可用量）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82F04EA-9DDE-430F-9F7E-0391CA9F4E93}"/>
              </a:ext>
            </a:extLst>
          </p:cNvPr>
          <p:cNvSpPr txBox="1"/>
          <p:nvPr/>
        </p:nvSpPr>
        <p:spPr>
          <a:xfrm>
            <a:off x="7513870" y="5442087"/>
            <a:ext cx="144221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采购计划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1B518CB-817C-469F-B932-04B013457B99}"/>
              </a:ext>
            </a:extLst>
          </p:cNvPr>
          <p:cNvSpPr txBox="1"/>
          <p:nvPr/>
        </p:nvSpPr>
        <p:spPr>
          <a:xfrm>
            <a:off x="9881712" y="5487143"/>
            <a:ext cx="144221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生产计划</a:t>
            </a:r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7A73FA4C-6772-4C02-806C-94BD6775736E}"/>
              </a:ext>
            </a:extLst>
          </p:cNvPr>
          <p:cNvSpPr/>
          <p:nvPr/>
        </p:nvSpPr>
        <p:spPr>
          <a:xfrm>
            <a:off x="9123284" y="3686997"/>
            <a:ext cx="576303" cy="527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DA2773B9-64B3-4B26-8541-D2CD9682762B}"/>
              </a:ext>
            </a:extLst>
          </p:cNvPr>
          <p:cNvSpPr/>
          <p:nvPr/>
        </p:nvSpPr>
        <p:spPr>
          <a:xfrm>
            <a:off x="8572345" y="2791266"/>
            <a:ext cx="173492" cy="323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下 55">
            <a:extLst>
              <a:ext uri="{FF2B5EF4-FFF2-40B4-BE49-F238E27FC236}">
                <a16:creationId xmlns:a16="http://schemas.microsoft.com/office/drawing/2014/main" id="{5EBD1FD6-0C6E-4D8C-8B14-BA6CF86BD366}"/>
              </a:ext>
            </a:extLst>
          </p:cNvPr>
          <p:cNvSpPr/>
          <p:nvPr/>
        </p:nvSpPr>
        <p:spPr>
          <a:xfrm>
            <a:off x="9264298" y="2805697"/>
            <a:ext cx="173492" cy="323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下 56">
            <a:extLst>
              <a:ext uri="{FF2B5EF4-FFF2-40B4-BE49-F238E27FC236}">
                <a16:creationId xmlns:a16="http://schemas.microsoft.com/office/drawing/2014/main" id="{67BA2105-9140-41B8-8645-1820A3EFDF88}"/>
              </a:ext>
            </a:extLst>
          </p:cNvPr>
          <p:cNvSpPr/>
          <p:nvPr/>
        </p:nvSpPr>
        <p:spPr>
          <a:xfrm>
            <a:off x="9956251" y="2795287"/>
            <a:ext cx="173492" cy="323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下 57">
            <a:extLst>
              <a:ext uri="{FF2B5EF4-FFF2-40B4-BE49-F238E27FC236}">
                <a16:creationId xmlns:a16="http://schemas.microsoft.com/office/drawing/2014/main" id="{04373297-80E1-483E-ADA3-2D3EECCD79F3}"/>
              </a:ext>
            </a:extLst>
          </p:cNvPr>
          <p:cNvSpPr/>
          <p:nvPr/>
        </p:nvSpPr>
        <p:spPr>
          <a:xfrm rot="16200000">
            <a:off x="7909587" y="4289073"/>
            <a:ext cx="173492" cy="323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箭头: 下 58">
            <a:extLst>
              <a:ext uri="{FF2B5EF4-FFF2-40B4-BE49-F238E27FC236}">
                <a16:creationId xmlns:a16="http://schemas.microsoft.com/office/drawing/2014/main" id="{627BCF69-92F8-41BE-9FA9-524CA0F165F9}"/>
              </a:ext>
            </a:extLst>
          </p:cNvPr>
          <p:cNvSpPr/>
          <p:nvPr/>
        </p:nvSpPr>
        <p:spPr>
          <a:xfrm rot="5400000">
            <a:off x="10640944" y="4281385"/>
            <a:ext cx="173492" cy="323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箭头: 下 59">
            <a:extLst>
              <a:ext uri="{FF2B5EF4-FFF2-40B4-BE49-F238E27FC236}">
                <a16:creationId xmlns:a16="http://schemas.microsoft.com/office/drawing/2014/main" id="{0A5DB760-0EA5-4752-97DA-D3B2B25F0109}"/>
              </a:ext>
            </a:extLst>
          </p:cNvPr>
          <p:cNvSpPr/>
          <p:nvPr/>
        </p:nvSpPr>
        <p:spPr>
          <a:xfrm rot="1544437">
            <a:off x="8656433" y="4848175"/>
            <a:ext cx="137725" cy="418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箭头: 下 61">
            <a:extLst>
              <a:ext uri="{FF2B5EF4-FFF2-40B4-BE49-F238E27FC236}">
                <a16:creationId xmlns:a16="http://schemas.microsoft.com/office/drawing/2014/main" id="{716FA54B-E0C1-47AE-BB75-A1065806CC2F}"/>
              </a:ext>
            </a:extLst>
          </p:cNvPr>
          <p:cNvSpPr/>
          <p:nvPr/>
        </p:nvSpPr>
        <p:spPr>
          <a:xfrm rot="19741886">
            <a:off x="10021382" y="4848174"/>
            <a:ext cx="137725" cy="418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08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BB5D4-C4DE-433E-8705-683347EF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选单后，当年下线数的计算（执行方案）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F9AFBB-AE93-4B8B-BAA2-A723700B61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9552981" cy="3977640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假设订货会选到订单为 </a:t>
            </a:r>
            <a:r>
              <a:rPr lang="en-US" altLang="zh-CN" sz="1800" dirty="0"/>
              <a:t>P3</a:t>
            </a:r>
            <a:r>
              <a:rPr lang="zh-CN" altLang="en-US" sz="1800" dirty="0"/>
              <a:t>：</a:t>
            </a:r>
            <a:r>
              <a:rPr lang="en-US" altLang="zh-CN" sz="1800" dirty="0"/>
              <a:t>3-4-1</a:t>
            </a:r>
            <a:r>
              <a:rPr lang="zh-CN" altLang="en-US" sz="1800" dirty="0"/>
              <a:t>，</a:t>
            </a:r>
            <a:r>
              <a:rPr lang="en-US" altLang="zh-CN" sz="1800" dirty="0"/>
              <a:t>2-4-2</a:t>
            </a:r>
            <a:r>
              <a:rPr lang="zh-CN" altLang="en-US" sz="1800" dirty="0"/>
              <a:t>；</a:t>
            </a:r>
            <a:r>
              <a:rPr lang="en-US" altLang="zh-CN" sz="1800" dirty="0"/>
              <a:t>P2</a:t>
            </a:r>
            <a:r>
              <a:rPr lang="zh-CN" altLang="en-US" sz="1800" dirty="0"/>
              <a:t>：</a:t>
            </a:r>
            <a:r>
              <a:rPr lang="en-US" altLang="zh-CN" sz="1800" dirty="0"/>
              <a:t>4-4-2</a:t>
            </a:r>
            <a:r>
              <a:rPr lang="zh-CN" altLang="en-US" sz="1800" dirty="0"/>
              <a:t>，</a:t>
            </a:r>
            <a:r>
              <a:rPr lang="en-US" altLang="zh-CN" sz="1800" dirty="0"/>
              <a:t>3-4-0</a:t>
            </a:r>
            <a:r>
              <a:rPr lang="zh-CN" altLang="en-US" sz="1800" dirty="0"/>
              <a:t>，交单顺序为：</a:t>
            </a: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800" dirty="0"/>
              <a:t>第</a:t>
            </a:r>
            <a:r>
              <a:rPr lang="en-US" altLang="zh-CN" sz="1800" dirty="0"/>
              <a:t>2</a:t>
            </a:r>
            <a:r>
              <a:rPr lang="zh-CN" altLang="en-US" sz="1800" dirty="0"/>
              <a:t>季交 </a:t>
            </a:r>
            <a:r>
              <a:rPr lang="en-US" altLang="zh-CN" sz="1800" dirty="0"/>
              <a:t>P2</a:t>
            </a:r>
            <a:r>
              <a:rPr lang="zh-CN" altLang="en-US" sz="1800" dirty="0"/>
              <a:t>：</a:t>
            </a:r>
            <a:r>
              <a:rPr lang="en-US" altLang="zh-CN" sz="1800" dirty="0"/>
              <a:t>3-4-0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800" dirty="0"/>
              <a:t>第</a:t>
            </a:r>
            <a:r>
              <a:rPr lang="en-US" altLang="zh-CN" sz="1800" dirty="0"/>
              <a:t>3</a:t>
            </a:r>
            <a:r>
              <a:rPr lang="zh-CN" altLang="en-US" sz="1800" dirty="0"/>
              <a:t>季交 </a:t>
            </a:r>
            <a:r>
              <a:rPr lang="en-US" altLang="zh-CN" sz="1800" dirty="0"/>
              <a:t>P3</a:t>
            </a:r>
            <a:r>
              <a:rPr lang="zh-CN" altLang="en-US" sz="1800" dirty="0"/>
              <a:t>：</a:t>
            </a:r>
            <a:r>
              <a:rPr lang="en-US" altLang="zh-CN" sz="1800" dirty="0"/>
              <a:t>3-4-1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800" dirty="0"/>
              <a:t>第</a:t>
            </a:r>
            <a:r>
              <a:rPr lang="en-US" altLang="zh-CN" sz="1800" dirty="0"/>
              <a:t>4</a:t>
            </a:r>
            <a:r>
              <a:rPr lang="zh-CN" altLang="en-US" sz="1800" dirty="0"/>
              <a:t>季交 </a:t>
            </a:r>
            <a:r>
              <a:rPr lang="en-US" altLang="zh-CN" sz="1800" dirty="0"/>
              <a:t>P3</a:t>
            </a:r>
            <a:r>
              <a:rPr lang="zh-CN" altLang="en-US" sz="1800" dirty="0"/>
              <a:t>：</a:t>
            </a:r>
            <a:r>
              <a:rPr lang="en-US" altLang="zh-CN" sz="1800" dirty="0"/>
              <a:t>2-4-2</a:t>
            </a:r>
            <a:r>
              <a:rPr lang="zh-CN" altLang="en-US" sz="1800" dirty="0"/>
              <a:t>，</a:t>
            </a:r>
            <a:r>
              <a:rPr lang="en-US" altLang="zh-CN" sz="1800" dirty="0"/>
              <a:t>P2</a:t>
            </a:r>
            <a:r>
              <a:rPr lang="zh-CN" altLang="en-US" sz="1800" dirty="0"/>
              <a:t>：</a:t>
            </a:r>
            <a:r>
              <a:rPr lang="en-US" altLang="zh-CN" sz="1800" dirty="0"/>
              <a:t>4-4-2</a:t>
            </a:r>
            <a:endParaRPr lang="zh-CN" altLang="en-US" sz="1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A67768-0A63-4BBB-81AB-7E9CB8658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99" y="2491790"/>
            <a:ext cx="6520688" cy="391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F19D04C-68EB-4D66-9F46-364B731C8CE5}"/>
              </a:ext>
            </a:extLst>
          </p:cNvPr>
          <p:cNvSpPr/>
          <p:nvPr/>
        </p:nvSpPr>
        <p:spPr>
          <a:xfrm>
            <a:off x="7489151" y="3572407"/>
            <a:ext cx="1109617" cy="511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97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00E2B-C2BC-4092-A04E-7A04FF9D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选单后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F1877F-0439-4E06-83D2-4F7C497298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7"/>
            <a:ext cx="10234522" cy="4703936"/>
          </a:xfrm>
        </p:spPr>
        <p:txBody>
          <a:bodyPr>
            <a:normAutofit/>
          </a:bodyPr>
          <a:lstStyle/>
          <a:p>
            <a:r>
              <a:rPr lang="zh-CN" altLang="en-US" sz="1700" dirty="0"/>
              <a:t>上线数的计算需要考虑当年的上线数以及下一年第</a:t>
            </a:r>
            <a:r>
              <a:rPr lang="en-US" altLang="zh-CN" sz="1700" dirty="0"/>
              <a:t>1</a:t>
            </a:r>
            <a:r>
              <a:rPr lang="zh-CN" altLang="en-US" sz="1700" dirty="0"/>
              <a:t>、</a:t>
            </a:r>
            <a:r>
              <a:rPr lang="en-US" altLang="zh-CN" sz="1700" dirty="0"/>
              <a:t>2</a:t>
            </a:r>
            <a:r>
              <a:rPr lang="zh-CN" altLang="en-US" sz="1700" dirty="0"/>
              <a:t>季的上线数。假设第三年</a:t>
            </a:r>
            <a:r>
              <a:rPr lang="en-US" altLang="zh-CN" sz="1700" dirty="0"/>
              <a:t>1</a:t>
            </a:r>
            <a:r>
              <a:rPr lang="zh-CN" altLang="en-US" sz="1700" dirty="0"/>
              <a:t>、</a:t>
            </a:r>
            <a:r>
              <a:rPr lang="en-US" altLang="zh-CN" sz="1700" dirty="0"/>
              <a:t>2</a:t>
            </a:r>
            <a:r>
              <a:rPr lang="zh-CN" altLang="en-US" sz="1700" dirty="0"/>
              <a:t>季度不转产：</a:t>
            </a:r>
            <a:endParaRPr lang="en-US" altLang="zh-CN" sz="17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700" dirty="0"/>
              <a:t>当年各产品的上线数</a:t>
            </a:r>
            <a:endParaRPr lang="en-US" altLang="zh-CN" sz="17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700" dirty="0"/>
              <a:t>根据上线数结合</a:t>
            </a:r>
            <a:r>
              <a:rPr lang="en-US" altLang="zh-CN" sz="1700" dirty="0"/>
              <a:t>BOM</a:t>
            </a:r>
            <a:r>
              <a:rPr lang="zh-CN" altLang="en-US" sz="1700" dirty="0"/>
              <a:t>表分解得到原材料的领用数</a:t>
            </a:r>
            <a:endParaRPr lang="en-US" altLang="zh-CN" sz="17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700" dirty="0"/>
              <a:t>根据领用数反推入库数</a:t>
            </a:r>
            <a:endParaRPr lang="en-US" altLang="zh-CN" sz="17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700" dirty="0"/>
              <a:t>根据入库数反推原材料下订单数，需考虑库存结余</a:t>
            </a:r>
            <a:endParaRPr lang="en-US" altLang="zh-CN" sz="1700" dirty="0"/>
          </a:p>
          <a:p>
            <a:pPr lvl="1"/>
            <a:r>
              <a:rPr lang="zh-CN" altLang="en-US" sz="1700" dirty="0"/>
              <a:t> 当入库数 </a:t>
            </a:r>
            <a:r>
              <a:rPr lang="en-US" altLang="zh-CN" sz="1700" dirty="0"/>
              <a:t>&gt; </a:t>
            </a:r>
            <a:r>
              <a:rPr lang="zh-CN" altLang="en-US" sz="1700" dirty="0"/>
              <a:t>库存结余 时， 订单数 </a:t>
            </a:r>
            <a:r>
              <a:rPr lang="en-US" altLang="zh-CN" sz="1700" dirty="0"/>
              <a:t>= </a:t>
            </a:r>
            <a:r>
              <a:rPr lang="zh-CN" altLang="en-US" sz="1700" dirty="0"/>
              <a:t>入库数 </a:t>
            </a:r>
            <a:r>
              <a:rPr lang="en-US" altLang="zh-CN" sz="1700" dirty="0"/>
              <a:t>- </a:t>
            </a:r>
            <a:r>
              <a:rPr lang="zh-CN" altLang="en-US" sz="1700" dirty="0"/>
              <a:t>库存结余</a:t>
            </a:r>
            <a:endParaRPr lang="en-US" altLang="zh-CN" sz="1700" dirty="0"/>
          </a:p>
          <a:p>
            <a:pPr lvl="1"/>
            <a:r>
              <a:rPr lang="zh-CN" altLang="en-US" sz="1700" dirty="0"/>
              <a:t> 当 入库数 </a:t>
            </a:r>
            <a:r>
              <a:rPr lang="en-US" altLang="zh-CN" sz="1700" dirty="0"/>
              <a:t>&lt;= </a:t>
            </a:r>
            <a:r>
              <a:rPr lang="zh-CN" altLang="en-US" sz="1700" dirty="0"/>
              <a:t>库存结余 时，订单数 </a:t>
            </a:r>
            <a:r>
              <a:rPr lang="en-US" altLang="zh-CN" sz="1700" dirty="0"/>
              <a:t>= 0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2561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A3DE3-A818-457D-B307-713987D8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教师演算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378B3BA-302C-4631-BE3F-F72B51767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06" y="2400629"/>
            <a:ext cx="5809289" cy="3490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DB6EE2D-6E8C-4477-AED1-B9E1562C722C}"/>
              </a:ext>
            </a:extLst>
          </p:cNvPr>
          <p:cNvSpPr txBox="1"/>
          <p:nvPr/>
        </p:nvSpPr>
        <p:spPr>
          <a:xfrm>
            <a:off x="5609234" y="1805647"/>
            <a:ext cx="250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生产表</a:t>
            </a:r>
          </a:p>
        </p:txBody>
      </p:sp>
    </p:spTree>
    <p:extLst>
      <p:ext uri="{BB962C8B-B14F-4D97-AF65-F5344CB8AC3E}">
        <p14:creationId xmlns:p14="http://schemas.microsoft.com/office/powerpoint/2010/main" val="209067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85419-CF2B-4423-803B-CD7C39B7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教师演算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26C3F4-8A50-4043-8082-92FD68AE4552}"/>
              </a:ext>
            </a:extLst>
          </p:cNvPr>
          <p:cNvSpPr txBox="1"/>
          <p:nvPr/>
        </p:nvSpPr>
        <p:spPr>
          <a:xfrm>
            <a:off x="4513090" y="1714775"/>
            <a:ext cx="250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原材料采购登记表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EEBF80-BC75-497A-BFDD-3184C5034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58" y="2233660"/>
            <a:ext cx="7635056" cy="41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4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3FF01-ECAF-40E0-938E-537B5B9F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新增生产线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2EB73-6FB7-476B-91D2-663009E873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6877118" cy="3977640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第二年根据</a:t>
            </a:r>
            <a:r>
              <a:rPr lang="en-US" altLang="zh-CN" sz="1800" dirty="0"/>
              <a:t>CEO</a:t>
            </a:r>
            <a:r>
              <a:rPr lang="zh-CN" altLang="en-US" sz="1800" dirty="0"/>
              <a:t>要求，有可能安装新生产线，计算原理同第一年。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6273A8-2A28-44FF-9628-0FDD9F654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37" y="2384449"/>
            <a:ext cx="6050648" cy="398511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8282978-977E-46FB-B01F-C1B19EE3DE7A}"/>
              </a:ext>
            </a:extLst>
          </p:cNvPr>
          <p:cNvSpPr/>
          <p:nvPr/>
        </p:nvSpPr>
        <p:spPr>
          <a:xfrm>
            <a:off x="4929809" y="4339140"/>
            <a:ext cx="3470176" cy="7326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485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补救</a:t>
            </a:r>
            <a:r>
              <a:rPr lang="en-US" altLang="zh-CN" dirty="0">
                <a:cs typeface="Segoe UI Light" panose="020B0502040204020203" pitchFamily="34" charset="0"/>
              </a:rPr>
              <a:t>1</a:t>
            </a:r>
            <a:r>
              <a:rPr lang="zh-CN" altLang="en-US" dirty="0">
                <a:cs typeface="Segoe UI Light" panose="020B0502040204020203" pitchFamily="34" charset="0"/>
              </a:rPr>
              <a:t>：紧急业务</a:t>
            </a:r>
            <a:endParaRPr lang="zh-cn" dirty="0">
              <a:cs typeface="Segoe UI Light" panose="020B0502040204020203" pitchFamily="34" charset="0"/>
            </a:endParaRPr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9AAA75CE-5CC5-46A3-80AA-567D1C4B3B98}"/>
              </a:ext>
            </a:extLst>
          </p:cNvPr>
          <p:cNvSpPr txBox="1">
            <a:spLocks/>
          </p:cNvSpPr>
          <p:nvPr/>
        </p:nvSpPr>
        <p:spPr>
          <a:xfrm>
            <a:off x="521207" y="1441723"/>
            <a:ext cx="5654404" cy="493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没有下订单而需要立即采购原材料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产成品不够按订单进行交货，面临</a:t>
            </a:r>
            <a:r>
              <a:rPr lang="en-US" altLang="zh-CN" sz="1400" dirty="0"/>
              <a:t>20%</a:t>
            </a:r>
            <a:r>
              <a:rPr lang="zh-CN" altLang="en-US" sz="1400" dirty="0"/>
              <a:t>违约金与取消市场老大资格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现金流出现断流而库存中有原材料或产成品</a:t>
            </a:r>
            <a:endParaRPr lang="en-US" altLang="zh-CN" sz="1400" dirty="0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B77F981F-F141-43B5-9467-EA46EBB68E19}"/>
              </a:ext>
            </a:extLst>
          </p:cNvPr>
          <p:cNvSpPr txBox="1">
            <a:spLocks/>
          </p:cNvSpPr>
          <p:nvPr/>
        </p:nvSpPr>
        <p:spPr>
          <a:xfrm>
            <a:off x="7337997" y="3718655"/>
            <a:ext cx="4205466" cy="296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紧急采购原材料：原材料价格倍数 </a:t>
            </a:r>
            <a:r>
              <a:rPr lang="en-US" altLang="zh-CN" sz="1400" dirty="0"/>
              <a:t>2</a:t>
            </a:r>
            <a:r>
              <a:rPr lang="zh-CN" altLang="en-US" sz="1400" dirty="0"/>
              <a:t>倍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紧急采购产品：产品价格倍数 </a:t>
            </a:r>
            <a:r>
              <a:rPr lang="en-US" altLang="zh-CN" sz="1400" dirty="0"/>
              <a:t>3</a:t>
            </a:r>
            <a:r>
              <a:rPr lang="zh-CN" altLang="en-US" sz="1400" dirty="0"/>
              <a:t>倍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Segoe UI" panose="020B0502040204020203" pitchFamily="34" charset="0"/>
              </a:rPr>
              <a:t>紧急销售原材料：原材料折价率 </a:t>
            </a:r>
            <a:r>
              <a:rPr lang="en-US" altLang="zh-CN" sz="1400" dirty="0">
                <a:cs typeface="Segoe UI" panose="020B0502040204020203" pitchFamily="34" charset="0"/>
              </a:rPr>
              <a:t>80%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cs typeface="Segoe UI" panose="020B0502040204020203" pitchFamily="34" charset="0"/>
              </a:rPr>
              <a:t>紧急销售产品：产成品折价率 </a:t>
            </a:r>
            <a:r>
              <a:rPr lang="en-US" altLang="zh-CN" sz="1400" dirty="0">
                <a:cs typeface="Segoe UI" panose="020B0502040204020203" pitchFamily="34" charset="0"/>
              </a:rPr>
              <a:t>100%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68BDB9C-1DDF-4697-B42B-64F4A6463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34" y="3747053"/>
            <a:ext cx="3044393" cy="222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34242B4-9255-4C32-9915-93DD54AB7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57055" b="60818"/>
          <a:stretch>
            <a:fillRect/>
          </a:stretch>
        </p:blipFill>
        <p:spPr>
          <a:xfrm>
            <a:off x="1008718" y="4026767"/>
            <a:ext cx="2169885" cy="715617"/>
          </a:xfrm>
          <a:custGeom>
            <a:avLst/>
            <a:gdLst>
              <a:gd name="connsiteX0" fmla="*/ 837387 w 1674774"/>
              <a:gd name="connsiteY0" fmla="*/ 0 h 552332"/>
              <a:gd name="connsiteX1" fmla="*/ 1674774 w 1674774"/>
              <a:gd name="connsiteY1" fmla="*/ 276166 h 552332"/>
              <a:gd name="connsiteX2" fmla="*/ 837387 w 1674774"/>
              <a:gd name="connsiteY2" fmla="*/ 552332 h 552332"/>
              <a:gd name="connsiteX3" fmla="*/ 0 w 1674774"/>
              <a:gd name="connsiteY3" fmla="*/ 276166 h 552332"/>
              <a:gd name="connsiteX4" fmla="*/ 837387 w 1674774"/>
              <a:gd name="connsiteY4" fmla="*/ 0 h 55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774" h="552332">
                <a:moveTo>
                  <a:pt x="837387" y="0"/>
                </a:moveTo>
                <a:cubicBezTo>
                  <a:pt x="1299863" y="0"/>
                  <a:pt x="1674774" y="123644"/>
                  <a:pt x="1674774" y="276166"/>
                </a:cubicBezTo>
                <a:cubicBezTo>
                  <a:pt x="1674774" y="428688"/>
                  <a:pt x="1299863" y="552332"/>
                  <a:pt x="837387" y="552332"/>
                </a:cubicBezTo>
                <a:cubicBezTo>
                  <a:pt x="374911" y="552332"/>
                  <a:pt x="0" y="428688"/>
                  <a:pt x="0" y="276166"/>
                </a:cubicBezTo>
                <a:cubicBezTo>
                  <a:pt x="0" y="123644"/>
                  <a:pt x="374911" y="0"/>
                  <a:pt x="837387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F577EF7-4EE6-42E5-AAB7-034A79E55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07" y="1650344"/>
            <a:ext cx="2660398" cy="215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380FCA3-B5D5-450C-9479-768BFF45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t="21135" r="10804" b="60504"/>
          <a:stretch>
            <a:fillRect/>
          </a:stretch>
        </p:blipFill>
        <p:spPr>
          <a:xfrm>
            <a:off x="9014602" y="1993506"/>
            <a:ext cx="1918815" cy="641808"/>
          </a:xfrm>
          <a:custGeom>
            <a:avLst/>
            <a:gdLst>
              <a:gd name="connsiteX0" fmla="*/ 898552 w 1797104"/>
              <a:gd name="connsiteY0" fmla="*/ 0 h 601098"/>
              <a:gd name="connsiteX1" fmla="*/ 1797104 w 1797104"/>
              <a:gd name="connsiteY1" fmla="*/ 300549 h 601098"/>
              <a:gd name="connsiteX2" fmla="*/ 898552 w 1797104"/>
              <a:gd name="connsiteY2" fmla="*/ 601098 h 601098"/>
              <a:gd name="connsiteX3" fmla="*/ 0 w 1797104"/>
              <a:gd name="connsiteY3" fmla="*/ 300549 h 601098"/>
              <a:gd name="connsiteX4" fmla="*/ 898552 w 1797104"/>
              <a:gd name="connsiteY4" fmla="*/ 0 h 6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104" h="601098">
                <a:moveTo>
                  <a:pt x="898552" y="0"/>
                </a:moveTo>
                <a:cubicBezTo>
                  <a:pt x="1394809" y="0"/>
                  <a:pt x="1797104" y="134560"/>
                  <a:pt x="1797104" y="300549"/>
                </a:cubicBezTo>
                <a:cubicBezTo>
                  <a:pt x="1797104" y="466538"/>
                  <a:pt x="1394809" y="601098"/>
                  <a:pt x="898552" y="601098"/>
                </a:cubicBezTo>
                <a:cubicBezTo>
                  <a:pt x="402295" y="601098"/>
                  <a:pt x="0" y="466538"/>
                  <a:pt x="0" y="300549"/>
                </a:cubicBezTo>
                <a:cubicBezTo>
                  <a:pt x="0" y="134560"/>
                  <a:pt x="402295" y="0"/>
                  <a:pt x="898552" y="0"/>
                </a:cubicBezTo>
                <a:close/>
              </a:path>
            </a:pathLst>
          </a:cu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3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补救</a:t>
            </a:r>
            <a:r>
              <a:rPr lang="en-US" altLang="zh-CN" dirty="0">
                <a:cs typeface="Segoe UI Light" panose="020B0502040204020203" pitchFamily="34" charset="0"/>
              </a:rPr>
              <a:t>2</a:t>
            </a:r>
            <a:r>
              <a:rPr lang="zh-CN" altLang="en-US" dirty="0">
                <a:cs typeface="Segoe UI Light" panose="020B0502040204020203" pitchFamily="34" charset="0"/>
              </a:rPr>
              <a:t>：组间交易</a:t>
            </a:r>
            <a:endParaRPr lang="zh-cn" dirty="0">
              <a:cs typeface="Segoe UI Light" panose="020B0502040204020203" pitchFamily="34" charset="0"/>
            </a:endParaRPr>
          </a:p>
        </p:txBody>
      </p:sp>
      <p:sp>
        <p:nvSpPr>
          <p:cNvPr id="38" name="内容占位符 17"/>
          <p:cNvSpPr txBox="1">
            <a:spLocks/>
          </p:cNvSpPr>
          <p:nvPr/>
        </p:nvSpPr>
        <p:spPr>
          <a:xfrm>
            <a:off x="541610" y="1524707"/>
            <a:ext cx="5427548" cy="4410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举例：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组借给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元 →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组卖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R1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给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组，收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100</a:t>
            </a: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组还钱给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元 →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组卖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R1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给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组，收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110</a:t>
            </a: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特别注意：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lvl="0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只能在第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季计提违约金之前交易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lvl="0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只能在同一年交易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lvl="0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撤销功能与交易功能不能同时开放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C12716-83A0-4D38-BCA6-7FE4783EC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1434"/>
            <a:ext cx="4990390" cy="276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11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CN" altLang="en-US" b="1" dirty="0">
                <a:cs typeface="Segoe UI Light" panose="020B0502040204020203" pitchFamily="34" charset="0"/>
              </a:rPr>
              <a:t>课堂小结</a:t>
            </a:r>
            <a:endParaRPr lang="zh-cn" dirty="0">
              <a:cs typeface="Segoe UI Light" panose="020B0502040204020203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1380118" y="2805675"/>
            <a:ext cx="10133701" cy="3787027"/>
          </a:xfrm>
        </p:spPr>
        <p:txBody>
          <a:bodyPr rtlCol="0">
            <a:norm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600" dirty="0">
                <a:cs typeface="Segoe UI" panose="020B0502040204020203" pitchFamily="34" charset="0"/>
              </a:rPr>
              <a:t>学习生产排程算法</a:t>
            </a:r>
            <a:endParaRPr lang="en-US" altLang="zh-CN" sz="1800" dirty="0"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cs typeface="Segoe UI" panose="020B0502040204020203" pitchFamily="34" charset="0"/>
              </a:rPr>
              <a:t>学习生产排程（</a:t>
            </a:r>
            <a:r>
              <a:rPr lang="en-US" altLang="zh-CN" sz="1800" dirty="0">
                <a:cs typeface="Segoe UI" panose="020B0502040204020203" pitchFamily="34" charset="0"/>
              </a:rPr>
              <a:t>MRP</a:t>
            </a:r>
            <a:r>
              <a:rPr lang="zh-CN" altLang="en-US" sz="1800" dirty="0">
                <a:cs typeface="Segoe UI" panose="020B0502040204020203" pitchFamily="34" charset="0"/>
              </a:rPr>
              <a:t>运算），掌握企业每年可销售的产品数量与范围</a:t>
            </a:r>
            <a:endParaRPr lang="en-US" altLang="zh-CN" sz="1800" dirty="0"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cs typeface="Segoe UI" panose="020B0502040204020203" pitchFamily="34" charset="0"/>
              </a:rPr>
              <a:t>学习原材料采购计算，研究浮动计算方法，体会选单前计算与选单后计算的差异性</a:t>
            </a:r>
            <a:endParaRPr lang="en-US" altLang="zh-CN" sz="1800" dirty="0"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cs typeface="Segoe UI" panose="020B0502040204020203" pitchFamily="34" charset="0"/>
              </a:rPr>
              <a:t>完成第一年与第二年的经营，控制好第一年的原材料订单，适当考虑布局</a:t>
            </a:r>
            <a:endParaRPr lang="en-US" altLang="zh-CN" sz="1800" dirty="0">
              <a:cs typeface="Segoe UI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zh-CN" altLang="en-US" sz="2000" dirty="0">
              <a:cs typeface="Segoe UI Light" panose="020B0502040204020203" pitchFamily="34" charset="0"/>
            </a:endParaRPr>
          </a:p>
        </p:txBody>
      </p:sp>
      <p:pic>
        <p:nvPicPr>
          <p:cNvPr id="12" name="图片 11" descr="向右箭头带有超链接，可就此教程提供反馈。单击该图像并就此教程提供反馈">
            <a:hlinkClick r:id="rId3" tooltip="选择此处，访问 PowerPoint 团队博客。"/>
            <a:extLst>
              <a:ext uri="{FF2B5EF4-FFF2-40B4-BE49-F238E27FC236}">
                <a16:creationId xmlns:a16="http://schemas.microsoft.com/office/drawing/2014/main" id="{BA92070A-4E3D-4794-84A9-83B8DDF3A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5" y="2851826"/>
            <a:ext cx="571257" cy="5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生产线</a:t>
            </a:r>
            <a:endParaRPr lang="zh-cn" dirty="0">
              <a:cs typeface="Segoe UI Light" panose="020B0502040204020203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63C0A79-6FC8-4F69-A206-38BEEF0875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567" y="1851618"/>
          <a:ext cx="10972865" cy="24567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39354">
                  <a:extLst>
                    <a:ext uri="{9D8B030D-6E8A-4147-A177-3AD203B41FA5}">
                      <a16:colId xmlns:a16="http://schemas.microsoft.com/office/drawing/2014/main" val="1972482781"/>
                    </a:ext>
                  </a:extLst>
                </a:gridCol>
                <a:gridCol w="1246331">
                  <a:extLst>
                    <a:ext uri="{9D8B030D-6E8A-4147-A177-3AD203B41FA5}">
                      <a16:colId xmlns:a16="http://schemas.microsoft.com/office/drawing/2014/main" val="3126972389"/>
                    </a:ext>
                  </a:extLst>
                </a:gridCol>
                <a:gridCol w="1046493">
                  <a:extLst>
                    <a:ext uri="{9D8B030D-6E8A-4147-A177-3AD203B41FA5}">
                      <a16:colId xmlns:a16="http://schemas.microsoft.com/office/drawing/2014/main" val="1408763281"/>
                    </a:ext>
                  </a:extLst>
                </a:gridCol>
                <a:gridCol w="1046026">
                  <a:extLst>
                    <a:ext uri="{9D8B030D-6E8A-4147-A177-3AD203B41FA5}">
                      <a16:colId xmlns:a16="http://schemas.microsoft.com/office/drawing/2014/main" val="630906802"/>
                    </a:ext>
                  </a:extLst>
                </a:gridCol>
                <a:gridCol w="1014786">
                  <a:extLst>
                    <a:ext uri="{9D8B030D-6E8A-4147-A177-3AD203B41FA5}">
                      <a16:colId xmlns:a16="http://schemas.microsoft.com/office/drawing/2014/main" val="2641342481"/>
                    </a:ext>
                  </a:extLst>
                </a:gridCol>
                <a:gridCol w="1091821">
                  <a:extLst>
                    <a:ext uri="{9D8B030D-6E8A-4147-A177-3AD203B41FA5}">
                      <a16:colId xmlns:a16="http://schemas.microsoft.com/office/drawing/2014/main" val="2532868665"/>
                    </a:ext>
                  </a:extLst>
                </a:gridCol>
                <a:gridCol w="866633">
                  <a:extLst>
                    <a:ext uri="{9D8B030D-6E8A-4147-A177-3AD203B41FA5}">
                      <a16:colId xmlns:a16="http://schemas.microsoft.com/office/drawing/2014/main" val="2281996706"/>
                    </a:ext>
                  </a:extLst>
                </a:gridCol>
                <a:gridCol w="799412">
                  <a:extLst>
                    <a:ext uri="{9D8B030D-6E8A-4147-A177-3AD203B41FA5}">
                      <a16:colId xmlns:a16="http://schemas.microsoft.com/office/drawing/2014/main" val="1683305513"/>
                    </a:ext>
                  </a:extLst>
                </a:gridCol>
                <a:gridCol w="1008916">
                  <a:extLst>
                    <a:ext uri="{9D8B030D-6E8A-4147-A177-3AD203B41FA5}">
                      <a16:colId xmlns:a16="http://schemas.microsoft.com/office/drawing/2014/main" val="3815095785"/>
                    </a:ext>
                  </a:extLst>
                </a:gridCol>
                <a:gridCol w="880281">
                  <a:extLst>
                    <a:ext uri="{9D8B030D-6E8A-4147-A177-3AD203B41FA5}">
                      <a16:colId xmlns:a16="http://schemas.microsoft.com/office/drawing/2014/main" val="3111270411"/>
                    </a:ext>
                  </a:extLst>
                </a:gridCol>
                <a:gridCol w="732812">
                  <a:extLst>
                    <a:ext uri="{9D8B030D-6E8A-4147-A177-3AD203B41FA5}">
                      <a16:colId xmlns:a16="http://schemas.microsoft.com/office/drawing/2014/main" val="3000591489"/>
                    </a:ext>
                  </a:extLst>
                </a:gridCol>
              </a:tblGrid>
              <a:tr h="5131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生产线名称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安装费用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安装期数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生产周期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转产费用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转产期数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维护费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残值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折旧年数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折旧费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分值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05414"/>
                  </a:ext>
                </a:extLst>
              </a:tr>
              <a:tr h="5049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手工线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35M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</a:t>
                      </a:r>
                      <a:r>
                        <a:rPr lang="zh-CN" altLang="en-US" sz="16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091736"/>
                  </a:ext>
                </a:extLst>
              </a:tr>
              <a:tr h="5049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半自动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10M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1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5M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20M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5</a:t>
                      </a:r>
                      <a:r>
                        <a:rPr lang="zh-CN" altLang="en-US" sz="16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20M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675186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全自动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</a:t>
                      </a:r>
                      <a:r>
                        <a:rPr lang="zh-CN" altLang="en-US" sz="16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00320"/>
                  </a:ext>
                </a:extLst>
              </a:tr>
              <a:tr h="4560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柔性线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</a:t>
                      </a:r>
                      <a:r>
                        <a:rPr lang="zh-CN" altLang="en-US" sz="1600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</a:t>
                      </a:r>
                      <a:r>
                        <a:rPr lang="zh-CN" altLang="en-US" sz="16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22786"/>
                  </a:ext>
                </a:extLst>
              </a:tr>
            </a:tbl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9C18176-3363-45B2-A961-712CA935DF02}"/>
              </a:ext>
            </a:extLst>
          </p:cNvPr>
          <p:cNvCxnSpPr/>
          <p:nvPr/>
        </p:nvCxnSpPr>
        <p:spPr>
          <a:xfrm>
            <a:off x="2470243" y="4441298"/>
            <a:ext cx="0" cy="634621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85C3758B-48D5-41F8-8C64-43313ED9D439}"/>
              </a:ext>
            </a:extLst>
          </p:cNvPr>
          <p:cNvSpPr txBox="1"/>
          <p:nvPr/>
        </p:nvSpPr>
        <p:spPr>
          <a:xfrm>
            <a:off x="1916606" y="5133825"/>
            <a:ext cx="1107275" cy="30777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新建生产线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26B9E2D-F587-4C79-98C0-53675CA89059}"/>
              </a:ext>
            </a:extLst>
          </p:cNvPr>
          <p:cNvSpPr txBox="1"/>
          <p:nvPr/>
        </p:nvSpPr>
        <p:spPr>
          <a:xfrm>
            <a:off x="3137471" y="5679315"/>
            <a:ext cx="1164052" cy="30777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续建生产线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A48A39-2893-4C92-AA93-E0D71D1D44F0}"/>
              </a:ext>
            </a:extLst>
          </p:cNvPr>
          <p:cNvSpPr txBox="1"/>
          <p:nvPr/>
        </p:nvSpPr>
        <p:spPr>
          <a:xfrm>
            <a:off x="5600515" y="5185632"/>
            <a:ext cx="1453487" cy="30777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生产线转产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6278B62-6CEE-453F-A387-0D3E601BB8BC}"/>
              </a:ext>
            </a:extLst>
          </p:cNvPr>
          <p:cNvCxnSpPr>
            <a:cxnSpLocks/>
          </p:cNvCxnSpPr>
          <p:nvPr/>
        </p:nvCxnSpPr>
        <p:spPr>
          <a:xfrm>
            <a:off x="3668382" y="4441298"/>
            <a:ext cx="0" cy="1115354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879B8F4-2004-4836-9AA4-414C9FA06523}"/>
              </a:ext>
            </a:extLst>
          </p:cNvPr>
          <p:cNvCxnSpPr/>
          <p:nvPr/>
        </p:nvCxnSpPr>
        <p:spPr>
          <a:xfrm>
            <a:off x="6257817" y="4441298"/>
            <a:ext cx="0" cy="634621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5F99DC99-3B46-4EC0-A41E-111F80F9D8E1}"/>
              </a:ext>
            </a:extLst>
          </p:cNvPr>
          <p:cNvSpPr txBox="1"/>
          <p:nvPr/>
        </p:nvSpPr>
        <p:spPr>
          <a:xfrm>
            <a:off x="7929275" y="5209176"/>
            <a:ext cx="1301026" cy="30777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变卖生产线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63D3370-C85F-4D9D-8C02-A4DB06A983C2}"/>
              </a:ext>
            </a:extLst>
          </p:cNvPr>
          <p:cNvCxnSpPr/>
          <p:nvPr/>
        </p:nvCxnSpPr>
        <p:spPr>
          <a:xfrm>
            <a:off x="8579788" y="4441297"/>
            <a:ext cx="0" cy="634621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D5A7924E-1B6F-4399-9DB2-5F0A8E7640AB}"/>
              </a:ext>
            </a:extLst>
          </p:cNvPr>
          <p:cNvSpPr/>
          <p:nvPr/>
        </p:nvSpPr>
        <p:spPr>
          <a:xfrm>
            <a:off x="3073891" y="1388198"/>
            <a:ext cx="4324431" cy="34499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1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cs typeface="Segoe UI Light" panose="020B0502040204020203" pitchFamily="34" charset="0"/>
              </a:rPr>
              <a:t>采购原材料（</a:t>
            </a:r>
            <a:r>
              <a:rPr lang="en-US" altLang="zh-CN" dirty="0">
                <a:cs typeface="Segoe UI Light" panose="020B0502040204020203" pitchFamily="34" charset="0"/>
              </a:rPr>
              <a:t>Resource</a:t>
            </a:r>
            <a:r>
              <a:rPr lang="zh-CN" altLang="en-US" dirty="0">
                <a:cs typeface="Segoe UI Light" panose="020B0502040204020203" pitchFamily="34" charset="0"/>
              </a:rPr>
              <a:t>）</a:t>
            </a:r>
            <a:endParaRPr lang="zh-cn" dirty="0">
              <a:cs typeface="Segoe UI Light" panose="020B0502040204020203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541609" y="1431010"/>
            <a:ext cx="11154522" cy="93005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rtl="0"/>
            <a:r>
              <a:rPr lang="zh-CN" altLang="en-US" sz="1600" dirty="0"/>
              <a:t>不同产品需要不同原材料。原材料在采购时有运输周期，需要提前下原材料订单，以保证上线时原材料刚好到货，货到付款。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cs typeface="Segoe UI" panose="020B0502040204020203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63C0A79-6FC8-4F69-A206-38BEEF0875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00" y="2780478"/>
          <a:ext cx="6096000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724827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269723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08763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原材料名称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采购周期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采购单价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0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09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67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00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22786"/>
                  </a:ext>
                </a:extLst>
              </a:tr>
            </a:tbl>
          </a:graphicData>
        </a:graphic>
      </p:graphicFrame>
      <p:sp>
        <p:nvSpPr>
          <p:cNvPr id="7" name="内容占位符 4">
            <a:extLst>
              <a:ext uri="{FF2B5EF4-FFF2-40B4-BE49-F238E27FC236}">
                <a16:creationId xmlns:a16="http://schemas.microsoft.com/office/drawing/2014/main" id="{665B3ADE-C9F7-4197-BB92-5DA0E7903F88}"/>
              </a:ext>
            </a:extLst>
          </p:cNvPr>
          <p:cNvSpPr txBox="1">
            <a:spLocks/>
          </p:cNvSpPr>
          <p:nvPr/>
        </p:nvSpPr>
        <p:spPr>
          <a:xfrm>
            <a:off x="1821976" y="5287307"/>
            <a:ext cx="9389659" cy="930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>
                <a:solidFill>
                  <a:srgbClr val="D24726"/>
                </a:solidFill>
              </a:rPr>
              <a:t>产品构成：</a:t>
            </a:r>
            <a:r>
              <a:rPr lang="en-US" altLang="zh-CN" sz="1800" b="1" dirty="0">
                <a:solidFill>
                  <a:srgbClr val="D24726"/>
                </a:solidFill>
              </a:rPr>
              <a:t>P1 = 1R1</a:t>
            </a:r>
            <a:r>
              <a:rPr lang="zh-CN" altLang="en-US" sz="1800" b="1" dirty="0">
                <a:solidFill>
                  <a:srgbClr val="D24726"/>
                </a:solidFill>
              </a:rPr>
              <a:t>，</a:t>
            </a:r>
            <a:r>
              <a:rPr lang="en-US" altLang="zh-CN" sz="1800" b="1" dirty="0">
                <a:solidFill>
                  <a:srgbClr val="D24726"/>
                </a:solidFill>
              </a:rPr>
              <a:t>P2 = 1R1 + 1R2</a:t>
            </a:r>
            <a:r>
              <a:rPr lang="zh-CN" altLang="en-US" sz="1800" b="1" dirty="0">
                <a:solidFill>
                  <a:srgbClr val="D24726"/>
                </a:solidFill>
              </a:rPr>
              <a:t>，</a:t>
            </a:r>
            <a:r>
              <a:rPr lang="en-US" altLang="zh-CN" sz="1800" b="1" dirty="0">
                <a:solidFill>
                  <a:srgbClr val="D24726"/>
                </a:solidFill>
              </a:rPr>
              <a:t>P3 = 2R2 + 1R3</a:t>
            </a:r>
            <a:r>
              <a:rPr lang="zh-CN" altLang="en-US" sz="1800" b="1" dirty="0">
                <a:solidFill>
                  <a:srgbClr val="D24726"/>
                </a:solidFill>
              </a:rPr>
              <a:t>，</a:t>
            </a:r>
            <a:r>
              <a:rPr lang="en-US" altLang="zh-CN" sz="1800" b="1" dirty="0">
                <a:solidFill>
                  <a:srgbClr val="D24726"/>
                </a:solidFill>
              </a:rPr>
              <a:t>P4 = 1R2 + 1R3 + 2R4</a:t>
            </a:r>
            <a:r>
              <a:rPr lang="zh-CN" altLang="en-US" sz="1800" b="1" dirty="0">
                <a:solidFill>
                  <a:srgbClr val="D24726"/>
                </a:solidFill>
              </a:rPr>
              <a:t>  </a:t>
            </a:r>
            <a:endParaRPr lang="zh-CN" altLang="en-US" sz="18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FB5B3D-7ECB-478A-A272-8FC5897A1BF1}"/>
              </a:ext>
            </a:extLst>
          </p:cNvPr>
          <p:cNvSpPr/>
          <p:nvPr/>
        </p:nvSpPr>
        <p:spPr>
          <a:xfrm>
            <a:off x="5198026" y="2376137"/>
            <a:ext cx="1941110" cy="2662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14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24688-77B1-458C-97E7-9BA31A8F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Segoe UI Light" panose="020B0502040204020203" pitchFamily="34" charset="0"/>
              </a:rPr>
              <a:t>安装周期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3D63675-28E9-4642-953D-BB954F153BFB}"/>
              </a:ext>
            </a:extLst>
          </p:cNvPr>
          <p:cNvSpPr txBox="1">
            <a:spLocks/>
          </p:cNvSpPr>
          <p:nvPr/>
        </p:nvSpPr>
        <p:spPr>
          <a:xfrm>
            <a:off x="574869" y="1536987"/>
            <a:ext cx="11042262" cy="147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sz="1400" dirty="0"/>
              <a:t>在某一个可用的厂房中选择一条生产线空位安装生产线，同时支付第一次安装费用，并明确生产线准备生产的产品。</a:t>
            </a:r>
            <a:br>
              <a:rPr lang="en-US" altLang="zh-CN" sz="1400" dirty="0"/>
            </a:br>
            <a:r>
              <a:rPr lang="zh-CN" altLang="zh-CN" sz="1400" dirty="0"/>
              <a:t>当建设周期为</a:t>
            </a:r>
            <a:r>
              <a:rPr lang="en-US" altLang="zh-CN" sz="1400" dirty="0"/>
              <a:t>0</a:t>
            </a:r>
            <a:r>
              <a:rPr lang="zh-CN" altLang="zh-CN" sz="1400" dirty="0"/>
              <a:t>时，生产线立即可以上线生产。</a:t>
            </a:r>
            <a:br>
              <a:rPr lang="en-US" altLang="zh-CN" sz="1400" dirty="0"/>
            </a:br>
            <a:r>
              <a:rPr lang="zh-CN" altLang="zh-CN" sz="1400" dirty="0"/>
              <a:t>当生产线建设周期大于</a:t>
            </a:r>
            <a:r>
              <a:rPr lang="en-US" altLang="zh-CN" sz="1400" dirty="0"/>
              <a:t>1</a:t>
            </a:r>
            <a:r>
              <a:rPr lang="zh-CN" altLang="zh-CN" sz="1400" dirty="0"/>
              <a:t>时</a:t>
            </a:r>
            <a:r>
              <a:rPr lang="zh-CN" altLang="en-US" sz="1400" dirty="0"/>
              <a:t>，</a:t>
            </a:r>
            <a:r>
              <a:rPr lang="zh-CN" altLang="zh-CN" sz="1400" dirty="0"/>
              <a:t>用户可根据企业发展需要继续安装生产线，安装过程不需要连续</a:t>
            </a:r>
            <a:r>
              <a:rPr lang="zh-CN" altLang="en-US" sz="1400" dirty="0"/>
              <a:t>，每次续建安装需要支付安装费。</a:t>
            </a:r>
            <a:endParaRPr lang="en-US" altLang="zh-CN" sz="1400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28E150-1E35-4D43-A916-50E6F947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1" y="3291942"/>
            <a:ext cx="5232293" cy="2585002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F728941-68F4-4F5A-93F3-3ECDDB910AFB}"/>
              </a:ext>
            </a:extLst>
          </p:cNvPr>
          <p:cNvSpPr txBox="1">
            <a:spLocks/>
          </p:cNvSpPr>
          <p:nvPr/>
        </p:nvSpPr>
        <p:spPr>
          <a:xfrm>
            <a:off x="521207" y="3230642"/>
            <a:ext cx="4618743" cy="296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sz="1400" dirty="0"/>
              <a:t>如果第</a:t>
            </a:r>
            <a:r>
              <a:rPr lang="en-US" altLang="zh-CN" sz="1400" dirty="0"/>
              <a:t>4</a:t>
            </a:r>
            <a:r>
              <a:rPr lang="zh-CN" altLang="zh-CN" sz="1400" dirty="0"/>
              <a:t>季建成</a:t>
            </a:r>
            <a:r>
              <a:rPr lang="zh-CN" altLang="en-US" sz="1400" dirty="0"/>
              <a:t>生产线</a:t>
            </a:r>
            <a:r>
              <a:rPr lang="zh-CN" altLang="zh-CN" sz="1400" dirty="0"/>
              <a:t>，好处是下一年可以多生产一个产品，卖出后增加毛利，还可增加分值；不足是当年要支付维护费，下一年要支付折旧费，同时当年提前占用资金（安装费、原材料、人工费），降低下一年贷款额度，可能还会增加广告费。建议</a:t>
            </a:r>
            <a:r>
              <a:rPr lang="zh-CN" altLang="en-US" sz="1400" dirty="0"/>
              <a:t>所有线不要在年底建成。</a:t>
            </a:r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921E4E-E0A7-4AF3-9725-98B31D29C26D}"/>
              </a:ext>
            </a:extLst>
          </p:cNvPr>
          <p:cNvSpPr txBox="1"/>
          <p:nvPr/>
        </p:nvSpPr>
        <p:spPr>
          <a:xfrm>
            <a:off x="8979294" y="4276666"/>
            <a:ext cx="21052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柔性线，安装周期为</a:t>
            </a:r>
            <a:r>
              <a:rPr lang="en-US" altLang="zh-CN" sz="1400" dirty="0">
                <a:solidFill>
                  <a:srgbClr val="C00000"/>
                </a:solidFill>
              </a:rPr>
              <a:t>4</a:t>
            </a:r>
            <a:r>
              <a:rPr lang="zh-CN" altLang="en-US" sz="1400" dirty="0">
                <a:solidFill>
                  <a:srgbClr val="C00000"/>
                </a:solidFill>
              </a:rPr>
              <a:t>季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B72C00-D489-442A-892F-C8BF9516B062}"/>
              </a:ext>
            </a:extLst>
          </p:cNvPr>
          <p:cNvSpPr txBox="1"/>
          <p:nvPr/>
        </p:nvSpPr>
        <p:spPr>
          <a:xfrm>
            <a:off x="8979293" y="5097768"/>
            <a:ext cx="23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全自动线，安装周期为</a:t>
            </a:r>
            <a:r>
              <a:rPr lang="en-US" altLang="zh-CN" sz="1400" dirty="0">
                <a:solidFill>
                  <a:srgbClr val="C00000"/>
                </a:solidFill>
              </a:rPr>
              <a:t>3</a:t>
            </a:r>
            <a:r>
              <a:rPr lang="zh-CN" altLang="en-US" sz="1400" dirty="0">
                <a:solidFill>
                  <a:srgbClr val="C00000"/>
                </a:solidFill>
              </a:rPr>
              <a:t>季</a:t>
            </a:r>
          </a:p>
        </p:txBody>
      </p:sp>
    </p:spTree>
    <p:extLst>
      <p:ext uri="{BB962C8B-B14F-4D97-AF65-F5344CB8AC3E}">
        <p14:creationId xmlns:p14="http://schemas.microsoft.com/office/powerpoint/2010/main" val="270316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24688-77B1-458C-97E7-9BA31A8F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Segoe UI Light" panose="020B0502040204020203" pitchFamily="34" charset="0"/>
              </a:rPr>
              <a:t>生产周期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3D63675-28E9-4642-953D-BB954F153BFB}"/>
              </a:ext>
            </a:extLst>
          </p:cNvPr>
          <p:cNvSpPr txBox="1">
            <a:spLocks/>
          </p:cNvSpPr>
          <p:nvPr/>
        </p:nvSpPr>
        <p:spPr>
          <a:xfrm>
            <a:off x="521206" y="1328009"/>
            <a:ext cx="11087697" cy="1841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/>
              <a:t>生产周期是指产品从开始投产至产出的全部时间。在生产制造企业中，指该产品从原材料投入生产开始，经过加工，到产品完成、验收入库为止的全部时间。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dirty="0"/>
              <a:t>当产品的已生产周期达到此生产线的生产周期时，该生产线的产品下线并入产成品库。</a:t>
            </a:r>
            <a:endParaRPr lang="en-US" altLang="zh-CN" sz="1400" dirty="0"/>
          </a:p>
          <a:p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FFE6898-FD74-4427-973C-E905D2B91991}"/>
              </a:ext>
            </a:extLst>
          </p:cNvPr>
          <p:cNvCxnSpPr/>
          <p:nvPr/>
        </p:nvCxnSpPr>
        <p:spPr bwMode="auto">
          <a:xfrm>
            <a:off x="9518878" y="7012768"/>
            <a:ext cx="20955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FFE6898-FD74-4427-973C-E905D2B91991}"/>
              </a:ext>
            </a:extLst>
          </p:cNvPr>
          <p:cNvCxnSpPr/>
          <p:nvPr/>
        </p:nvCxnSpPr>
        <p:spPr bwMode="auto">
          <a:xfrm>
            <a:off x="9671278" y="7165168"/>
            <a:ext cx="20955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8AF789CC-75F8-4A45-9074-5CDA82433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99" y="3004456"/>
            <a:ext cx="3497362" cy="28201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6519FD1-A039-4316-B293-6F58C4D93622}"/>
              </a:ext>
            </a:extLst>
          </p:cNvPr>
          <p:cNvSpPr txBox="1"/>
          <p:nvPr/>
        </p:nvSpPr>
        <p:spPr>
          <a:xfrm>
            <a:off x="1489179" y="3753821"/>
            <a:ext cx="182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生产周期为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735F15-B834-424B-8DBC-131B28C19420}"/>
              </a:ext>
            </a:extLst>
          </p:cNvPr>
          <p:cNvSpPr txBox="1"/>
          <p:nvPr/>
        </p:nvSpPr>
        <p:spPr>
          <a:xfrm>
            <a:off x="1489181" y="4372262"/>
            <a:ext cx="172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生产周期为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FF5DBB2-3F0A-46A4-80B3-CA1B6EE5D040}"/>
              </a:ext>
            </a:extLst>
          </p:cNvPr>
          <p:cNvSpPr txBox="1"/>
          <p:nvPr/>
        </p:nvSpPr>
        <p:spPr>
          <a:xfrm>
            <a:off x="1489179" y="5077145"/>
            <a:ext cx="152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生产周期为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62C381-2A66-451F-8FCF-7475BD0155BE}"/>
              </a:ext>
            </a:extLst>
          </p:cNvPr>
          <p:cNvSpPr txBox="1"/>
          <p:nvPr/>
        </p:nvSpPr>
        <p:spPr>
          <a:xfrm>
            <a:off x="7583446" y="4229888"/>
            <a:ext cx="2619824" cy="36933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跨几条线就是几个周期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304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24688-77B1-458C-97E7-9BA31A8F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Segoe UI Light" panose="020B0502040204020203" pitchFamily="34" charset="0"/>
              </a:rPr>
              <a:t>上线生产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3D63675-28E9-4642-953D-BB954F153BFB}"/>
              </a:ext>
            </a:extLst>
          </p:cNvPr>
          <p:cNvSpPr txBox="1">
            <a:spLocks/>
          </p:cNvSpPr>
          <p:nvPr/>
        </p:nvSpPr>
        <p:spPr>
          <a:xfrm>
            <a:off x="521206" y="1328009"/>
            <a:ext cx="11144493" cy="21009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zh-CN" sz="1400" dirty="0"/>
              <a:t>生产是虚拟企业的核心业务，会消耗原材料和人工费，但销售后会有盈利。前期做的购置厂房、安装生产线，还有研发、买原材料、贷款</a:t>
            </a:r>
            <a:r>
              <a:rPr lang="en-US" altLang="zh-CN" sz="1400" dirty="0"/>
              <a:t> </a:t>
            </a:r>
            <a:r>
              <a:rPr lang="zh-CN" altLang="zh-CN" sz="1400" dirty="0"/>
              <a:t>等一系列运作，都是为生产做准备，通过上线生产和更新生产，达到生产周期后，得到产成品，销售后才能提高企业的所有者权益。</a:t>
            </a:r>
            <a:endParaRPr lang="en-US" altLang="zh-CN" sz="1400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zh-CN" sz="1400" dirty="0"/>
              <a:t>选择准备上线生产的空闲生产线，选择的生产线产品类型性质决定了可以上线的产品，上线生产时，系统自动调集原材料和人工费，形成在产品，原材料的种类与数量以及需要的人工费数量由</a:t>
            </a:r>
            <a:r>
              <a:rPr lang="en-US" altLang="zh-CN" sz="1400" dirty="0"/>
              <a:t>BOM</a:t>
            </a:r>
            <a:r>
              <a:rPr lang="zh-CN" altLang="zh-CN" sz="1400" dirty="0"/>
              <a:t>表决定。此过程会引起物流与资金流的变化，即原材料减少，现金减少，半成品增加，生产线状态与生产剩余周期发生改变。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3F8223-38D3-4F99-B56C-66C9B741E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94" y="3579599"/>
            <a:ext cx="5815782" cy="2816921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272FB0A3-9F81-4172-84B5-7138984AF411}"/>
              </a:ext>
            </a:extLst>
          </p:cNvPr>
          <p:cNvSpPr/>
          <p:nvPr/>
        </p:nvSpPr>
        <p:spPr>
          <a:xfrm>
            <a:off x="5655476" y="4474442"/>
            <a:ext cx="454360" cy="4202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CBF3EBA-65A8-425D-84B1-9DF79A9F8C69}"/>
              </a:ext>
            </a:extLst>
          </p:cNvPr>
          <p:cNvSpPr/>
          <p:nvPr/>
        </p:nvSpPr>
        <p:spPr>
          <a:xfrm>
            <a:off x="7491922" y="4752442"/>
            <a:ext cx="454360" cy="4202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943335C-EB04-4AE7-8AAC-0EBCEB72371F}"/>
              </a:ext>
            </a:extLst>
          </p:cNvPr>
          <p:cNvSpPr txBox="1"/>
          <p:nvPr/>
        </p:nvSpPr>
        <p:spPr>
          <a:xfrm>
            <a:off x="5543195" y="4105110"/>
            <a:ext cx="77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上线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9D1DC26-0850-4775-9DF8-B5C0DF1E350D}"/>
              </a:ext>
            </a:extLst>
          </p:cNvPr>
          <p:cNvSpPr txBox="1"/>
          <p:nvPr/>
        </p:nvSpPr>
        <p:spPr>
          <a:xfrm>
            <a:off x="7946282" y="4777918"/>
            <a:ext cx="77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下线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CC8F47E-0558-4B60-9F68-493E0B965206}"/>
              </a:ext>
            </a:extLst>
          </p:cNvPr>
          <p:cNvSpPr txBox="1"/>
          <p:nvPr/>
        </p:nvSpPr>
        <p:spPr>
          <a:xfrm>
            <a:off x="7878128" y="6001713"/>
            <a:ext cx="185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次上线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次下线</a:t>
            </a:r>
          </a:p>
        </p:txBody>
      </p:sp>
    </p:spTree>
    <p:extLst>
      <p:ext uri="{BB962C8B-B14F-4D97-AF65-F5344CB8AC3E}">
        <p14:creationId xmlns:p14="http://schemas.microsoft.com/office/powerpoint/2010/main" val="248354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E27917-2700-4D26-BB93-D932C0B4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假设第一年经营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414FBF-BD47-4248-8911-0E396E7A0E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9853996" cy="528324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/>
              <a:t>研发</a:t>
            </a:r>
            <a:r>
              <a:rPr lang="en-US" altLang="zh-CN" sz="1600" dirty="0"/>
              <a:t>P2</a:t>
            </a:r>
            <a:r>
              <a:rPr lang="zh-CN" altLang="en-US" sz="1600" dirty="0"/>
              <a:t>，</a:t>
            </a:r>
            <a:r>
              <a:rPr lang="en-US" altLang="zh-CN" sz="1600" dirty="0"/>
              <a:t>P3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/>
              <a:t>租一个大厂房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/>
              <a:t>安装</a:t>
            </a:r>
            <a:r>
              <a:rPr lang="en-US" altLang="zh-CN" sz="1600" dirty="0"/>
              <a:t>2</a:t>
            </a:r>
            <a:r>
              <a:rPr lang="zh-CN" altLang="en-US" sz="1600" dirty="0"/>
              <a:t>条柔性线，</a:t>
            </a:r>
            <a:r>
              <a:rPr lang="en-US" altLang="zh-CN" sz="1600" dirty="0"/>
              <a:t>2</a:t>
            </a:r>
            <a:r>
              <a:rPr lang="zh-CN" altLang="en-US" sz="1600" dirty="0"/>
              <a:t>条全自动线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/>
              <a:t>市场全部研发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/>
              <a:t>ISO</a:t>
            </a:r>
            <a:r>
              <a:rPr lang="zh-CN" altLang="en-US" sz="1600" dirty="0"/>
              <a:t>全部研发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/>
              <a:t>投放第二年广告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/>
              <a:t>筹集资金以短贷为主</a:t>
            </a:r>
            <a:endParaRPr lang="en-US" altLang="zh-CN" sz="1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011455-E40F-4946-873F-76B00AB051D5}"/>
              </a:ext>
            </a:extLst>
          </p:cNvPr>
          <p:cNvSpPr txBox="1"/>
          <p:nvPr/>
        </p:nvSpPr>
        <p:spPr>
          <a:xfrm>
            <a:off x="4617351" y="3377884"/>
            <a:ext cx="6457680" cy="92333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r>
              <a:rPr lang="zh-CN" altLang="en-US" dirty="0"/>
              <a:t> 参加第二年订货会之前，如何计算上线数？如何计算下线数？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814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3EA60-DBAC-4F38-AE45-C821E89C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804945" cy="640080"/>
          </a:xfrm>
        </p:spPr>
        <p:txBody>
          <a:bodyPr>
            <a:normAutofit/>
          </a:bodyPr>
          <a:lstStyle/>
          <a:p>
            <a:r>
              <a:rPr lang="zh-CN" altLang="en-US" dirty="0"/>
              <a:t>如何计算产品下线数（产能计算）</a:t>
            </a:r>
            <a:r>
              <a:rPr lang="en-US" altLang="zh-CN" dirty="0"/>
              <a:t>——</a:t>
            </a:r>
            <a:r>
              <a:rPr lang="zh-CN" altLang="en-US" dirty="0"/>
              <a:t>不转产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D06CF4-6902-40EC-B1C9-10E6AC1053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8309171" cy="3977640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不转产时，</a:t>
            </a:r>
            <a:r>
              <a:rPr lang="en-US" altLang="zh-CN" sz="1600" dirty="0"/>
              <a:t>P2</a:t>
            </a:r>
            <a:r>
              <a:rPr lang="zh-CN" altLang="en-US" sz="1600" dirty="0"/>
              <a:t>和</a:t>
            </a:r>
            <a:r>
              <a:rPr lang="en-US" altLang="zh-CN" sz="1600" dirty="0"/>
              <a:t>P3</a:t>
            </a:r>
            <a:r>
              <a:rPr lang="zh-CN" altLang="en-US" sz="1600" dirty="0"/>
              <a:t>第二年产能各</a:t>
            </a:r>
            <a:r>
              <a:rPr lang="en-US" altLang="zh-CN" sz="1600" dirty="0"/>
              <a:t>6</a:t>
            </a:r>
            <a:r>
              <a:rPr lang="zh-CN" altLang="en-US" sz="1600" dirty="0"/>
              <a:t>个：</a:t>
            </a:r>
            <a:endParaRPr lang="en-US" altLang="zh-CN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77320F-033E-4798-AFDA-D34A4DAC2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88" y="2360200"/>
            <a:ext cx="7094447" cy="3400520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A9C3B84C-70CD-4DCB-8DC8-6F9D808860F3}"/>
              </a:ext>
            </a:extLst>
          </p:cNvPr>
          <p:cNvSpPr/>
          <p:nvPr/>
        </p:nvSpPr>
        <p:spPr>
          <a:xfrm>
            <a:off x="7063993" y="3640176"/>
            <a:ext cx="454360" cy="4202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4CB08CD-A7AE-49BD-AFFE-16AA3DE8E52D}"/>
              </a:ext>
            </a:extLst>
          </p:cNvPr>
          <p:cNvSpPr/>
          <p:nvPr/>
        </p:nvSpPr>
        <p:spPr>
          <a:xfrm>
            <a:off x="7956329" y="3640176"/>
            <a:ext cx="454360" cy="4202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6A5AA7F-AFEF-4596-A67B-04004281111A}"/>
              </a:ext>
            </a:extLst>
          </p:cNvPr>
          <p:cNvSpPr/>
          <p:nvPr/>
        </p:nvSpPr>
        <p:spPr>
          <a:xfrm>
            <a:off x="8828506" y="3640176"/>
            <a:ext cx="454360" cy="4202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34B8FD5-C123-4F04-876A-1E0C8E1601CA}"/>
              </a:ext>
            </a:extLst>
          </p:cNvPr>
          <p:cNvSpPr/>
          <p:nvPr/>
        </p:nvSpPr>
        <p:spPr>
          <a:xfrm>
            <a:off x="7142559" y="4774910"/>
            <a:ext cx="454360" cy="4202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1A60B24-BB25-4F81-8A6B-A63784C6918A}"/>
              </a:ext>
            </a:extLst>
          </p:cNvPr>
          <p:cNvSpPr/>
          <p:nvPr/>
        </p:nvSpPr>
        <p:spPr>
          <a:xfrm>
            <a:off x="7956329" y="4774910"/>
            <a:ext cx="454360" cy="4202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621808A-1BF2-4DF8-81A5-6D78AE39E3DF}"/>
              </a:ext>
            </a:extLst>
          </p:cNvPr>
          <p:cNvSpPr/>
          <p:nvPr/>
        </p:nvSpPr>
        <p:spPr>
          <a:xfrm>
            <a:off x="8779857" y="4808602"/>
            <a:ext cx="454360" cy="4202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055471"/>
      </p:ext>
    </p:extLst>
  </p:cSld>
  <p:clrMapOvr>
    <a:masterClrMapping/>
  </p:clrMapOvr>
</p:sld>
</file>

<file path=ppt/theme/theme1.xml><?xml version="1.0" encoding="utf-8"?>
<a:theme xmlns:a="http://schemas.openxmlformats.org/drawingml/2006/main" name="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4332_TF10001108" id="{21247EBA-36EF-4F8B-BD4D-320415D1000C}" vid="{E7B7BECC-7318-4CD9-B03C-F0859BBEE683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欢迎使用 PowerPoint</Template>
  <TotalTime>61141</TotalTime>
  <Words>1660</Words>
  <Application>Microsoft Office PowerPoint</Application>
  <PresentationFormat>宽屏</PresentationFormat>
  <Paragraphs>231</Paragraphs>
  <Slides>27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微软雅黑</vt:lpstr>
      <vt:lpstr>Arial</vt:lpstr>
      <vt:lpstr>Segoe UI</vt:lpstr>
      <vt:lpstr>Segoe UI Light</vt:lpstr>
      <vt:lpstr>Segoe UI Semibold</vt:lpstr>
      <vt:lpstr>Wingdings</vt:lpstr>
      <vt:lpstr>欢迎文档</vt:lpstr>
      <vt:lpstr>企业沙盘推演（初级）</vt:lpstr>
      <vt:lpstr>学习生产排程算法</vt:lpstr>
      <vt:lpstr>生产线</vt:lpstr>
      <vt:lpstr>采购原材料（Resource）</vt:lpstr>
      <vt:lpstr>安装周期</vt:lpstr>
      <vt:lpstr>生产周期</vt:lpstr>
      <vt:lpstr>上线生产</vt:lpstr>
      <vt:lpstr>假设第一年经营</vt:lpstr>
      <vt:lpstr>如何计算产品下线数（产能计算）——不转产</vt:lpstr>
      <vt:lpstr>如何计算产品下线数（产能计算）——转产</vt:lpstr>
      <vt:lpstr>如何计算产品下线数（产能计算）——转产</vt:lpstr>
      <vt:lpstr>如何计算产品下线数（产能计算）——转产</vt:lpstr>
      <vt:lpstr>如何计算产品上线数（倒推原材料订单）</vt:lpstr>
      <vt:lpstr>选单前，假设不转产</vt:lpstr>
      <vt:lpstr>教师演示</vt:lpstr>
      <vt:lpstr>选单前，假设转产</vt:lpstr>
      <vt:lpstr>教师演示</vt:lpstr>
      <vt:lpstr>教师演算</vt:lpstr>
      <vt:lpstr>选单后</vt:lpstr>
      <vt:lpstr>选单后，当年下线数的计算（执行方案）</vt:lpstr>
      <vt:lpstr>选单后</vt:lpstr>
      <vt:lpstr>教师演算</vt:lpstr>
      <vt:lpstr>教师演算</vt:lpstr>
      <vt:lpstr>新增生产线</vt:lpstr>
      <vt:lpstr>补救1：紧急业务</vt:lpstr>
      <vt:lpstr>补救2：组间交易</vt:lpstr>
      <vt:lpstr>课堂小结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ERP企业经营沙盘推演（初级）</dc:title>
  <dc:creator>安光倩</dc:creator>
  <cp:keywords/>
  <cp:lastModifiedBy>熊 良夫</cp:lastModifiedBy>
  <cp:revision>225</cp:revision>
  <dcterms:created xsi:type="dcterms:W3CDTF">2018-07-09T02:16:33Z</dcterms:created>
  <dcterms:modified xsi:type="dcterms:W3CDTF">2018-11-01T09:03:48Z</dcterms:modified>
  <cp:version/>
</cp:coreProperties>
</file>