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256" r:id="rId2"/>
    <p:sldId id="320" r:id="rId3"/>
    <p:sldId id="345" r:id="rId4"/>
    <p:sldId id="346" r:id="rId5"/>
    <p:sldId id="351" r:id="rId6"/>
    <p:sldId id="347" r:id="rId7"/>
    <p:sldId id="348" r:id="rId8"/>
    <p:sldId id="340" r:id="rId9"/>
    <p:sldId id="344" r:id="rId10"/>
    <p:sldId id="350" r:id="rId11"/>
    <p:sldId id="282" r:id="rId12"/>
  </p:sldIdLst>
  <p:sldSz cx="12192000" cy="6858000"/>
  <p:notesSz cx="6858000" cy="9144000"/>
  <p:defaultTextStyle>
    <a:defPPr rtl="0"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B45"/>
    <a:srgbClr val="D24726"/>
    <a:srgbClr val="404040"/>
    <a:srgbClr val="DD462F"/>
    <a:srgbClr val="F8CFB6"/>
    <a:srgbClr val="F8CAB6"/>
    <a:srgbClr val="923922"/>
    <a:srgbClr val="F5F5F5"/>
    <a:srgbClr val="F2F2F2"/>
    <a:srgbClr val="D2B4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7292A2E-F333-43FB-9621-5CBBE7FDCDCB}" styleName="浅色样式 2 - 强调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2833802-FEF1-4C79-8D5D-14CF1EAF98D9}" styleName="浅色样式 2 - 强调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98" autoAdjust="0"/>
    <p:restoredTop sz="94214" autoAdjust="0"/>
  </p:normalViewPr>
  <p:slideViewPr>
    <p:cSldViewPr snapToGrid="0">
      <p:cViewPr>
        <p:scale>
          <a:sx n="84" d="100"/>
          <a:sy n="84" d="100"/>
        </p:scale>
        <p:origin x="45" y="19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09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C7CB5363-1257-42F6-9FA1-78D9A6383C5B}" type="datetime2"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2018年11月1日</a:t>
            </a:fld>
            <a:endParaRPr 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C679768-A2FC-4D08-91F6-8DCE6C566B36}" type="slidenum">
              <a:rPr lang="en-US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‹#›</a:t>
            </a:fld>
            <a:endParaRPr 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3025516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noProof="0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10717CCD-7153-4CFA-8FE4-043AE2A91A48}" type="datetime2">
              <a:rPr lang="zh-CN" altLang="en-US" smtClean="0"/>
              <a:pPr/>
              <a:t>2018年11月1日</a:t>
            </a:fld>
            <a:endParaRPr 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cn" dirty="0"/>
              <a:t>单击此处编辑母版文本样式</a:t>
            </a:r>
          </a:p>
          <a:p>
            <a:pPr lvl="1" rtl="0"/>
            <a:r>
              <a:rPr lang="zh-cn" dirty="0"/>
              <a:t>第二级</a:t>
            </a:r>
          </a:p>
          <a:p>
            <a:pPr lvl="2" rtl="0"/>
            <a:r>
              <a:rPr lang="zh-cn" dirty="0"/>
              <a:t>第三级</a:t>
            </a:r>
          </a:p>
          <a:p>
            <a:pPr lvl="3" rtl="0"/>
            <a:r>
              <a:rPr lang="zh-cn" dirty="0"/>
              <a:t>第四级</a:t>
            </a:r>
          </a:p>
          <a:p>
            <a:pPr lvl="4" rtl="0"/>
            <a:r>
              <a:rPr lang="zh-cn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noProof="0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DF61EA0F-A667-4B49-8422-0062BC55E2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191029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F61EA0F-A667-4B49-8422-0062BC55E249}" type="slidenum">
              <a:rPr lang="en-US" altLang="zh-CN" smtClean="0"/>
              <a:t>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11769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zh-cn" dirty="0"/>
              <a:t>在“幻灯片放映”模式下，选择箭头访问相应链接。</a:t>
            </a:r>
            <a:endParaRPr 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F61EA0F-A667-4B49-8422-0062BC55E24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7808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长方形 6"/>
          <p:cNvSpPr/>
          <p:nvPr userDrawn="1"/>
        </p:nvSpPr>
        <p:spPr bwMode="blackWhite">
          <a:xfrm>
            <a:off x="254950" y="262784"/>
            <a:ext cx="11682101" cy="6332433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sz="1800" dirty="0">
              <a:latin typeface="微软雅黑" panose="020B0503020204020204" pitchFamily="3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CN" altLang="en-US"/>
              <a:t>单击此处编辑母版标题样式</a:t>
            </a:r>
            <a:endParaRPr lang="zh-cn" dirty="0"/>
          </a:p>
        </p:txBody>
      </p:sp>
    </p:spTree>
    <p:extLst>
      <p:ext uri="{BB962C8B-B14F-4D97-AF65-F5344CB8AC3E}">
        <p14:creationId xmlns:p14="http://schemas.microsoft.com/office/powerpoint/2010/main" val="1718549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长方形 8"/>
          <p:cNvSpPr/>
          <p:nvPr userDrawn="1"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 rtl="0"/>
            <a:endParaRPr lang="en-US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2" name="直接连接符​ 11"/>
          <p:cNvCxnSpPr/>
          <p:nvPr userDrawn="1"/>
        </p:nvCxnSpPr>
        <p:spPr>
          <a:xfrm>
            <a:off x="604434" y="1196392"/>
            <a:ext cx="10983132" cy="0"/>
          </a:xfrm>
          <a:prstGeom prst="line">
            <a:avLst/>
          </a:prstGeom>
          <a:ln w="25400"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521207" y="448056"/>
            <a:ext cx="6877119" cy="640080"/>
          </a:xfrm>
        </p:spPr>
        <p:txBody>
          <a:bodyPr rtlCol="0" anchor="b" anchorCtr="0">
            <a:normAutofit/>
          </a:bodyPr>
          <a:lstStyle>
            <a:lvl1pPr>
              <a:defRPr sz="280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rtl="0"/>
            <a:r>
              <a:rPr lang="zh-CN" altLang="en-US"/>
              <a:t>单击此处编辑母版标题样式</a:t>
            </a:r>
            <a:endParaRPr lang="zh-cn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0"/>
          </p:nvPr>
        </p:nvSpPr>
        <p:spPr>
          <a:xfrm>
            <a:off x="539496" y="1435608"/>
            <a:ext cx="4416552" cy="397764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marL="0" lvl="0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zh-CN" altLang="en-US"/>
              <a:t>编辑母版文本样式</a:t>
            </a:r>
          </a:p>
          <a:p>
            <a:pPr marL="0" lvl="1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zh-CN" altLang="en-US"/>
              <a:t>第二级</a:t>
            </a:r>
          </a:p>
          <a:p>
            <a:pPr marL="0" lvl="2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zh-CN" altLang="en-US"/>
              <a:t>第三级</a:t>
            </a:r>
          </a:p>
          <a:p>
            <a:pPr marL="0" lvl="3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zh-CN" altLang="en-US"/>
              <a:t>第四级</a:t>
            </a:r>
          </a:p>
          <a:p>
            <a:pPr marL="0" lvl="4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zh-CN" altLang="en-US"/>
              <a:t>第五级</a:t>
            </a:r>
            <a:endParaRPr lang="zh-cn" dirty="0"/>
          </a:p>
        </p:txBody>
      </p:sp>
      <p:sp>
        <p:nvSpPr>
          <p:cNvPr id="6" name="日期占位符 3"/>
          <p:cNvSpPr>
            <a:spLocks noGrp="1"/>
          </p:cNvSpPr>
          <p:nvPr>
            <p:ph type="dt" sz="half" idx="2"/>
          </p:nvPr>
        </p:nvSpPr>
        <p:spPr>
          <a:xfrm>
            <a:off x="53949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B6646B47-A73D-4F6F-AD82-C99F4E62F746}" type="datetime2">
              <a:rPr lang="zh-CN" altLang="en-US" smtClean="0"/>
              <a:t>2018年11月1日</a:t>
            </a:fld>
            <a:endParaRPr lang="en-US" dirty="0"/>
          </a:p>
        </p:txBody>
      </p:sp>
      <p:sp>
        <p:nvSpPr>
          <p:cNvPr id="7" name="页脚占位符 4"/>
          <p:cNvSpPr>
            <a:spLocks noGrp="1"/>
          </p:cNvSpPr>
          <p:nvPr>
            <p:ph type="ftr" sz="quarter" idx="3"/>
          </p:nvPr>
        </p:nvSpPr>
        <p:spPr>
          <a:xfrm>
            <a:off x="4648200" y="62039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noProof="0" dirty="0"/>
          </a:p>
        </p:txBody>
      </p:sp>
      <p:sp>
        <p:nvSpPr>
          <p:cNvPr id="8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37192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836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长方形 8"/>
          <p:cNvSpPr/>
          <p:nvPr userDrawn="1"/>
        </p:nvSpPr>
        <p:spPr>
          <a:xfrm>
            <a:off x="254951" y="262784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长方形 9"/>
          <p:cNvSpPr/>
          <p:nvPr userDrawn="1"/>
        </p:nvSpPr>
        <p:spPr bwMode="blackWhite">
          <a:xfrm>
            <a:off x="254950" y="262784"/>
            <a:ext cx="11682101" cy="2072643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21208" y="1536192"/>
            <a:ext cx="6876288" cy="640080"/>
          </a:xfrm>
        </p:spPr>
        <p:txBody>
          <a:bodyPr rtlCol="0">
            <a:normAutofit/>
          </a:bodyPr>
          <a:lstStyle>
            <a:lvl1pPr>
              <a:defRPr sz="3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rtl="0"/>
            <a:r>
              <a:rPr lang="zh-CN" altLang="en-US"/>
              <a:t>单击此处编辑母版标题样式</a:t>
            </a:r>
            <a:endParaRPr lang="zh-cn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539496" y="2560320"/>
            <a:ext cx="9445752" cy="397764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240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</a:defRPr>
            </a:lvl2pPr>
            <a:lvl3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</a:defRPr>
            </a:lvl3pPr>
            <a:lvl4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</a:defRPr>
            </a:lvl4pPr>
            <a:lvl5pPr>
              <a:def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marL="0" lvl="0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zh-CN" altLang="en-US"/>
              <a:t>编辑母版文本样式</a:t>
            </a:r>
          </a:p>
          <a:p>
            <a:pPr marL="0" lvl="1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zh-CN" altLang="en-US"/>
              <a:t>第二级</a:t>
            </a:r>
          </a:p>
          <a:p>
            <a:pPr marL="0" lvl="2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zh-CN" altLang="en-US"/>
              <a:t>第三级</a:t>
            </a:r>
          </a:p>
          <a:p>
            <a:pPr marL="0" lvl="3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zh-CN" altLang="en-US"/>
              <a:t>第四级</a:t>
            </a:r>
          </a:p>
          <a:p>
            <a:pPr marL="0" lvl="4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zh-CN" altLang="en-US"/>
              <a:t>第五级</a:t>
            </a:r>
            <a:endParaRPr lang="zh-cn" dirty="0"/>
          </a:p>
        </p:txBody>
      </p:sp>
    </p:spTree>
    <p:extLst>
      <p:ext uri="{BB962C8B-B14F-4D97-AF65-F5344CB8AC3E}">
        <p14:creationId xmlns:p14="http://schemas.microsoft.com/office/powerpoint/2010/main" val="1335655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长方形 6"/>
          <p:cNvSpPr/>
          <p:nvPr userDrawn="1"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 rtl="0"/>
            <a:endParaRPr lang="en-US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521208" y="448056"/>
            <a:ext cx="6876288" cy="64008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pPr rtl="0"/>
            <a:r>
              <a:rPr lang="zh-CN" altLang="en-US" noProof="0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39496" y="1435608"/>
            <a:ext cx="4416552" cy="39776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CN" altLang="en-US" noProof="0" dirty="0"/>
              <a:t>编辑母版文本样式</a:t>
            </a:r>
          </a:p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</a:pPr>
            <a:r>
              <a:rPr lang="zh-CN" altLang="en-US" noProof="0" dirty="0"/>
              <a:t>第二级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</a:pPr>
            <a:r>
              <a:rPr lang="zh-CN" altLang="en-US" noProof="0" dirty="0"/>
              <a:t>第三级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</a:pPr>
            <a:r>
              <a:rPr lang="zh-CN" altLang="en-US" noProof="0" dirty="0"/>
              <a:t>第四级</a:t>
            </a:r>
          </a:p>
          <a:p>
            <a:pPr marL="1600200" lvl="3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</a:pPr>
            <a:r>
              <a:rPr lang="zh-CN" altLang="en-US" noProof="0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53949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9A0CFC2C-DA54-4396-A846-1816F2961B91}" type="datetime2">
              <a:rPr lang="zh-CN" altLang="en-US" smtClean="0"/>
              <a:t>2018年11月1日</a:t>
            </a:fld>
            <a:endParaRPr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648200" y="62039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noProof="0" dirty="0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375904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9860EDB8-5305-433F-BE41-D7A86D811DB3}" type="slidenum">
              <a:rPr lang="en-US" altLang="zh-CN" noProof="0" smtClean="0"/>
              <a:pPr/>
              <a:t>‹#›</a:t>
            </a:fld>
            <a:endParaRPr lang="zh-CN" altLang="en-US" noProof="0" dirty="0"/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604434" y="1196392"/>
            <a:ext cx="10983132" cy="0"/>
          </a:xfrm>
          <a:prstGeom prst="line">
            <a:avLst/>
          </a:prstGeom>
          <a:ln w="25400"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6754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</p:titleStyle>
    <p:bodyStyle>
      <a:lvl1pPr marL="0" indent="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Tx/>
        <a:buNone/>
        <a:defRPr lang="en-US" sz="1200" kern="1200" dirty="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2286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2pPr>
      <a:lvl3pPr marL="6858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3pPr>
      <a:lvl4pPr marL="11430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4pPr>
      <a:lvl5pPr marL="16002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20574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25146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29718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go.microsoft.com/fwlink/?LinkId=617172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38200" y="1164324"/>
            <a:ext cx="10515600" cy="2387600"/>
          </a:xfrm>
        </p:spPr>
        <p:txBody>
          <a:bodyPr rtlCol="0" anchor="ctr" anchorCtr="0">
            <a:normAutofit/>
          </a:bodyPr>
          <a:lstStyle/>
          <a:p>
            <a:pPr rtl="0"/>
            <a:r>
              <a:rPr lang="zh-CN" altLang="en-US" sz="5400" dirty="0">
                <a:solidFill>
                  <a:schemeClr val="bg1"/>
                </a:solidFill>
              </a:rPr>
              <a:t>企业沙盘推演（初级）</a:t>
            </a:r>
            <a:endParaRPr lang="zh-cn" sz="5400" dirty="0">
              <a:solidFill>
                <a:schemeClr val="bg1"/>
              </a:solidFill>
            </a:endParaRPr>
          </a:p>
        </p:txBody>
      </p:sp>
      <p:sp>
        <p:nvSpPr>
          <p:cNvPr id="5" name="副标题 2">
            <a:extLst>
              <a:ext uri="{FF2B5EF4-FFF2-40B4-BE49-F238E27FC236}">
                <a16:creationId xmlns:a16="http://schemas.microsoft.com/office/drawing/2014/main" id="{446312DB-233E-48E8-9E17-05BA50C1D873}"/>
              </a:ext>
            </a:extLst>
          </p:cNvPr>
          <p:cNvSpPr txBox="1">
            <a:spLocks/>
          </p:cNvSpPr>
          <p:nvPr/>
        </p:nvSpPr>
        <p:spPr>
          <a:xfrm>
            <a:off x="838200" y="3858617"/>
            <a:ext cx="9582736" cy="1137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Tx/>
              <a:buNone/>
              <a:defRPr lang="en-US" sz="1200" kern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1430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16002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574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4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718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400" dirty="0">
                <a:solidFill>
                  <a:schemeClr val="bg1"/>
                </a:solidFill>
              </a:rPr>
              <a:t>预算编制技巧</a:t>
            </a:r>
            <a:endParaRPr lang="zh-cn" sz="2400" dirty="0">
              <a:solidFill>
                <a:schemeClr val="bg1"/>
              </a:solidFill>
            </a:endParaRPr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2A1C5129-61D1-4D25-B03E-C65601D39C92}"/>
              </a:ext>
            </a:extLst>
          </p:cNvPr>
          <p:cNvCxnSpPr/>
          <p:nvPr/>
        </p:nvCxnSpPr>
        <p:spPr>
          <a:xfrm>
            <a:off x="948477" y="3367945"/>
            <a:ext cx="10467324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18077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3E6D32A-BFFB-435D-931F-C31E0F165E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教师演示 </a:t>
            </a:r>
            <a:r>
              <a:rPr lang="en-US" altLang="zh-CN" dirty="0"/>
              <a:t>—— </a:t>
            </a:r>
            <a:r>
              <a:rPr lang="zh-CN" altLang="en-US" dirty="0"/>
              <a:t>扩大产能（新建</a:t>
            </a:r>
            <a:r>
              <a:rPr lang="en-US" altLang="zh-CN" dirty="0"/>
              <a:t>2</a:t>
            </a:r>
            <a:r>
              <a:rPr lang="zh-CN" altLang="en-US" dirty="0"/>
              <a:t>条全自动线）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829A01D7-6520-4A62-9149-6B9E1AD09416}"/>
              </a:ext>
            </a:extLst>
          </p:cNvPr>
          <p:cNvSpPr txBox="1"/>
          <p:nvPr/>
        </p:nvSpPr>
        <p:spPr>
          <a:xfrm>
            <a:off x="2537747" y="1324332"/>
            <a:ext cx="1420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/>
              <a:t>第二年调整</a:t>
            </a: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477D65C7-A129-4C34-9862-B6609EE8CD5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724" y="1632109"/>
            <a:ext cx="3041479" cy="5106404"/>
          </a:xfrm>
          <a:prstGeom prst="rect">
            <a:avLst/>
          </a:prstGeom>
        </p:spPr>
      </p:pic>
      <p:sp>
        <p:nvSpPr>
          <p:cNvPr id="15" name="矩形 14">
            <a:extLst>
              <a:ext uri="{FF2B5EF4-FFF2-40B4-BE49-F238E27FC236}">
                <a16:creationId xmlns:a16="http://schemas.microsoft.com/office/drawing/2014/main" id="{14141419-7FEC-4A63-A58A-05B826E69CCE}"/>
              </a:ext>
            </a:extLst>
          </p:cNvPr>
          <p:cNvSpPr/>
          <p:nvPr/>
        </p:nvSpPr>
        <p:spPr>
          <a:xfrm>
            <a:off x="1415925" y="3663878"/>
            <a:ext cx="3625799" cy="40001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630294D0-D6FD-495E-9379-EA22CFCE79F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9292" y="1632109"/>
            <a:ext cx="3209294" cy="5225891"/>
          </a:xfrm>
          <a:prstGeom prst="rect">
            <a:avLst/>
          </a:prstGeom>
        </p:spPr>
      </p:pic>
      <p:sp>
        <p:nvSpPr>
          <p:cNvPr id="20" name="文本框 19">
            <a:extLst>
              <a:ext uri="{FF2B5EF4-FFF2-40B4-BE49-F238E27FC236}">
                <a16:creationId xmlns:a16="http://schemas.microsoft.com/office/drawing/2014/main" id="{0BCAA643-EBF4-4E1F-B3B9-693B6CAEC208}"/>
              </a:ext>
            </a:extLst>
          </p:cNvPr>
          <p:cNvSpPr txBox="1"/>
          <p:nvPr/>
        </p:nvSpPr>
        <p:spPr>
          <a:xfrm>
            <a:off x="7653753" y="1331521"/>
            <a:ext cx="1420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/>
              <a:t>第三年预算</a:t>
            </a:r>
          </a:p>
        </p:txBody>
      </p:sp>
    </p:spTree>
    <p:extLst>
      <p:ext uri="{BB962C8B-B14F-4D97-AF65-F5344CB8AC3E}">
        <p14:creationId xmlns:p14="http://schemas.microsoft.com/office/powerpoint/2010/main" val="19270858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9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r>
              <a:rPr lang="zh-CN" altLang="en-US" b="1" dirty="0">
                <a:cs typeface="Segoe UI Light" panose="020B0502040204020203" pitchFamily="34" charset="0"/>
              </a:rPr>
              <a:t>课堂小结</a:t>
            </a:r>
            <a:endParaRPr lang="zh-cn" dirty="0">
              <a:cs typeface="Segoe UI Light" panose="020B0502040204020203" pitchFamily="34" charset="0"/>
            </a:endParaRPr>
          </a:p>
        </p:txBody>
      </p:sp>
      <p:sp>
        <p:nvSpPr>
          <p:cNvPr id="5" name="内容占位符 4"/>
          <p:cNvSpPr>
            <a:spLocks noGrp="1"/>
          </p:cNvSpPr>
          <p:nvPr>
            <p:ph sz="half" idx="4294967295"/>
          </p:nvPr>
        </p:nvSpPr>
        <p:spPr>
          <a:xfrm>
            <a:off x="1380119" y="2737526"/>
            <a:ext cx="8604140" cy="3787027"/>
          </a:xfrm>
        </p:spPr>
        <p:txBody>
          <a:bodyPr rtlCol="0">
            <a:normAutofit lnSpcReduction="10000"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2600" dirty="0">
                <a:cs typeface="Segoe UI" panose="020B0502040204020203" pitchFamily="34" charset="0"/>
              </a:rPr>
              <a:t>学习预算编制技巧</a:t>
            </a:r>
            <a:endParaRPr lang="en-US" altLang="zh-CN" sz="1800" dirty="0">
              <a:cs typeface="Segoe UI" panose="020B0502040204020203" pitchFamily="34" charset="0"/>
            </a:endParaRPr>
          </a:p>
          <a:p>
            <a:pPr marL="285750" lvl="0" indent="-285750">
              <a:spcAft>
                <a:spcPts val="600"/>
              </a:spcAft>
              <a:buFont typeface="Wingdings" panose="05000000000000000000" pitchFamily="2" charset="2"/>
              <a:buChar char="u"/>
              <a:defRPr/>
            </a:pPr>
            <a:r>
              <a:rPr lang="zh-CN" altLang="en-US" sz="1800" dirty="0">
                <a:cs typeface="Segoe UI" panose="020B0502040204020203" pitchFamily="34" charset="0"/>
              </a:rPr>
              <a:t>学习编制财务预算方法</a:t>
            </a:r>
            <a:endParaRPr lang="en-US" altLang="zh-CN" sz="1800" dirty="0">
              <a:cs typeface="Segoe UI" panose="020B0502040204020203" pitchFamily="34" charset="0"/>
            </a:endParaRPr>
          </a:p>
          <a:p>
            <a:pPr marL="285750" lvl="0" indent="-285750">
              <a:spcAft>
                <a:spcPts val="600"/>
              </a:spcAft>
              <a:buFont typeface="Wingdings" panose="05000000000000000000" pitchFamily="2" charset="2"/>
              <a:buChar char="u"/>
              <a:defRPr/>
            </a:pPr>
            <a:r>
              <a:rPr lang="zh-CN" altLang="en-US" sz="1800" dirty="0">
                <a:cs typeface="Segoe UI" panose="020B0502040204020203" pitchFamily="34" charset="0"/>
              </a:rPr>
              <a:t>学习财务报表填写方法</a:t>
            </a:r>
            <a:endParaRPr lang="en-US" altLang="zh-CN" sz="1800" dirty="0">
              <a:cs typeface="Segoe UI" panose="020B0502040204020203" pitchFamily="34" charset="0"/>
            </a:endParaRPr>
          </a:p>
          <a:p>
            <a:pPr marL="285750" lvl="0" indent="-285750">
              <a:spcAft>
                <a:spcPts val="600"/>
              </a:spcAft>
              <a:buFont typeface="Wingdings" panose="05000000000000000000" pitchFamily="2" charset="2"/>
              <a:buChar char="u"/>
              <a:defRPr/>
            </a:pPr>
            <a:r>
              <a:rPr lang="zh-CN" altLang="en-US" sz="1800" dirty="0">
                <a:cs typeface="Segoe UI" panose="020B0502040204020203" pitchFamily="34" charset="0"/>
              </a:rPr>
              <a:t>控制企业现金流，体会融资的重要性</a:t>
            </a:r>
            <a:endParaRPr lang="en-US" altLang="zh-CN" sz="1800" dirty="0">
              <a:cs typeface="Segoe UI" panose="020B0502040204020203" pitchFamily="34" charset="0"/>
            </a:endParaRPr>
          </a:p>
          <a:p>
            <a:pPr marL="285750" lvl="0" indent="-285750">
              <a:spcAft>
                <a:spcPts val="600"/>
              </a:spcAft>
              <a:buFont typeface="Wingdings" panose="05000000000000000000" pitchFamily="2" charset="2"/>
              <a:buChar char="u"/>
              <a:defRPr/>
            </a:pPr>
            <a:r>
              <a:rPr lang="zh-CN" altLang="en-US" sz="1800" dirty="0">
                <a:cs typeface="Segoe UI" panose="020B0502040204020203" pitchFamily="34" charset="0"/>
              </a:rPr>
              <a:t>体验如何增强资金的流动性</a:t>
            </a:r>
            <a:endParaRPr lang="en-US" altLang="zh-CN" sz="1800" dirty="0">
              <a:cs typeface="Segoe UI" panose="020B0502040204020203" pitchFamily="34" charset="0"/>
            </a:endParaRPr>
          </a:p>
          <a:p>
            <a:pPr marL="285750" lvl="0" indent="-285750">
              <a:spcAft>
                <a:spcPts val="600"/>
              </a:spcAft>
              <a:buFont typeface="Wingdings" panose="05000000000000000000" pitchFamily="2" charset="2"/>
              <a:buChar char="u"/>
              <a:defRPr/>
            </a:pPr>
            <a:r>
              <a:rPr lang="zh-CN" altLang="en-US" sz="1800" dirty="0">
                <a:cs typeface="Segoe UI" panose="020B0502040204020203" pitchFamily="34" charset="0"/>
              </a:rPr>
              <a:t>体验如何扩大生产</a:t>
            </a:r>
            <a:endParaRPr lang="en-US" altLang="zh-CN" sz="1800" dirty="0">
              <a:cs typeface="Segoe UI" panose="020B0502040204020203" pitchFamily="34" charset="0"/>
            </a:endParaRPr>
          </a:p>
          <a:p>
            <a:pPr marL="0" indent="0" rtl="0">
              <a:lnSpc>
                <a:spcPts val="3600"/>
              </a:lnSpc>
              <a:spcAft>
                <a:spcPts val="0"/>
              </a:spcAft>
              <a:buNone/>
            </a:pPr>
            <a:endParaRPr lang="zh-CN" altLang="en-US" sz="2000" dirty="0">
              <a:cs typeface="Segoe UI Light" panose="020B0502040204020203" pitchFamily="34" charset="0"/>
            </a:endParaRPr>
          </a:p>
        </p:txBody>
      </p:sp>
      <p:pic>
        <p:nvPicPr>
          <p:cNvPr id="12" name="图片 11" descr="向右箭头带有超链接，可就此教程提供反馈。单击该图像并就此教程提供反馈">
            <a:hlinkClick r:id="rId3" tooltip="选择此处，访问 PowerPoint 团队博客。"/>
            <a:extLst>
              <a:ext uri="{FF2B5EF4-FFF2-40B4-BE49-F238E27FC236}">
                <a16:creationId xmlns:a16="http://schemas.microsoft.com/office/drawing/2014/main" id="{BA92070A-4E3D-4794-84A9-83B8DDF3A12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75" y="2737526"/>
            <a:ext cx="571257" cy="571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0258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9B01256-A43F-4A83-936A-92ECEF5EB2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筹集资金</a:t>
            </a:r>
          </a:p>
        </p:txBody>
      </p:sp>
      <p:sp>
        <p:nvSpPr>
          <p:cNvPr id="4" name="内容占位符 17">
            <a:extLst>
              <a:ext uri="{FF2B5EF4-FFF2-40B4-BE49-F238E27FC236}">
                <a16:creationId xmlns:a16="http://schemas.microsoft.com/office/drawing/2014/main" id="{A5FC0345-470D-445B-A52F-D9A7A66998E5}"/>
              </a:ext>
            </a:extLst>
          </p:cNvPr>
          <p:cNvSpPr txBox="1">
            <a:spLocks/>
          </p:cNvSpPr>
          <p:nvPr/>
        </p:nvSpPr>
        <p:spPr>
          <a:xfrm>
            <a:off x="521206" y="1493240"/>
            <a:ext cx="11229686" cy="5004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zh-CN" altLang="en-US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 </a:t>
            </a:r>
            <a:r>
              <a:rPr lang="zh-CN" altLang="en-US" sz="1600" b="1" dirty="0">
                <a:solidFill>
                  <a:srgbClr val="D2472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长期贷款</a:t>
            </a:r>
            <a:r>
              <a: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：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最长贷款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5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年，年利率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10%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，满一年支付一次利息，到期后偿还本金，不可提前偿还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 pitchFamily="34" charset="0"/>
            </a:endParaRPr>
          </a:p>
          <a:p>
            <a:pPr lvl="0" rtl="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zh-CN" altLang="en-US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 </a:t>
            </a:r>
            <a:r>
              <a:rPr lang="zh-CN" altLang="en-US" sz="1600" b="1" dirty="0">
                <a:solidFill>
                  <a:srgbClr val="D2472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短期贷款</a:t>
            </a:r>
            <a:r>
              <a: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：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固定周期一年（四季），到期后一次性还本付息，年利率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5%</a:t>
            </a:r>
          </a:p>
          <a:p>
            <a:pPr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zh-CN" altLang="en-US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 </a:t>
            </a:r>
            <a:r>
              <a:rPr lang="zh-CN" altLang="en-US" sz="1600" b="1" dirty="0">
                <a:solidFill>
                  <a:srgbClr val="D2472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民间贷款</a:t>
            </a:r>
            <a:r>
              <a: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：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固定周期一年（四季），到期后一次性还本付息，年利率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100%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， 利息的计算四舍五入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 pitchFamily="34" charset="0"/>
            </a:endParaRPr>
          </a:p>
          <a:p>
            <a:pPr marL="0" indent="0">
              <a:lnSpc>
                <a:spcPct val="150000"/>
              </a:lnSpc>
              <a:spcAft>
                <a:spcPts val="600"/>
              </a:spcAft>
              <a:buNone/>
              <a:defRPr/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          </a:t>
            </a:r>
          </a:p>
          <a:p>
            <a:pPr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 pitchFamily="34" charset="0"/>
            </a:endParaRPr>
          </a:p>
          <a:p>
            <a:pPr lvl="0" rtl="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endParaRPr lang="en-US" altLang="zh-CN" sz="16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 pitchFamily="34" charset="0"/>
            </a:endParaRPr>
          </a:p>
          <a:p>
            <a:pPr lvl="0" rtl="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zh-CN" altLang="en-US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 </a:t>
            </a:r>
            <a:r>
              <a:rPr lang="zh-CN" altLang="en-US" sz="1600" b="1" dirty="0">
                <a:solidFill>
                  <a:srgbClr val="D2472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应收账款贴现</a:t>
            </a:r>
            <a:r>
              <a: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1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、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2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期贴现率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10%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，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3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、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4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期贴现率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12.5%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，贴息计算只入不舍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 pitchFamily="34" charset="0"/>
            </a:endParaRPr>
          </a:p>
          <a:p>
            <a:pPr marL="0" lvl="0" indent="0" rtl="0">
              <a:lnSpc>
                <a:spcPct val="150000"/>
              </a:lnSpc>
              <a:spcAft>
                <a:spcPts val="600"/>
              </a:spcAft>
              <a:buNone/>
              <a:defRPr/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                             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联合贴息：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1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、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2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账期或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3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、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4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账期，贴现额先求和，再乘以贴现率，只入不舍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 pitchFamily="34" charset="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DEBABD14-ABAF-4314-9CD4-E7142BACB613}"/>
              </a:ext>
            </a:extLst>
          </p:cNvPr>
          <p:cNvSpPr txBox="1"/>
          <p:nvPr/>
        </p:nvSpPr>
        <p:spPr>
          <a:xfrm>
            <a:off x="2601127" y="3429000"/>
            <a:ext cx="5042848" cy="923330"/>
          </a:xfrm>
          <a:prstGeom prst="rect">
            <a:avLst/>
          </a:prstGeom>
          <a:noFill/>
          <a:ln>
            <a:solidFill>
              <a:srgbClr val="D24726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 pitchFamily="34" charset="0"/>
            </a:endParaRPr>
          </a:p>
          <a:p>
            <a:pPr algn="ctr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长短贷贷款未还之和额度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=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上一年权益的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3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倍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 pitchFamily="34" charset="0"/>
            </a:endParaRP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323206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9B01256-A43F-4A83-936A-92ECEF5EB2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利率最优化</a:t>
            </a:r>
          </a:p>
        </p:txBody>
      </p:sp>
      <p:sp>
        <p:nvSpPr>
          <p:cNvPr id="4" name="内容占位符 17">
            <a:extLst>
              <a:ext uri="{FF2B5EF4-FFF2-40B4-BE49-F238E27FC236}">
                <a16:creationId xmlns:a16="http://schemas.microsoft.com/office/drawing/2014/main" id="{A5FC0345-470D-445B-A52F-D9A7A66998E5}"/>
              </a:ext>
            </a:extLst>
          </p:cNvPr>
          <p:cNvSpPr txBox="1">
            <a:spLocks/>
          </p:cNvSpPr>
          <p:nvPr/>
        </p:nvSpPr>
        <p:spPr>
          <a:xfrm>
            <a:off x="521206" y="1493240"/>
            <a:ext cx="11229686" cy="5004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 </a:t>
            </a:r>
            <a:r>
              <a:rPr lang="zh-CN" altLang="en-US" sz="16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单个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短贷个位数为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9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，十位数为双数，利率最优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 pitchFamily="34" charset="0"/>
            </a:endParaRPr>
          </a:p>
          <a:p>
            <a:pPr lvl="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 长贷</a:t>
            </a:r>
            <a:r>
              <a:rPr lang="zh-CN" altLang="en-US" sz="16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未还之和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个位数为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4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，利率最优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 pitchFamily="34" charset="0"/>
            </a:endParaRPr>
          </a:p>
          <a:p>
            <a:pPr lvl="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 应收款贴现，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1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、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2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账期中贴现额为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10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的倍数最优，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3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、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4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账期中贴现额为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8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的倍数最优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 pitchFamily="34" charset="0"/>
            </a:endParaRPr>
          </a:p>
          <a:p>
            <a:pPr marL="0" lvl="0" indent="0" rtl="0">
              <a:lnSpc>
                <a:spcPct val="100000"/>
              </a:lnSpc>
              <a:spcAft>
                <a:spcPts val="600"/>
              </a:spcAft>
              <a:buNone/>
              <a:defRPr/>
            </a:pP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 pitchFamily="34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3B8C3E06-DF98-428C-AE5D-4AD749410B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2616" y="1493240"/>
            <a:ext cx="1543053" cy="5061896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24CC0D55-9958-43C9-908E-DD967D0F06C5}"/>
              </a:ext>
            </a:extLst>
          </p:cNvPr>
          <p:cNvSpPr/>
          <p:nvPr/>
        </p:nvSpPr>
        <p:spPr>
          <a:xfrm>
            <a:off x="8897712" y="1896204"/>
            <a:ext cx="2773082" cy="28715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D201AA6E-5C93-4172-8AC9-FB21A8F0D7E9}"/>
              </a:ext>
            </a:extLst>
          </p:cNvPr>
          <p:cNvSpPr/>
          <p:nvPr/>
        </p:nvSpPr>
        <p:spPr>
          <a:xfrm>
            <a:off x="8907601" y="6095515"/>
            <a:ext cx="2773082" cy="28715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9D65D3F-B0DB-4791-B724-94BB57CDE7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0677" y="3233301"/>
            <a:ext cx="1749648" cy="3149367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AD0924E5-3CDF-424D-9F17-91143F6FBB2C}"/>
              </a:ext>
            </a:extLst>
          </p:cNvPr>
          <p:cNvSpPr/>
          <p:nvPr/>
        </p:nvSpPr>
        <p:spPr>
          <a:xfrm>
            <a:off x="5458960" y="4520831"/>
            <a:ext cx="2773082" cy="28715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36742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0E27917-2700-4D26-BB93-D932C0B48D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假设第一年经营，选单前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3414FBF-BD47-4248-8911-0E396E7A0E4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39495" y="1435608"/>
            <a:ext cx="9853996" cy="5283244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u"/>
            </a:pPr>
            <a:r>
              <a:rPr lang="zh-CN" altLang="en-US" sz="1600" dirty="0"/>
              <a:t>研发</a:t>
            </a:r>
            <a:r>
              <a:rPr lang="en-US" altLang="zh-CN" sz="1600" dirty="0"/>
              <a:t>P2</a:t>
            </a:r>
            <a:r>
              <a:rPr lang="zh-CN" altLang="en-US" sz="1600" dirty="0"/>
              <a:t>，</a:t>
            </a:r>
            <a:r>
              <a:rPr lang="en-US" altLang="zh-CN" sz="1600" dirty="0"/>
              <a:t>P3</a:t>
            </a:r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lang="zh-CN" altLang="en-US" sz="1600" dirty="0"/>
              <a:t>租一个大厂房</a:t>
            </a:r>
            <a:endParaRPr lang="en-US" altLang="zh-CN" sz="1600" dirty="0"/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lang="zh-CN" altLang="en-US" sz="1600" dirty="0"/>
              <a:t>安装</a:t>
            </a:r>
            <a:r>
              <a:rPr lang="en-US" altLang="zh-CN" sz="1600" dirty="0"/>
              <a:t>2</a:t>
            </a:r>
            <a:r>
              <a:rPr lang="zh-CN" altLang="en-US" sz="1600" dirty="0"/>
              <a:t>条柔性线，</a:t>
            </a:r>
            <a:r>
              <a:rPr lang="en-US" altLang="zh-CN" sz="1600" dirty="0"/>
              <a:t>2</a:t>
            </a:r>
            <a:r>
              <a:rPr lang="zh-CN" altLang="en-US" sz="1600" dirty="0"/>
              <a:t>条全自动线</a:t>
            </a:r>
            <a:endParaRPr lang="en-US" altLang="zh-CN" sz="1600" dirty="0"/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lang="zh-CN" altLang="en-US" sz="1600" dirty="0"/>
              <a:t>市场全部研发</a:t>
            </a:r>
            <a:endParaRPr lang="en-US" altLang="zh-CN" sz="1600" dirty="0"/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lang="en-US" altLang="zh-CN" sz="1600" dirty="0"/>
              <a:t>ISO</a:t>
            </a:r>
            <a:r>
              <a:rPr lang="zh-CN" altLang="en-US" sz="1600" dirty="0"/>
              <a:t>全部研发</a:t>
            </a:r>
            <a:endParaRPr lang="en-US" altLang="zh-CN" sz="1600" dirty="0"/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lang="zh-CN" altLang="en-US" sz="1600" dirty="0"/>
              <a:t>投放第二年广告</a:t>
            </a:r>
            <a:endParaRPr lang="en-US" altLang="zh-CN" sz="1600" dirty="0"/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lang="zh-CN" altLang="en-US" sz="1600" dirty="0"/>
              <a:t>筹集资金以短贷为主</a:t>
            </a:r>
            <a:endParaRPr lang="en-US" altLang="zh-CN" sz="1600" dirty="0"/>
          </a:p>
        </p:txBody>
      </p:sp>
    </p:spTree>
    <p:extLst>
      <p:ext uri="{BB962C8B-B14F-4D97-AF65-F5344CB8AC3E}">
        <p14:creationId xmlns:p14="http://schemas.microsoft.com/office/powerpoint/2010/main" val="16581440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3E6D32A-BFFB-435D-931F-C31E0F165E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教师演示 </a:t>
            </a:r>
            <a:r>
              <a:rPr lang="en-US" altLang="zh-CN" dirty="0"/>
              <a:t>—— </a:t>
            </a:r>
            <a:r>
              <a:rPr lang="zh-CN" altLang="en-US" dirty="0"/>
              <a:t>预算表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964FE3E-2AAF-45FF-8AFF-DBF57645EC8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21207" y="1186184"/>
            <a:ext cx="9286044" cy="464750"/>
          </a:xfrm>
        </p:spPr>
        <p:txBody>
          <a:bodyPr>
            <a:normAutofit/>
          </a:bodyPr>
          <a:lstStyle/>
          <a:p>
            <a:r>
              <a:rPr lang="zh-CN" altLang="en-US" sz="1600" dirty="0"/>
              <a:t>第一年</a:t>
            </a:r>
            <a:r>
              <a:rPr lang="en-US" altLang="zh-CN" sz="1600" dirty="0"/>
              <a:t>4</a:t>
            </a:r>
            <a:r>
              <a:rPr lang="zh-CN" altLang="en-US" sz="1600" dirty="0"/>
              <a:t>个季度到第二年第</a:t>
            </a:r>
            <a:r>
              <a:rPr lang="en-US" altLang="zh-CN" sz="1600" dirty="0"/>
              <a:t>1</a:t>
            </a:r>
            <a:r>
              <a:rPr lang="zh-CN" altLang="en-US" sz="1600" dirty="0"/>
              <a:t>、</a:t>
            </a:r>
            <a:r>
              <a:rPr lang="en-US" altLang="zh-CN" sz="1600" dirty="0"/>
              <a:t>2</a:t>
            </a:r>
            <a:r>
              <a:rPr lang="zh-CN" altLang="en-US" sz="1600" dirty="0"/>
              <a:t>季度，未贷款前，预算表填写：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6F00E24C-1E80-4D6B-B9BF-0ADE14AAC026}"/>
              </a:ext>
            </a:extLst>
          </p:cNvPr>
          <p:cNvSpPr txBox="1"/>
          <p:nvPr/>
        </p:nvSpPr>
        <p:spPr>
          <a:xfrm>
            <a:off x="3328987" y="1631479"/>
            <a:ext cx="909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/>
              <a:t>第一年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E3B855C1-795F-45F5-983E-854A54F71FB7}"/>
              </a:ext>
            </a:extLst>
          </p:cNvPr>
          <p:cNvSpPr txBox="1"/>
          <p:nvPr/>
        </p:nvSpPr>
        <p:spPr>
          <a:xfrm>
            <a:off x="8346780" y="1706400"/>
            <a:ext cx="909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/>
              <a:t>第二年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8A180223-A652-4010-B47D-61CD055BCC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8603" y="1939256"/>
            <a:ext cx="2995626" cy="4918744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9C99116A-B068-48B5-92BE-609386F72B9B}"/>
              </a:ext>
            </a:extLst>
          </p:cNvPr>
          <p:cNvSpPr/>
          <p:nvPr/>
        </p:nvSpPr>
        <p:spPr>
          <a:xfrm>
            <a:off x="1942446" y="4743729"/>
            <a:ext cx="3672542" cy="27832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B84B2A3B-9F5B-48E9-8E58-29B09F44A90B}"/>
              </a:ext>
            </a:extLst>
          </p:cNvPr>
          <p:cNvSpPr/>
          <p:nvPr/>
        </p:nvSpPr>
        <p:spPr>
          <a:xfrm>
            <a:off x="1942446" y="6599361"/>
            <a:ext cx="3672542" cy="27832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E834BE68-D87A-486C-992D-B9A6066D6D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6604" y="2014177"/>
            <a:ext cx="2784339" cy="4705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2924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3E6D32A-BFFB-435D-931F-C31E0F165E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教师演示 </a:t>
            </a:r>
            <a:r>
              <a:rPr lang="en-US" altLang="zh-CN" dirty="0"/>
              <a:t>—— </a:t>
            </a:r>
            <a:r>
              <a:rPr lang="zh-CN" altLang="en-US" dirty="0"/>
              <a:t>报表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964FE3E-2AAF-45FF-8AFF-DBF57645EC8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39496" y="1435608"/>
            <a:ext cx="9286044" cy="504834"/>
          </a:xfrm>
        </p:spPr>
        <p:txBody>
          <a:bodyPr>
            <a:normAutofit/>
          </a:bodyPr>
          <a:lstStyle/>
          <a:p>
            <a:r>
              <a:rPr lang="zh-CN" altLang="en-US" sz="1600" dirty="0"/>
              <a:t>第一年开局报表填写：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A160C6FE-D149-43B0-B7C6-68E50CC1F6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659" y="2647503"/>
            <a:ext cx="5663719" cy="3504013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56490074-5FD0-473E-BC3D-B49D00A615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675" y="2500124"/>
            <a:ext cx="4958296" cy="3798773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A6476001-06BF-4659-A3AD-AE3F73375EF7}"/>
              </a:ext>
            </a:extLst>
          </p:cNvPr>
          <p:cNvSpPr/>
          <p:nvPr/>
        </p:nvSpPr>
        <p:spPr>
          <a:xfrm>
            <a:off x="3959766" y="5832054"/>
            <a:ext cx="2364223" cy="42627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65C7A4A3-F484-4E76-AB81-A21CAA8D78D6}"/>
              </a:ext>
            </a:extLst>
          </p:cNvPr>
          <p:cNvSpPr/>
          <p:nvPr/>
        </p:nvSpPr>
        <p:spPr>
          <a:xfrm>
            <a:off x="9291952" y="5699051"/>
            <a:ext cx="2364223" cy="34614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内容占位符 4">
            <a:extLst>
              <a:ext uri="{FF2B5EF4-FFF2-40B4-BE49-F238E27FC236}">
                <a16:creationId xmlns:a16="http://schemas.microsoft.com/office/drawing/2014/main" id="{AC5FBD12-1884-42E6-9DC6-28B43896394F}"/>
              </a:ext>
            </a:extLst>
          </p:cNvPr>
          <p:cNvSpPr txBox="1">
            <a:spLocks/>
          </p:cNvSpPr>
          <p:nvPr/>
        </p:nvSpPr>
        <p:spPr>
          <a:xfrm>
            <a:off x="8251851" y="1940442"/>
            <a:ext cx="2344431" cy="504835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Tx/>
              <a:buNone/>
              <a:defRPr lang="en-US" sz="1200" kern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1430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16002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574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4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718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800" b="1" dirty="0">
                <a:solidFill>
                  <a:srgbClr val="D24726"/>
                </a:solidFill>
              </a:rPr>
              <a:t>资产 </a:t>
            </a:r>
            <a:r>
              <a:rPr lang="en-US" altLang="zh-CN" sz="1800" b="1" dirty="0">
                <a:solidFill>
                  <a:srgbClr val="D24726"/>
                </a:solidFill>
              </a:rPr>
              <a:t>= </a:t>
            </a:r>
            <a:r>
              <a:rPr lang="zh-CN" altLang="en-US" sz="1800" b="1" dirty="0">
                <a:solidFill>
                  <a:srgbClr val="D24726"/>
                </a:solidFill>
              </a:rPr>
              <a:t>负债 </a:t>
            </a:r>
            <a:r>
              <a:rPr lang="en-US" altLang="zh-CN" sz="1800" b="1" dirty="0">
                <a:solidFill>
                  <a:srgbClr val="D24726"/>
                </a:solidFill>
              </a:rPr>
              <a:t>+ </a:t>
            </a:r>
            <a:r>
              <a:rPr lang="zh-CN" altLang="en-US" sz="1800" b="1" dirty="0">
                <a:solidFill>
                  <a:srgbClr val="D24726"/>
                </a:solidFill>
              </a:rPr>
              <a:t>所有者权益  </a:t>
            </a:r>
            <a:endParaRPr lang="zh-CN" altLang="en-US" sz="1800" dirty="0"/>
          </a:p>
          <a:p>
            <a:pPr>
              <a:lnSpc>
                <a:spcPts val="1800"/>
              </a:lnSpc>
              <a:spcAft>
                <a:spcPts val="600"/>
              </a:spcAft>
            </a:pPr>
            <a:endParaRPr lang="zh-CN" altLang="en-US" dirty="0">
              <a:solidFill>
                <a:prstClr val="black">
                  <a:lumMod val="75000"/>
                  <a:lumOff val="25000"/>
                </a:prstClr>
              </a:solidFill>
              <a:cs typeface="Segoe UI" panose="020B0502040204020203" pitchFamily="34" charset="0"/>
            </a:endParaRPr>
          </a:p>
        </p:txBody>
      </p:sp>
      <p:sp>
        <p:nvSpPr>
          <p:cNvPr id="12" name="内容占位符 4">
            <a:extLst>
              <a:ext uri="{FF2B5EF4-FFF2-40B4-BE49-F238E27FC236}">
                <a16:creationId xmlns:a16="http://schemas.microsoft.com/office/drawing/2014/main" id="{A1AD613B-C753-47BB-95B8-EB0FBF561152}"/>
              </a:ext>
            </a:extLst>
          </p:cNvPr>
          <p:cNvSpPr txBox="1">
            <a:spLocks/>
          </p:cNvSpPr>
          <p:nvPr/>
        </p:nvSpPr>
        <p:spPr>
          <a:xfrm>
            <a:off x="4015312" y="2020976"/>
            <a:ext cx="2274066" cy="343765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Tx/>
              <a:buNone/>
              <a:defRPr lang="en-US" sz="1200" kern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1430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16002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574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4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718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800" b="1" dirty="0">
                <a:solidFill>
                  <a:srgbClr val="D24726"/>
                </a:solidFill>
              </a:rPr>
              <a:t>利润 </a:t>
            </a:r>
            <a:r>
              <a:rPr lang="en-US" altLang="zh-CN" sz="1800" b="1" dirty="0">
                <a:solidFill>
                  <a:srgbClr val="D24726"/>
                </a:solidFill>
              </a:rPr>
              <a:t>= </a:t>
            </a:r>
            <a:r>
              <a:rPr lang="zh-CN" altLang="en-US" sz="1800" b="1" dirty="0">
                <a:solidFill>
                  <a:srgbClr val="D24726"/>
                </a:solidFill>
              </a:rPr>
              <a:t>收入 </a:t>
            </a:r>
            <a:r>
              <a:rPr lang="en-US" altLang="zh-CN" sz="1800" b="1" dirty="0">
                <a:solidFill>
                  <a:srgbClr val="D24726"/>
                </a:solidFill>
              </a:rPr>
              <a:t>— </a:t>
            </a:r>
            <a:r>
              <a:rPr lang="zh-CN" altLang="en-US" sz="1800" b="1" dirty="0">
                <a:solidFill>
                  <a:srgbClr val="D24726"/>
                </a:solidFill>
              </a:rPr>
              <a:t>成本</a:t>
            </a:r>
            <a:endParaRPr lang="en-US" altLang="zh-CN" sz="1800" b="1" dirty="0">
              <a:solidFill>
                <a:srgbClr val="D247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63622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3E6D32A-BFFB-435D-931F-C31E0F165E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教师演示 </a:t>
            </a:r>
            <a:r>
              <a:rPr lang="en-US" altLang="zh-CN" dirty="0"/>
              <a:t>—— </a:t>
            </a:r>
            <a:r>
              <a:rPr lang="zh-CN" altLang="en-US" dirty="0"/>
              <a:t>预算表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964FE3E-2AAF-45FF-8AFF-DBF57645EC8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21207" y="1177006"/>
            <a:ext cx="9286044" cy="464750"/>
          </a:xfrm>
        </p:spPr>
        <p:txBody>
          <a:bodyPr>
            <a:normAutofit/>
          </a:bodyPr>
          <a:lstStyle/>
          <a:p>
            <a:r>
              <a:rPr lang="zh-CN" altLang="en-US" sz="1600" dirty="0"/>
              <a:t>第一年</a:t>
            </a:r>
            <a:r>
              <a:rPr lang="en-US" altLang="zh-CN" sz="1600" dirty="0"/>
              <a:t>4</a:t>
            </a:r>
            <a:r>
              <a:rPr lang="zh-CN" altLang="en-US" sz="1600" dirty="0"/>
              <a:t>个季度到第二年第</a:t>
            </a:r>
            <a:r>
              <a:rPr lang="en-US" altLang="zh-CN" sz="1600" dirty="0"/>
              <a:t>1</a:t>
            </a:r>
            <a:r>
              <a:rPr lang="zh-CN" altLang="en-US" sz="1600" dirty="0"/>
              <a:t>、</a:t>
            </a:r>
            <a:r>
              <a:rPr lang="en-US" altLang="zh-CN" sz="1600" dirty="0"/>
              <a:t>2</a:t>
            </a:r>
            <a:r>
              <a:rPr lang="zh-CN" altLang="en-US" sz="1600" dirty="0"/>
              <a:t>季度，贷款后，预算表填写：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70C65BDB-8CA6-4EF3-BB88-0D8133C250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5036" y="1884513"/>
            <a:ext cx="3041339" cy="494680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94C5131E-E4DE-47BA-9CFE-5F49E3664D6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7803" y="1945027"/>
            <a:ext cx="2939171" cy="4912973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6F00E24C-1E80-4D6B-B9BF-0ADE14AAC026}"/>
              </a:ext>
            </a:extLst>
          </p:cNvPr>
          <p:cNvSpPr txBox="1"/>
          <p:nvPr/>
        </p:nvSpPr>
        <p:spPr>
          <a:xfrm>
            <a:off x="3419254" y="1629770"/>
            <a:ext cx="909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/>
              <a:t>第一年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E3B855C1-795F-45F5-983E-854A54F71FB7}"/>
              </a:ext>
            </a:extLst>
          </p:cNvPr>
          <p:cNvSpPr txBox="1"/>
          <p:nvPr/>
        </p:nvSpPr>
        <p:spPr>
          <a:xfrm>
            <a:off x="8332492" y="1576737"/>
            <a:ext cx="909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/>
              <a:t>第二年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253C936D-F540-4C25-B22A-8EB836EDF20A}"/>
              </a:ext>
            </a:extLst>
          </p:cNvPr>
          <p:cNvSpPr/>
          <p:nvPr/>
        </p:nvSpPr>
        <p:spPr>
          <a:xfrm>
            <a:off x="2037525" y="3464441"/>
            <a:ext cx="3672542" cy="27832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D9F1771A-0BE7-4360-8CFC-B108A14100ED}"/>
              </a:ext>
            </a:extLst>
          </p:cNvPr>
          <p:cNvSpPr/>
          <p:nvPr/>
        </p:nvSpPr>
        <p:spPr>
          <a:xfrm>
            <a:off x="7064515" y="2950369"/>
            <a:ext cx="1736585" cy="23574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89FBD196-120A-4718-B35C-9272AB9DFF01}"/>
              </a:ext>
            </a:extLst>
          </p:cNvPr>
          <p:cNvSpPr/>
          <p:nvPr/>
        </p:nvSpPr>
        <p:spPr>
          <a:xfrm>
            <a:off x="6905627" y="1898160"/>
            <a:ext cx="1291262" cy="22573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椭圆 3">
            <a:extLst>
              <a:ext uri="{FF2B5EF4-FFF2-40B4-BE49-F238E27FC236}">
                <a16:creationId xmlns:a16="http://schemas.microsoft.com/office/drawing/2014/main" id="{6F1E8FF8-458B-4CD6-AA62-284D86E88DB2}"/>
              </a:ext>
            </a:extLst>
          </p:cNvPr>
          <p:cNvSpPr/>
          <p:nvPr/>
        </p:nvSpPr>
        <p:spPr>
          <a:xfrm>
            <a:off x="8603383" y="4835976"/>
            <a:ext cx="638193" cy="39789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95502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CB9B5D1-8706-4219-A7C9-F66C6BCBE7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假设第一年经营，选单后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3EAB1E3-F6B3-4B34-8E83-7AF0002D78B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39494" y="1435608"/>
            <a:ext cx="9609777" cy="4505152"/>
          </a:xfrm>
        </p:spPr>
        <p:txBody>
          <a:bodyPr/>
          <a:lstStyle/>
          <a:p>
            <a:pPr marL="171450" indent="-171450">
              <a:buFont typeface="Wingdings" panose="05000000000000000000" pitchFamily="2" charset="2"/>
              <a:buChar char="u"/>
            </a:pPr>
            <a:r>
              <a:rPr lang="zh-CN" altLang="en-US" sz="1800" dirty="0"/>
              <a:t> 假设选到</a:t>
            </a:r>
            <a:r>
              <a:rPr lang="en-US" altLang="zh-CN" sz="1800" dirty="0"/>
              <a:t>P3</a:t>
            </a:r>
            <a:r>
              <a:rPr lang="zh-CN" altLang="en-US" sz="1800" dirty="0"/>
              <a:t>：</a:t>
            </a:r>
            <a:r>
              <a:rPr lang="en-US" altLang="zh-CN" sz="1800" dirty="0"/>
              <a:t>3-4-1</a:t>
            </a:r>
            <a:r>
              <a:rPr lang="zh-CN" altLang="en-US" sz="1800" dirty="0"/>
              <a:t>（</a:t>
            </a:r>
            <a:r>
              <a:rPr lang="en-US" altLang="zh-CN" sz="1800" dirty="0"/>
              <a:t>258</a:t>
            </a:r>
            <a:r>
              <a:rPr lang="zh-CN" altLang="en-US" sz="1800" dirty="0"/>
              <a:t>），</a:t>
            </a:r>
            <a:r>
              <a:rPr lang="en-US" altLang="zh-CN" sz="1800" dirty="0"/>
              <a:t>2-4-2</a:t>
            </a:r>
            <a:r>
              <a:rPr lang="zh-CN" altLang="en-US" sz="1800" dirty="0"/>
              <a:t>（</a:t>
            </a:r>
            <a:r>
              <a:rPr lang="en-US" altLang="zh-CN" sz="1800" dirty="0"/>
              <a:t>193</a:t>
            </a:r>
            <a:r>
              <a:rPr lang="zh-CN" altLang="en-US" sz="1800" dirty="0"/>
              <a:t>）；</a:t>
            </a:r>
            <a:r>
              <a:rPr lang="en-US" altLang="zh-CN" sz="1800" dirty="0"/>
              <a:t>P2</a:t>
            </a:r>
            <a:r>
              <a:rPr lang="zh-CN" altLang="en-US" sz="1800" dirty="0"/>
              <a:t>：</a:t>
            </a:r>
            <a:r>
              <a:rPr lang="en-US" altLang="zh-CN" sz="1800" dirty="0"/>
              <a:t>4-4-2</a:t>
            </a:r>
            <a:r>
              <a:rPr lang="zh-CN" altLang="en-US" sz="1800" dirty="0"/>
              <a:t>（</a:t>
            </a:r>
            <a:r>
              <a:rPr lang="en-US" altLang="zh-CN" sz="1800" dirty="0"/>
              <a:t>288</a:t>
            </a:r>
            <a:r>
              <a:rPr lang="zh-CN" altLang="en-US" sz="1800" dirty="0"/>
              <a:t>），</a:t>
            </a:r>
            <a:r>
              <a:rPr lang="en-US" altLang="zh-CN" sz="1800" dirty="0"/>
              <a:t>3-4-0</a:t>
            </a:r>
            <a:r>
              <a:rPr lang="zh-CN" altLang="en-US" sz="1800" dirty="0"/>
              <a:t>（</a:t>
            </a:r>
            <a:r>
              <a:rPr lang="en-US" altLang="zh-CN" sz="1800" dirty="0"/>
              <a:t>214</a:t>
            </a:r>
            <a:r>
              <a:rPr lang="zh-CN" altLang="en-US" sz="1800" dirty="0"/>
              <a:t>）</a:t>
            </a:r>
            <a:endParaRPr lang="en-US" altLang="zh-CN" sz="1800" dirty="0"/>
          </a:p>
          <a:p>
            <a:pPr marL="171450" indent="-171450">
              <a:buFont typeface="Wingdings" panose="05000000000000000000" pitchFamily="2" charset="2"/>
              <a:buChar char="u"/>
            </a:pPr>
            <a:r>
              <a:rPr lang="zh-CN" altLang="en-US" sz="1800" dirty="0"/>
              <a:t> 交单顺序：第</a:t>
            </a:r>
            <a:r>
              <a:rPr lang="en-US" altLang="zh-CN" sz="1800" dirty="0"/>
              <a:t>2</a:t>
            </a:r>
            <a:r>
              <a:rPr lang="zh-CN" altLang="en-US" sz="1800" dirty="0"/>
              <a:t>季交 </a:t>
            </a:r>
            <a:r>
              <a:rPr lang="en-US" altLang="zh-CN" sz="1800" dirty="0"/>
              <a:t>P2</a:t>
            </a:r>
            <a:r>
              <a:rPr lang="zh-CN" altLang="en-US" sz="1800" dirty="0"/>
              <a:t>：</a:t>
            </a:r>
            <a:r>
              <a:rPr lang="en-US" altLang="zh-CN" sz="1800" dirty="0"/>
              <a:t>3-4-0</a:t>
            </a:r>
            <a:r>
              <a:rPr lang="zh-CN" altLang="en-US" sz="1800" dirty="0"/>
              <a:t>（</a:t>
            </a:r>
            <a:r>
              <a:rPr lang="en-US" altLang="zh-CN" sz="1800" dirty="0"/>
              <a:t>214</a:t>
            </a:r>
            <a:r>
              <a:rPr lang="zh-CN" altLang="en-US" sz="1800" dirty="0"/>
              <a:t>）</a:t>
            </a:r>
            <a:endParaRPr lang="en-US" altLang="zh-CN" sz="1800" dirty="0"/>
          </a:p>
          <a:p>
            <a:r>
              <a:rPr lang="en-US" altLang="zh-CN" sz="1800" dirty="0"/>
              <a:t>                     </a:t>
            </a:r>
            <a:r>
              <a:rPr lang="zh-CN" altLang="en-US" sz="1800" dirty="0"/>
              <a:t>第</a:t>
            </a:r>
            <a:r>
              <a:rPr lang="en-US" altLang="zh-CN" sz="1800" dirty="0"/>
              <a:t>3</a:t>
            </a:r>
            <a:r>
              <a:rPr lang="zh-CN" altLang="en-US" sz="1800" dirty="0"/>
              <a:t>季交 </a:t>
            </a:r>
            <a:r>
              <a:rPr lang="en-US" altLang="zh-CN" sz="1800" dirty="0"/>
              <a:t>P3</a:t>
            </a:r>
            <a:r>
              <a:rPr lang="zh-CN" altLang="en-US" sz="1800" dirty="0"/>
              <a:t>：</a:t>
            </a:r>
            <a:r>
              <a:rPr lang="en-US" altLang="zh-CN" sz="1800" dirty="0"/>
              <a:t>3-4-1</a:t>
            </a:r>
            <a:r>
              <a:rPr lang="zh-CN" altLang="en-US" sz="1800" dirty="0"/>
              <a:t>（</a:t>
            </a:r>
            <a:r>
              <a:rPr lang="en-US" altLang="zh-CN" sz="1800" dirty="0"/>
              <a:t>258</a:t>
            </a:r>
            <a:r>
              <a:rPr lang="zh-CN" altLang="en-US" sz="1800" dirty="0"/>
              <a:t>）</a:t>
            </a:r>
            <a:endParaRPr lang="en-US" altLang="zh-CN" sz="1800" dirty="0"/>
          </a:p>
          <a:p>
            <a:r>
              <a:rPr lang="en-US" altLang="zh-CN" sz="1800" dirty="0"/>
              <a:t>                     </a:t>
            </a:r>
            <a:r>
              <a:rPr lang="zh-CN" altLang="en-US" sz="1800" dirty="0"/>
              <a:t>第</a:t>
            </a:r>
            <a:r>
              <a:rPr lang="en-US" altLang="zh-CN" sz="1800" dirty="0"/>
              <a:t>4</a:t>
            </a:r>
            <a:r>
              <a:rPr lang="zh-CN" altLang="en-US" sz="1800" dirty="0"/>
              <a:t>季交 </a:t>
            </a:r>
            <a:r>
              <a:rPr lang="en-US" altLang="zh-CN" sz="1800" dirty="0"/>
              <a:t>P3</a:t>
            </a:r>
            <a:r>
              <a:rPr lang="zh-CN" altLang="en-US" sz="1800" dirty="0"/>
              <a:t>：</a:t>
            </a:r>
            <a:r>
              <a:rPr lang="en-US" altLang="zh-CN" sz="1800" dirty="0"/>
              <a:t>2-4-2</a:t>
            </a:r>
            <a:r>
              <a:rPr lang="zh-CN" altLang="en-US" sz="1800" dirty="0"/>
              <a:t>（</a:t>
            </a:r>
            <a:r>
              <a:rPr lang="en-US" altLang="zh-CN" sz="1800" dirty="0"/>
              <a:t>193</a:t>
            </a:r>
            <a:r>
              <a:rPr lang="zh-CN" altLang="en-US" sz="1800" dirty="0"/>
              <a:t>），</a:t>
            </a:r>
            <a:r>
              <a:rPr lang="en-US" altLang="zh-CN" sz="1800" dirty="0"/>
              <a:t>P2</a:t>
            </a:r>
            <a:r>
              <a:rPr lang="zh-CN" altLang="en-US" sz="1800" dirty="0"/>
              <a:t>：</a:t>
            </a:r>
            <a:r>
              <a:rPr lang="en-US" altLang="zh-CN" sz="1800" dirty="0"/>
              <a:t>4-4-2</a:t>
            </a:r>
            <a:r>
              <a:rPr lang="zh-CN" altLang="en-US" sz="1800" dirty="0"/>
              <a:t>（</a:t>
            </a:r>
            <a:r>
              <a:rPr lang="en-US" altLang="zh-CN" sz="1800" dirty="0"/>
              <a:t>288</a:t>
            </a:r>
            <a:r>
              <a:rPr lang="zh-CN" altLang="en-US" sz="1800" dirty="0"/>
              <a:t>）</a:t>
            </a:r>
          </a:p>
          <a:p>
            <a:pPr marL="171450" indent="-171450">
              <a:buFont typeface="Wingdings" panose="05000000000000000000" pitchFamily="2" charset="2"/>
              <a:buChar char="u"/>
            </a:pPr>
            <a:r>
              <a:rPr lang="en-US" altLang="zh-CN" sz="1800" dirty="0"/>
              <a:t> P3</a:t>
            </a:r>
            <a:r>
              <a:rPr lang="zh-CN" altLang="en-US" sz="1800" dirty="0"/>
              <a:t>生产线在第二年第一季度转产一次到</a:t>
            </a:r>
            <a:r>
              <a:rPr lang="en-US" altLang="zh-CN" sz="1800" dirty="0"/>
              <a:t>P2</a:t>
            </a:r>
            <a:r>
              <a:rPr lang="zh-CN" altLang="en-US" sz="1800" dirty="0"/>
              <a:t>，第二季转回</a:t>
            </a:r>
            <a:r>
              <a:rPr lang="en-US" altLang="zh-CN" sz="1800" dirty="0"/>
              <a:t>P3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347301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3E6D32A-BFFB-435D-931F-C31E0F165E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教师演示 </a:t>
            </a:r>
            <a:r>
              <a:rPr lang="en-US" altLang="zh-CN" dirty="0"/>
              <a:t>—— </a:t>
            </a:r>
            <a:r>
              <a:rPr lang="zh-CN" altLang="en-US" dirty="0"/>
              <a:t>正常交货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13756C04-6E10-454D-9FC4-DA28213F56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755" y="1692321"/>
            <a:ext cx="2913761" cy="4875219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2C445D69-8D4A-461F-B08C-3705EB6069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3296" y="1692321"/>
            <a:ext cx="2999574" cy="4875220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D20A6ABB-BB51-4C0F-98F2-0BDB10845CE9}"/>
              </a:ext>
            </a:extLst>
          </p:cNvPr>
          <p:cNvSpPr txBox="1"/>
          <p:nvPr/>
        </p:nvSpPr>
        <p:spPr>
          <a:xfrm>
            <a:off x="2408093" y="1357247"/>
            <a:ext cx="1420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/>
              <a:t>第二年调整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F901A8EE-B5CD-4915-A320-1AE21F3C8AD8}"/>
              </a:ext>
            </a:extLst>
          </p:cNvPr>
          <p:cNvSpPr txBox="1"/>
          <p:nvPr/>
        </p:nvSpPr>
        <p:spPr>
          <a:xfrm>
            <a:off x="7653753" y="1331521"/>
            <a:ext cx="1420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/>
              <a:t>第三年预算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C0ED52C2-31F8-4E06-B34B-1A6C2BD7C597}"/>
              </a:ext>
            </a:extLst>
          </p:cNvPr>
          <p:cNvSpPr/>
          <p:nvPr/>
        </p:nvSpPr>
        <p:spPr>
          <a:xfrm>
            <a:off x="1219157" y="4684812"/>
            <a:ext cx="3646270" cy="26250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9F50AFB7-1A09-4F6B-8047-035620AEB9AB}"/>
              </a:ext>
            </a:extLst>
          </p:cNvPr>
          <p:cNvSpPr/>
          <p:nvPr/>
        </p:nvSpPr>
        <p:spPr>
          <a:xfrm>
            <a:off x="6366637" y="6358062"/>
            <a:ext cx="3646270" cy="26250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6757329"/>
      </p:ext>
    </p:extLst>
  </p:cSld>
  <p:clrMapOvr>
    <a:masterClrMapping/>
  </p:clrMapOvr>
</p:sld>
</file>

<file path=ppt/theme/theme1.xml><?xml version="1.0" encoding="utf-8"?>
<a:theme xmlns:a="http://schemas.openxmlformats.org/drawingml/2006/main" name="欢迎文档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egoe UI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5684332_TF10001108" id="{21247EBA-36EF-4F8B-BD4D-320415D1000C}" vid="{E7B7BECC-7318-4CD9-B03C-F0859BBEE683}"/>
    </a:ext>
  </a:extLst>
</a:theme>
</file>

<file path=ppt/theme/theme2.xml><?xml version="1.0" encoding="utf-8"?>
<a:theme xmlns:a="http://schemas.openxmlformats.org/drawingml/2006/main" name="办公室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办公室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欢迎使用 PowerPoint</Template>
  <TotalTime>72778</TotalTime>
  <Words>496</Words>
  <Application>Microsoft Office PowerPoint</Application>
  <PresentationFormat>宽屏</PresentationFormat>
  <Paragraphs>59</Paragraphs>
  <Slides>11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7" baseType="lpstr">
      <vt:lpstr>微软雅黑</vt:lpstr>
      <vt:lpstr>Arial</vt:lpstr>
      <vt:lpstr>Segoe UI</vt:lpstr>
      <vt:lpstr>Segoe UI Light</vt:lpstr>
      <vt:lpstr>Wingdings</vt:lpstr>
      <vt:lpstr>欢迎文档</vt:lpstr>
      <vt:lpstr>企业沙盘推演（初级）</vt:lpstr>
      <vt:lpstr>筹集资金</vt:lpstr>
      <vt:lpstr>利率最优化</vt:lpstr>
      <vt:lpstr>假设第一年经营，选单前</vt:lpstr>
      <vt:lpstr>教师演示 —— 预算表</vt:lpstr>
      <vt:lpstr>教师演示 —— 报表</vt:lpstr>
      <vt:lpstr>教师演示 —— 预算表</vt:lpstr>
      <vt:lpstr>假设第一年经营，选单后</vt:lpstr>
      <vt:lpstr>教师演示 —— 正常交货</vt:lpstr>
      <vt:lpstr>教师演示 —— 扩大产能（新建2条全自动线）</vt:lpstr>
      <vt:lpstr>课堂小结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ERP企业经营沙盘推演（初级）</dc:title>
  <dc:creator>安光倩</dc:creator>
  <cp:keywords/>
  <cp:lastModifiedBy>熊 良夫</cp:lastModifiedBy>
  <cp:revision>201</cp:revision>
  <dcterms:created xsi:type="dcterms:W3CDTF">2018-07-09T02:16:33Z</dcterms:created>
  <dcterms:modified xsi:type="dcterms:W3CDTF">2018-11-01T08:49:36Z</dcterms:modified>
  <cp:version/>
</cp:coreProperties>
</file>