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89" r:id="rId3"/>
    <p:sldId id="342" r:id="rId4"/>
    <p:sldId id="343" r:id="rId5"/>
    <p:sldId id="344" r:id="rId6"/>
    <p:sldId id="352" r:id="rId7"/>
    <p:sldId id="345" r:id="rId8"/>
    <p:sldId id="346" r:id="rId9"/>
    <p:sldId id="347" r:id="rId10"/>
    <p:sldId id="348" r:id="rId11"/>
    <p:sldId id="349" r:id="rId12"/>
    <p:sldId id="350" r:id="rId13"/>
    <p:sldId id="351" r:id="rId14"/>
    <p:sldId id="363" r:id="rId15"/>
    <p:sldId id="353" r:id="rId16"/>
    <p:sldId id="354" r:id="rId17"/>
    <p:sldId id="356" r:id="rId18"/>
    <p:sldId id="355" r:id="rId19"/>
    <p:sldId id="358" r:id="rId20"/>
    <p:sldId id="359" r:id="rId21"/>
    <p:sldId id="360" r:id="rId22"/>
    <p:sldId id="361" r:id="rId23"/>
    <p:sldId id="290" r:id="rId24"/>
    <p:sldId id="310" r:id="rId25"/>
    <p:sldId id="313" r:id="rId26"/>
    <p:sldId id="261" r:id="rId27"/>
    <p:sldId id="262" r:id="rId28"/>
    <p:sldId id="263" r:id="rId29"/>
    <p:sldId id="264" r:id="rId30"/>
    <p:sldId id="265" r:id="rId31"/>
    <p:sldId id="266" r:id="rId32"/>
    <p:sldId id="267" r:id="rId33"/>
    <p:sldId id="268" r:id="rId34"/>
    <p:sldId id="269" r:id="rId35"/>
    <p:sldId id="270" r:id="rId36"/>
    <p:sldId id="271" r:id="rId37"/>
    <p:sldId id="293" r:id="rId38"/>
    <p:sldId id="362" r:id="rId3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熊 良夫" initials="熊" lastIdx="1" clrIdx="2">
    <p:extLst>
      <p:ext uri="{19B8F6BF-5375-455C-9EA6-DF929625EA0E}">
        <p15:presenceInfo xmlns:p15="http://schemas.microsoft.com/office/powerpoint/2012/main" userId="12cde357e76750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45"/>
    <a:srgbClr val="D24726"/>
    <a:srgbClr val="404040"/>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4214" autoAdjust="0"/>
  </p:normalViewPr>
  <p:slideViewPr>
    <p:cSldViewPr snapToGrid="0">
      <p:cViewPr varScale="1">
        <p:scale>
          <a:sx n="84" d="100"/>
          <a:sy n="84" d="100"/>
        </p:scale>
        <p:origin x="45"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0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emf"/><Relationship Id="rId4"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CB5363-1257-42F6-9FA1-78D9A6383C5B}" type="datetime2">
              <a:rPr lang="zh-CN" altLang="en-US" smtClean="0">
                <a:latin typeface="微软雅黑" panose="020B0503020204020204" pitchFamily="34" charset="-122"/>
                <a:ea typeface="微软雅黑" panose="020B0503020204020204" pitchFamily="34" charset="-122"/>
              </a:rPr>
              <a:t>2018年10月24日</a:t>
            </a:fld>
            <a:endParaRPr 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smtClean="0">
                <a:latin typeface="微软雅黑" panose="020B0503020204020204" pitchFamily="34" charset="-122"/>
                <a:ea typeface="微软雅黑" panose="020B0503020204020204" pitchFamily="34" charset="-122"/>
              </a:rPr>
              <a:t>‹#›</a:t>
            </a:fld>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0717CCD-7153-4CFA-8FE4-043AE2A91A48}" type="datetime2">
              <a:rPr lang="zh-CN" altLang="en-US" smtClean="0"/>
              <a:pPr/>
              <a:t>2018年10月24日</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DF61EA0F-A667-4B49-8422-0062BC55E249}" type="slidenum">
              <a:rPr lang="en-US" altLang="zh-CN" smtClean="0"/>
              <a:t>1</a:t>
            </a:fld>
            <a:endParaRPr lang="zh-CN" alt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72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973E1E37-C4CA-4B1E-995B-6EFCCC4E842A}" type="slidenum">
              <a:rPr lang="en-US" altLang="zh-CN" smtClean="0"/>
              <a:pPr eaLnBrk="1" hangingPunct="1"/>
              <a:t>33</a:t>
            </a:fld>
            <a:endParaRPr lang="en-US" altLang="zh-CN"/>
          </a:p>
        </p:txBody>
      </p:sp>
      <p:sp>
        <p:nvSpPr>
          <p:cNvPr id="952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A85CF6B5-EE39-4CA6-8CBA-45388D4F10CA}" type="slidenum">
              <a:rPr lang="en-US" altLang="zh-CN" smtClean="0"/>
              <a:pPr eaLnBrk="1" hangingPunct="1"/>
              <a:t>34</a:t>
            </a:fld>
            <a:endParaRPr lang="en-US" altLang="zh-CN"/>
          </a:p>
        </p:txBody>
      </p:sp>
      <p:sp>
        <p:nvSpPr>
          <p:cNvPr id="9625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7CC38BC8-4084-457D-B518-412BF4F10E92}" type="slidenum">
              <a:rPr lang="en-US" altLang="zh-CN" smtClean="0"/>
              <a:pPr eaLnBrk="1" hangingPunct="1"/>
              <a:t>35</a:t>
            </a:fld>
            <a:endParaRPr lang="en-US" altLang="zh-CN"/>
          </a:p>
        </p:txBody>
      </p:sp>
      <p:sp>
        <p:nvSpPr>
          <p:cNvPr id="9728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2093C734-626D-4E43-9EB6-AD077C4DC787}" type="slidenum">
              <a:rPr lang="en-US" altLang="zh-CN" smtClean="0"/>
              <a:pPr eaLnBrk="1" hangingPunct="1"/>
              <a:t>36</a:t>
            </a:fld>
            <a:endParaRPr lang="en-US" altLang="zh-CN"/>
          </a:p>
        </p:txBody>
      </p:sp>
      <p:sp>
        <p:nvSpPr>
          <p:cNvPr id="9830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zh-CN" b="1" dirty="0">
                <a:solidFill>
                  <a:srgbClr val="000000"/>
                </a:solidFill>
                <a:ea typeface="黑体" pitchFamily="49" charset="-122"/>
              </a:rPr>
              <a:t>——</a:t>
            </a:r>
            <a:r>
              <a:rPr lang="zh-CN" altLang="en-US" b="1" dirty="0">
                <a:solidFill>
                  <a:srgbClr val="000000"/>
                </a:solidFill>
                <a:ea typeface="黑体" pitchFamily="49" charset="-122"/>
              </a:rPr>
              <a:t>全球化对竞争与企业管理的影响</a:t>
            </a:r>
            <a:endParaRPr lang="zh-CN" altLang="en-US" dirty="0">
              <a:solidFill>
                <a:srgbClr val="000000"/>
              </a:solidFill>
              <a:latin typeface="宋体" pitchFamily="2" charset="-122"/>
              <a:cs typeface="Times New Roman" pitchFamily="18" charset="0"/>
            </a:endParaRPr>
          </a:p>
          <a:p>
            <a:pPr eaLnBrk="1" hangingPunct="1"/>
            <a:r>
              <a:rPr lang="zh-CN" altLang="en-US" dirty="0">
                <a:solidFill>
                  <a:srgbClr val="000000"/>
                </a:solidFill>
                <a:latin typeface="宋体" pitchFamily="2" charset="-122"/>
              </a:rPr>
              <a:t>以商品、资本、技术在全球范围内加速流通为主要标志的经济全球化浪潮，正在有力地推动全球化市场竞争与企业管理发生深刻的变革。其主要特征是：</a:t>
            </a:r>
            <a:endParaRPr lang="zh-CN" altLang="en-US" dirty="0">
              <a:solidFill>
                <a:srgbClr val="000000"/>
              </a:solidFill>
              <a:latin typeface="宋体" pitchFamily="2" charset="-122"/>
              <a:cs typeface="Times New Roman" pitchFamily="18" charset="0"/>
            </a:endParaRPr>
          </a:p>
          <a:p>
            <a:pPr eaLnBrk="1" hangingPunct="1"/>
            <a:r>
              <a:rPr lang="zh-CN" altLang="en-US" dirty="0">
                <a:solidFill>
                  <a:srgbClr val="000000"/>
                </a:solidFill>
                <a:cs typeface="Times New Roman" pitchFamily="18" charset="0"/>
              </a:rPr>
              <a:t>    </a:t>
            </a:r>
            <a:r>
              <a:rPr lang="en-US" altLang="zh-CN" dirty="0">
                <a:solidFill>
                  <a:srgbClr val="000000"/>
                </a:solidFill>
                <a:latin typeface="宋体" pitchFamily="2" charset="-122"/>
                <a:cs typeface="Times New Roman" pitchFamily="18" charset="0"/>
              </a:rPr>
              <a:t>1.</a:t>
            </a:r>
            <a:r>
              <a:rPr lang="zh-CN" altLang="en-US" dirty="0">
                <a:solidFill>
                  <a:srgbClr val="000000"/>
                </a:solidFill>
                <a:latin typeface="宋体" pitchFamily="2" charset="-122"/>
              </a:rPr>
              <a:t>由企业与企业之间的单体竞争已经转向供应链与供应链之间的群体竞争，或者是联盟与联盟之间的群体竞争。竞争的焦点是如何运用协同商务、协同竞争和双赢原则这种商业运作模式，把客户、研发中心、供应商、制造商、销售商和服务商等合作伙伴整合在一起，形成动态战略联盟，从而在全球范围内对资源实行优化配置，实现利润最大化。</a:t>
            </a:r>
            <a:br>
              <a:rPr lang="zh-CN" altLang="en-US" dirty="0">
                <a:solidFill>
                  <a:srgbClr val="000000"/>
                </a:solidFill>
                <a:latin typeface="宋体" pitchFamily="2" charset="-122"/>
                <a:cs typeface="Times New Roman" pitchFamily="18" charset="0"/>
              </a:rPr>
            </a:br>
            <a:r>
              <a:rPr lang="zh-CN" altLang="en-US" dirty="0">
                <a:solidFill>
                  <a:srgbClr val="000000"/>
                </a:solidFill>
                <a:cs typeface="Times New Roman" pitchFamily="18" charset="0"/>
              </a:rPr>
              <a:t>    </a:t>
            </a:r>
            <a:r>
              <a:rPr lang="zh-CN" altLang="en-US" dirty="0">
                <a:solidFill>
                  <a:srgbClr val="000000"/>
                </a:solidFill>
                <a:latin typeface="宋体" pitchFamily="2" charset="-122"/>
                <a:cs typeface="Times New Roman" pitchFamily="18" charset="0"/>
              </a:rPr>
              <a:t>  </a:t>
            </a:r>
            <a:r>
              <a:rPr lang="en-US" altLang="zh-CN" dirty="0">
                <a:solidFill>
                  <a:srgbClr val="000000"/>
                </a:solidFill>
                <a:latin typeface="宋体" pitchFamily="2" charset="-122"/>
                <a:cs typeface="Times New Roman" pitchFamily="18" charset="0"/>
              </a:rPr>
              <a:t>2.</a:t>
            </a:r>
            <a:r>
              <a:rPr lang="zh-CN" altLang="en-US" dirty="0">
                <a:solidFill>
                  <a:srgbClr val="000000"/>
                </a:solidFill>
                <a:latin typeface="宋体" pitchFamily="2" charset="-122"/>
              </a:rPr>
              <a:t>由</a:t>
            </a:r>
            <a:r>
              <a:rPr lang="en-US" altLang="zh-CN" dirty="0">
                <a:solidFill>
                  <a:srgbClr val="000000"/>
                </a:solidFill>
                <a:latin typeface="宋体" pitchFamily="2" charset="-122"/>
                <a:cs typeface="Times New Roman" pitchFamily="18" charset="0"/>
              </a:rPr>
              <a:t>20</a:t>
            </a:r>
            <a:r>
              <a:rPr lang="zh-CN" altLang="en-US" dirty="0">
                <a:solidFill>
                  <a:srgbClr val="000000"/>
                </a:solidFill>
                <a:latin typeface="宋体" pitchFamily="2" charset="-122"/>
              </a:rPr>
              <a:t>世纪初的</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大鱼吃小鱼、小鱼吃虾米</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，到</a:t>
            </a:r>
            <a:r>
              <a:rPr lang="en-US" altLang="zh-CN" dirty="0">
                <a:solidFill>
                  <a:srgbClr val="000000"/>
                </a:solidFill>
                <a:latin typeface="宋体" pitchFamily="2" charset="-122"/>
                <a:cs typeface="Times New Roman" pitchFamily="18" charset="0"/>
              </a:rPr>
              <a:t>20</a:t>
            </a:r>
            <a:r>
              <a:rPr lang="zh-CN" altLang="en-US" dirty="0">
                <a:solidFill>
                  <a:srgbClr val="000000"/>
                </a:solidFill>
                <a:latin typeface="宋体" pitchFamily="2" charset="-122"/>
              </a:rPr>
              <a:t>世纪</a:t>
            </a:r>
            <a:r>
              <a:rPr lang="en-US" altLang="zh-CN" dirty="0">
                <a:solidFill>
                  <a:srgbClr val="000000"/>
                </a:solidFill>
                <a:latin typeface="宋体" pitchFamily="2" charset="-122"/>
                <a:cs typeface="Times New Roman" pitchFamily="18" charset="0"/>
              </a:rPr>
              <a:t>90</a:t>
            </a:r>
            <a:r>
              <a:rPr lang="zh-CN" altLang="en-US" dirty="0">
                <a:solidFill>
                  <a:srgbClr val="000000"/>
                </a:solidFill>
                <a:latin typeface="宋体" pitchFamily="2" charset="-122"/>
              </a:rPr>
              <a:t>年代的</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快鱼吃慢鱼、活鱼吃休克鱼</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的竞争已经转向</a:t>
            </a:r>
            <a:r>
              <a:rPr lang="en-US" altLang="zh-CN" dirty="0">
                <a:solidFill>
                  <a:srgbClr val="000000"/>
                </a:solidFill>
                <a:latin typeface="宋体" pitchFamily="2" charset="-122"/>
                <a:cs typeface="Times New Roman" pitchFamily="18" charset="0"/>
              </a:rPr>
              <a:t>21</a:t>
            </a:r>
            <a:r>
              <a:rPr lang="zh-CN" altLang="en-US" dirty="0">
                <a:solidFill>
                  <a:srgbClr val="000000"/>
                </a:solidFill>
                <a:latin typeface="宋体" pitchFamily="2" charset="-122"/>
              </a:rPr>
              <a:t>世纪的</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大鱼吃大鱼、活鱼吃活鱼</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的竞争。如美国波音公司并购麦道公司；惠普公司并购康柏公司；英国葛兰素威康公司并购史克必成公司就是三个非常典型的案例。通过并购和重组极大的提高了这些公司的国际市场竞争力，也将迅速改变全球化市场竞争与合作的格局。</a:t>
            </a:r>
            <a:br>
              <a:rPr lang="zh-CN" altLang="en-US" dirty="0">
                <a:solidFill>
                  <a:srgbClr val="000000"/>
                </a:solidFill>
                <a:latin typeface="宋体" pitchFamily="2" charset="-122"/>
                <a:cs typeface="Times New Roman" pitchFamily="18" charset="0"/>
              </a:rPr>
            </a:br>
            <a:r>
              <a:rPr lang="zh-CN" altLang="en-US" dirty="0">
                <a:solidFill>
                  <a:srgbClr val="000000"/>
                </a:solidFill>
                <a:cs typeface="Times New Roman" pitchFamily="18" charset="0"/>
              </a:rPr>
              <a:t>   </a:t>
            </a:r>
            <a:r>
              <a:rPr lang="zh-CN" altLang="en-US" dirty="0">
                <a:solidFill>
                  <a:srgbClr val="000000"/>
                </a:solidFill>
                <a:latin typeface="宋体" pitchFamily="2" charset="-122"/>
                <a:cs typeface="Times New Roman" pitchFamily="18" charset="0"/>
              </a:rPr>
              <a:t>  </a:t>
            </a:r>
            <a:r>
              <a:rPr lang="zh-CN" altLang="en-US" dirty="0">
                <a:solidFill>
                  <a:srgbClr val="000000"/>
                </a:solidFill>
                <a:cs typeface="Times New Roman" pitchFamily="18" charset="0"/>
              </a:rPr>
              <a:t> </a:t>
            </a:r>
            <a:r>
              <a:rPr lang="en-US" altLang="zh-CN" dirty="0">
                <a:solidFill>
                  <a:srgbClr val="000000"/>
                </a:solidFill>
                <a:latin typeface="宋体" pitchFamily="2" charset="-122"/>
                <a:cs typeface="Times New Roman" pitchFamily="18" charset="0"/>
              </a:rPr>
              <a:t>3.</a:t>
            </a:r>
            <a:r>
              <a:rPr lang="zh-CN" altLang="en-US" dirty="0">
                <a:solidFill>
                  <a:srgbClr val="000000"/>
                </a:solidFill>
                <a:latin typeface="宋体" pitchFamily="2" charset="-122"/>
              </a:rPr>
              <a:t>由货币资本投资的竞争逐步转向人力资本获取的竞争。企业与企业的竞争、供应链与供应链的竞争，乃至国家与国家的竞争固然需要货币资本投资。但归根结底货币资本也是靠人的智慧来创造获取的，因此人力就是资本，并由此改变资本市场结构，对此人们要有充分的认识。需要说明的是，人力资本中的人才，一是企业经理人，而是企业科技人员。</a:t>
            </a:r>
            <a:br>
              <a:rPr lang="zh-CN" altLang="en-US" dirty="0">
                <a:solidFill>
                  <a:srgbClr val="000000"/>
                </a:solidFill>
                <a:latin typeface="宋体" pitchFamily="2" charset="-122"/>
                <a:cs typeface="Times New Roman" pitchFamily="18" charset="0"/>
              </a:rPr>
            </a:br>
            <a:r>
              <a:rPr lang="zh-CN" altLang="en-US" dirty="0">
                <a:solidFill>
                  <a:srgbClr val="000000"/>
                </a:solidFill>
                <a:cs typeface="Times New Roman" pitchFamily="18" charset="0"/>
              </a:rPr>
              <a:t>    </a:t>
            </a:r>
            <a:r>
              <a:rPr lang="zh-CN" altLang="en-US" dirty="0">
                <a:solidFill>
                  <a:srgbClr val="000000"/>
                </a:solidFill>
                <a:latin typeface="宋体" pitchFamily="2" charset="-122"/>
                <a:cs typeface="Times New Roman" pitchFamily="18" charset="0"/>
              </a:rPr>
              <a:t>  </a:t>
            </a:r>
            <a:r>
              <a:rPr lang="en-US" altLang="zh-CN" dirty="0">
                <a:solidFill>
                  <a:srgbClr val="000000"/>
                </a:solidFill>
                <a:latin typeface="宋体" pitchFamily="2" charset="-122"/>
                <a:cs typeface="Times New Roman" pitchFamily="18" charset="0"/>
              </a:rPr>
              <a:t>4.</a:t>
            </a:r>
            <a:r>
              <a:rPr lang="zh-CN" altLang="en-US" dirty="0">
                <a:solidFill>
                  <a:srgbClr val="000000"/>
                </a:solidFill>
                <a:latin typeface="宋体" pitchFamily="2" charset="-122"/>
              </a:rPr>
              <a:t>由国内、局部和不完整的竞争逐步转向国际化的、全方位的竞争。能否走出国门，走向世界，参与国际大循环，与世界级企业竞争，这是我国５００强企业的努力方向，也是衡量这些企业竞争力之关键要素。因此，要适应这种竞争趋势，我国企业必须实行更大范围的并购重组和资源优化配置。</a:t>
            </a:r>
            <a:endParaRPr lang="zh-CN" altLang="en-US" dirty="0">
              <a:solidFill>
                <a:srgbClr val="000000"/>
              </a:solidFill>
              <a:latin typeface="宋体" pitchFamily="2" charset="-122"/>
              <a:cs typeface="Times New Roman" pitchFamily="18" charset="0"/>
            </a:endParaRPr>
          </a:p>
          <a:p>
            <a:pPr eaLnBrk="1" hangingPunct="1"/>
            <a:r>
              <a:rPr lang="zh-CN" altLang="en-US" dirty="0">
                <a:solidFill>
                  <a:srgbClr val="000000"/>
                </a:solidFill>
                <a:latin typeface="宋体" pitchFamily="2" charset="-122"/>
              </a:rPr>
              <a:t>基于上述管理变革趋势，出现了许多新思想与新观点，如</a:t>
            </a:r>
            <a:r>
              <a:rPr lang="en-US" altLang="zh-CN" dirty="0">
                <a:solidFill>
                  <a:srgbClr val="000000"/>
                </a:solidFill>
                <a:latin typeface="宋体" pitchFamily="2" charset="-122"/>
                <a:cs typeface="Times New Roman" pitchFamily="18" charset="0"/>
              </a:rPr>
              <a:t>:</a:t>
            </a:r>
            <a:r>
              <a:rPr lang="zh-CN" altLang="en-US" dirty="0">
                <a:solidFill>
                  <a:srgbClr val="000000"/>
                </a:solidFill>
                <a:latin typeface="宋体" pitchFamily="2" charset="-122"/>
              </a:rPr>
              <a:t>供应链管理、动态联盟、虚拟企业和协同商务等。</a:t>
            </a:r>
            <a:endParaRPr lang="zh-CN" altLang="en-US" dirty="0">
              <a:solidFill>
                <a:srgbClr val="000000"/>
              </a:solidFill>
              <a:latin typeface="宋体" pitchFamily="2" charset="-122"/>
              <a:cs typeface="Times New Roman" pitchFamily="18" charset="0"/>
            </a:endParaRPr>
          </a:p>
          <a:p>
            <a:pPr eaLnBrk="1" hangingPunct="1"/>
            <a:endParaRPr lang="zh-CN" altLang="en-US" dirty="0">
              <a:solidFill>
                <a:srgbClr val="000000"/>
              </a:solidFill>
              <a:latin typeface="Arial" pitchFamily="34" charset="0"/>
            </a:endParaRPr>
          </a:p>
          <a:p>
            <a:pPr algn="just" eaLnBrk="1" hangingPunct="1"/>
            <a:r>
              <a:rPr lang="en-US" altLang="zh-CN" b="1" dirty="0">
                <a:solidFill>
                  <a:srgbClr val="000000"/>
                </a:solidFill>
                <a:latin typeface="宋体" pitchFamily="2" charset="-122"/>
                <a:ea typeface="黑体" pitchFamily="49" charset="-122"/>
              </a:rPr>
              <a:t>——</a:t>
            </a:r>
            <a:r>
              <a:rPr lang="zh-CN" altLang="en-US" b="1" dirty="0">
                <a:solidFill>
                  <a:srgbClr val="000000"/>
                </a:solidFill>
                <a:latin typeface="宋体" pitchFamily="2" charset="-122"/>
                <a:ea typeface="黑体" pitchFamily="49" charset="-122"/>
              </a:rPr>
              <a:t>管理软件功能的扩展</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随着计算机技术和信息技术的发展，制造业企业管理软件模式也经历了一个由低级到高级的发展过程：</a:t>
            </a:r>
            <a:r>
              <a:rPr lang="en-US" altLang="zh-CN" dirty="0">
                <a:solidFill>
                  <a:srgbClr val="000000"/>
                </a:solidFill>
                <a:latin typeface="宋体" pitchFamily="2" charset="-122"/>
              </a:rPr>
              <a:t>IC</a:t>
            </a:r>
            <a:r>
              <a:rPr lang="en-US" altLang="zh-CN" dirty="0">
                <a:solidFill>
                  <a:srgbClr val="000000"/>
                </a:solidFill>
              </a:rPr>
              <a:t>—</a:t>
            </a:r>
            <a:r>
              <a:rPr lang="zh-CN" altLang="en-US" dirty="0">
                <a:solidFill>
                  <a:srgbClr val="000000"/>
                </a:solidFill>
                <a:latin typeface="宋体" pitchFamily="2" charset="-122"/>
              </a:rPr>
              <a:t>库存控制、</a:t>
            </a:r>
            <a:r>
              <a:rPr lang="en-US" altLang="zh-CN" dirty="0">
                <a:solidFill>
                  <a:srgbClr val="000000"/>
                </a:solidFill>
                <a:latin typeface="宋体" pitchFamily="2" charset="-122"/>
              </a:rPr>
              <a:t>MRP</a:t>
            </a:r>
            <a:r>
              <a:rPr lang="en-US" altLang="zh-CN" dirty="0">
                <a:solidFill>
                  <a:srgbClr val="000000"/>
                </a:solidFill>
              </a:rPr>
              <a:t>—</a:t>
            </a:r>
            <a:r>
              <a:rPr lang="zh-CN" altLang="en-US" dirty="0">
                <a:solidFill>
                  <a:srgbClr val="000000"/>
                </a:solidFill>
                <a:latin typeface="宋体" pitchFamily="2" charset="-122"/>
              </a:rPr>
              <a:t>物料需求计划、</a:t>
            </a:r>
            <a:r>
              <a:rPr lang="en-US" altLang="zh-CN" dirty="0" err="1">
                <a:solidFill>
                  <a:srgbClr val="000000"/>
                </a:solidFill>
                <a:latin typeface="宋体" pitchFamily="2" charset="-122"/>
              </a:rPr>
              <a:t>MRPⅡ</a:t>
            </a:r>
            <a:r>
              <a:rPr lang="en-US" altLang="zh-CN" dirty="0">
                <a:solidFill>
                  <a:srgbClr val="000000"/>
                </a:solidFill>
              </a:rPr>
              <a:t>—</a:t>
            </a:r>
            <a:r>
              <a:rPr lang="zh-CN" altLang="en-US" dirty="0">
                <a:solidFill>
                  <a:srgbClr val="000000"/>
                </a:solidFill>
                <a:latin typeface="宋体" pitchFamily="2" charset="-122"/>
              </a:rPr>
              <a:t>制造资源计划、</a:t>
            </a:r>
            <a:r>
              <a:rPr lang="en-US" altLang="zh-CN" dirty="0">
                <a:solidFill>
                  <a:srgbClr val="000000"/>
                </a:solidFill>
                <a:latin typeface="宋体" pitchFamily="2" charset="-122"/>
              </a:rPr>
              <a:t>ERP</a:t>
            </a:r>
            <a:r>
              <a:rPr lang="en-US" altLang="zh-CN" dirty="0">
                <a:solidFill>
                  <a:srgbClr val="000000"/>
                </a:solidFill>
              </a:rPr>
              <a:t>—</a:t>
            </a:r>
            <a:r>
              <a:rPr lang="zh-CN" altLang="en-US" dirty="0">
                <a:solidFill>
                  <a:srgbClr val="000000"/>
                </a:solidFill>
                <a:latin typeface="宋体" pitchFamily="2" charset="-122"/>
              </a:rPr>
              <a:t>企业资源计划、</a:t>
            </a:r>
            <a:r>
              <a:rPr lang="en-US" altLang="zh-CN" dirty="0">
                <a:solidFill>
                  <a:srgbClr val="000000"/>
                </a:solidFill>
                <a:latin typeface="宋体" pitchFamily="2" charset="-122"/>
              </a:rPr>
              <a:t>CC</a:t>
            </a:r>
            <a:r>
              <a:rPr lang="en-US" altLang="zh-CN" dirty="0">
                <a:solidFill>
                  <a:srgbClr val="000000"/>
                </a:solidFill>
              </a:rPr>
              <a:t>—</a:t>
            </a:r>
            <a:r>
              <a:rPr lang="zh-CN" altLang="en-US" dirty="0">
                <a:solidFill>
                  <a:srgbClr val="000000"/>
                </a:solidFill>
                <a:latin typeface="宋体" pitchFamily="2" charset="-122"/>
              </a:rPr>
              <a:t>协同商务</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     </a:t>
            </a:r>
            <a:r>
              <a:rPr lang="en-US" altLang="zh-CN" dirty="0">
                <a:solidFill>
                  <a:srgbClr val="000000"/>
                </a:solidFill>
                <a:latin typeface="宋体" pitchFamily="2" charset="-122"/>
              </a:rPr>
              <a:t>1</a:t>
            </a:r>
            <a:r>
              <a:rPr lang="zh-CN" altLang="en-US" dirty="0">
                <a:solidFill>
                  <a:srgbClr val="000000"/>
                </a:solidFill>
                <a:latin typeface="宋体" pitchFamily="2" charset="-122"/>
              </a:rPr>
              <a:t>、</a:t>
            </a:r>
            <a:r>
              <a:rPr lang="en-US" altLang="zh-CN" dirty="0">
                <a:solidFill>
                  <a:srgbClr val="000000"/>
                </a:solidFill>
                <a:latin typeface="宋体" pitchFamily="2" charset="-122"/>
              </a:rPr>
              <a:t>IC</a:t>
            </a:r>
            <a:r>
              <a:rPr lang="zh-CN" altLang="en-US" dirty="0">
                <a:solidFill>
                  <a:srgbClr val="000000"/>
                </a:solidFill>
                <a:latin typeface="宋体" pitchFamily="2" charset="-122"/>
              </a:rPr>
              <a:t>、</a:t>
            </a:r>
            <a:r>
              <a:rPr lang="en-US" altLang="zh-CN" dirty="0">
                <a:solidFill>
                  <a:srgbClr val="000000"/>
                </a:solidFill>
                <a:latin typeface="宋体" pitchFamily="2" charset="-122"/>
              </a:rPr>
              <a:t>MRP</a:t>
            </a:r>
            <a:endParaRPr lang="en-US" altLang="zh-CN"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传统的库存管理技术－订货点法（</a:t>
            </a:r>
            <a:r>
              <a:rPr lang="en-US" altLang="zh-CN" dirty="0">
                <a:solidFill>
                  <a:srgbClr val="000000"/>
                </a:solidFill>
                <a:latin typeface="宋体" pitchFamily="2" charset="-122"/>
              </a:rPr>
              <a:t>Order Point</a:t>
            </a:r>
            <a:r>
              <a:rPr lang="zh-CN" altLang="en-US" dirty="0">
                <a:solidFill>
                  <a:srgbClr val="000000"/>
                </a:solidFill>
                <a:latin typeface="宋体" pitchFamily="2" charset="-122"/>
              </a:rPr>
              <a:t>）产生于二十世纪初，在</a:t>
            </a:r>
            <a:r>
              <a:rPr lang="en-US" altLang="zh-CN" dirty="0">
                <a:solidFill>
                  <a:srgbClr val="000000"/>
                </a:solidFill>
                <a:latin typeface="宋体" pitchFamily="2" charset="-122"/>
              </a:rPr>
              <a:t>40</a:t>
            </a:r>
            <a:r>
              <a:rPr lang="zh-CN" altLang="en-US" dirty="0">
                <a:solidFill>
                  <a:srgbClr val="000000"/>
                </a:solidFill>
                <a:latin typeface="宋体" pitchFamily="2" charset="-122"/>
              </a:rPr>
              <a:t>年代得到了广泛的应用。至今在库存管理的应用中仍占有一定份额（约</a:t>
            </a:r>
            <a:r>
              <a:rPr lang="en-US" altLang="zh-CN" dirty="0">
                <a:solidFill>
                  <a:srgbClr val="000000"/>
                </a:solidFill>
                <a:latin typeface="宋体" pitchFamily="2" charset="-122"/>
              </a:rPr>
              <a:t>20%</a:t>
            </a:r>
            <a:r>
              <a:rPr lang="zh-CN" altLang="en-US" dirty="0">
                <a:solidFill>
                  <a:srgbClr val="000000"/>
                </a:solidFill>
                <a:latin typeface="宋体" pitchFamily="2" charset="-122"/>
              </a:rPr>
              <a:t>左右）。这是</a:t>
            </a:r>
            <a:r>
              <a:rPr lang="en-US" altLang="zh-CN" dirty="0">
                <a:solidFill>
                  <a:srgbClr val="000000"/>
                </a:solidFill>
                <a:latin typeface="宋体" pitchFamily="2" charset="-122"/>
              </a:rPr>
              <a:t>60</a:t>
            </a:r>
            <a:r>
              <a:rPr lang="zh-CN" altLang="en-US" dirty="0">
                <a:solidFill>
                  <a:srgbClr val="000000"/>
                </a:solidFill>
                <a:latin typeface="宋体" pitchFamily="2" charset="-122"/>
              </a:rPr>
              <a:t>年代以前制造业企业采用的主要管理模式。订货点是一个库存水平，如果现有库存量加上现有订货量低于订货点时，则要求补充库存，产生订货单。订货量通常为补充订货、提前期内的预测使用量加上安全库存量，这是一种通过控制库存储备来制定需求计划的方法。</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 订货点法是一种适应于独立需求的方法。在应用中由于提前期和需求量预测不准确可能造成库存储备量过大或缺货损失。因此，它是一种适应于离散式独立需求的库存控制。如设备的备件库、工具库等。后来人们在研究物料需求问题时发现，在制造业企业中存在着两大类需求：独立需求和相关需求。所谓独立需求是指一个项目的需求与其它项目的需求无直接关系（如备件、工具、劳保用品等）；相关需求指一个项目的需求来源其它项目的需求（如一台机器与组成它的部件、零件、原材料的关系）。在研究需求分类的基础上，</a:t>
            </a:r>
            <a:r>
              <a:rPr lang="en-US" altLang="zh-CN" dirty="0">
                <a:solidFill>
                  <a:srgbClr val="000000"/>
                </a:solidFill>
                <a:latin typeface="宋体" pitchFamily="2" charset="-122"/>
              </a:rPr>
              <a:t>1960</a:t>
            </a:r>
            <a:r>
              <a:rPr lang="zh-CN" altLang="en-US" dirty="0">
                <a:solidFill>
                  <a:srgbClr val="000000"/>
                </a:solidFill>
                <a:latin typeface="宋体" pitchFamily="2" charset="-122"/>
              </a:rPr>
              <a:t>年</a:t>
            </a:r>
            <a:r>
              <a:rPr lang="en-US" altLang="zh-CN" dirty="0">
                <a:solidFill>
                  <a:srgbClr val="000000"/>
                </a:solidFill>
                <a:latin typeface="宋体" pitchFamily="2" charset="-122"/>
              </a:rPr>
              <a:t>APICS</a:t>
            </a:r>
            <a:r>
              <a:rPr lang="zh-CN" altLang="en-US" dirty="0">
                <a:solidFill>
                  <a:srgbClr val="000000"/>
                </a:solidFill>
                <a:latin typeface="宋体" pitchFamily="2" charset="-122"/>
              </a:rPr>
              <a:t>（</a:t>
            </a:r>
            <a:r>
              <a:rPr lang="en-US" altLang="zh-CN" dirty="0">
                <a:solidFill>
                  <a:srgbClr val="000000"/>
                </a:solidFill>
                <a:latin typeface="宋体" pitchFamily="2" charset="-122"/>
              </a:rPr>
              <a:t>American Production and Inventory Control Association</a:t>
            </a:r>
            <a:r>
              <a:rPr lang="zh-CN" altLang="en-US" dirty="0">
                <a:solidFill>
                  <a:srgbClr val="000000"/>
                </a:solidFill>
                <a:latin typeface="宋体" pitchFamily="2" charset="-122"/>
              </a:rPr>
              <a:t>）学会的</a:t>
            </a:r>
            <a:r>
              <a:rPr lang="en-US" altLang="zh-CN" dirty="0">
                <a:solidFill>
                  <a:srgbClr val="000000"/>
                </a:solidFill>
                <a:latin typeface="宋体" pitchFamily="2" charset="-122"/>
              </a:rPr>
              <a:t>MRP</a:t>
            </a:r>
            <a:r>
              <a:rPr lang="zh-CN" altLang="en-US" dirty="0">
                <a:solidFill>
                  <a:srgbClr val="000000"/>
                </a:solidFill>
                <a:latin typeface="宋体" pitchFamily="2" charset="-122"/>
              </a:rPr>
              <a:t>委员会主席</a:t>
            </a:r>
            <a:r>
              <a:rPr lang="en-US" altLang="zh-CN" dirty="0">
                <a:solidFill>
                  <a:srgbClr val="000000"/>
                </a:solidFill>
                <a:latin typeface="宋体" pitchFamily="2" charset="-122"/>
              </a:rPr>
              <a:t>Joseph </a:t>
            </a:r>
            <a:r>
              <a:rPr lang="en-US" altLang="zh-CN" dirty="0" err="1">
                <a:solidFill>
                  <a:srgbClr val="000000"/>
                </a:solidFill>
                <a:latin typeface="宋体" pitchFamily="2" charset="-122"/>
              </a:rPr>
              <a:t>Orcicky</a:t>
            </a:r>
            <a:r>
              <a:rPr lang="zh-CN" altLang="en-US" dirty="0">
                <a:solidFill>
                  <a:srgbClr val="000000"/>
                </a:solidFill>
                <a:latin typeface="宋体" pitchFamily="2" charset="-122"/>
              </a:rPr>
              <a:t>成功地开发了第一套计算机管理软件。这就是物料需求计划软件（</a:t>
            </a:r>
            <a:r>
              <a:rPr lang="en-US" altLang="zh-CN" dirty="0">
                <a:solidFill>
                  <a:srgbClr val="000000"/>
                </a:solidFill>
                <a:latin typeface="宋体" pitchFamily="2" charset="-122"/>
              </a:rPr>
              <a:t>MRP</a:t>
            </a:r>
            <a:r>
              <a:rPr lang="zh-CN" altLang="en-US" dirty="0">
                <a:solidFill>
                  <a:srgbClr val="000000"/>
                </a:solidFill>
                <a:latin typeface="宋体" pitchFamily="2" charset="-122"/>
              </a:rPr>
              <a:t>－</a:t>
            </a:r>
            <a:r>
              <a:rPr lang="en-US" altLang="zh-CN" dirty="0">
                <a:solidFill>
                  <a:srgbClr val="000000"/>
                </a:solidFill>
                <a:latin typeface="宋体" pitchFamily="2" charset="-122"/>
              </a:rPr>
              <a:t>Material Requirements Planning</a:t>
            </a:r>
            <a:r>
              <a:rPr lang="zh-CN" altLang="en-US" dirty="0">
                <a:solidFill>
                  <a:srgbClr val="000000"/>
                </a:solidFill>
                <a:latin typeface="宋体" pitchFamily="2" charset="-122"/>
              </a:rPr>
              <a:t>）。物料需求计划（</a:t>
            </a:r>
            <a:r>
              <a:rPr lang="en-US" altLang="zh-CN" dirty="0">
                <a:solidFill>
                  <a:srgbClr val="000000"/>
                </a:solidFill>
                <a:latin typeface="宋体" pitchFamily="2" charset="-122"/>
              </a:rPr>
              <a:t>MRP</a:t>
            </a:r>
            <a:r>
              <a:rPr lang="zh-CN" altLang="en-US" dirty="0">
                <a:solidFill>
                  <a:srgbClr val="000000"/>
                </a:solidFill>
                <a:latin typeface="宋体" pitchFamily="2" charset="-122"/>
              </a:rPr>
              <a:t>），是根据主生产计划（企业的最终产品计划）需要生产的项目、库存状态和物料清单（</a:t>
            </a:r>
            <a:r>
              <a:rPr lang="en-US" altLang="zh-CN" dirty="0">
                <a:solidFill>
                  <a:srgbClr val="000000"/>
                </a:solidFill>
                <a:latin typeface="宋体" pitchFamily="2" charset="-122"/>
              </a:rPr>
              <a:t>BOM</a:t>
            </a:r>
            <a:r>
              <a:rPr lang="zh-CN" altLang="en-US" dirty="0">
                <a:solidFill>
                  <a:srgbClr val="000000"/>
                </a:solidFill>
                <a:latin typeface="宋体" pitchFamily="2" charset="-122"/>
              </a:rPr>
              <a:t>－</a:t>
            </a:r>
            <a:r>
              <a:rPr lang="en-US" altLang="zh-CN" dirty="0">
                <a:solidFill>
                  <a:srgbClr val="000000"/>
                </a:solidFill>
                <a:latin typeface="宋体" pitchFamily="2" charset="-122"/>
              </a:rPr>
              <a:t>Bill of Materials</a:t>
            </a:r>
            <a:r>
              <a:rPr lang="zh-CN" altLang="en-US" dirty="0">
                <a:solidFill>
                  <a:srgbClr val="000000"/>
                </a:solidFill>
                <a:latin typeface="宋体" pitchFamily="2" charset="-122"/>
              </a:rPr>
              <a:t>），模拟未来库存状况和预测未来缺件情况，从而按零件的提前期和批量准则，编制所需零部件、原材料的生产和采购计划，保证主生产计划的实施。</a:t>
            </a:r>
            <a:r>
              <a:rPr lang="en-US" altLang="zh-CN" dirty="0">
                <a:solidFill>
                  <a:srgbClr val="000000"/>
                </a:solidFill>
                <a:latin typeface="宋体" pitchFamily="2" charset="-122"/>
              </a:rPr>
              <a:t>MRP</a:t>
            </a:r>
            <a:r>
              <a:rPr lang="zh-CN" altLang="en-US" dirty="0">
                <a:solidFill>
                  <a:srgbClr val="000000"/>
                </a:solidFill>
                <a:latin typeface="宋体" pitchFamily="2" charset="-122"/>
              </a:rPr>
              <a:t>的产生，在制造业生产组织上，完成了从产品组织生产方式到按零件组织生产方式的转化，从而减少了库存和在制品积压，缩短了制造周期，提高了企业的效益，这是制造业生产组织上的一场革命。</a:t>
            </a:r>
            <a:r>
              <a:rPr lang="en-US" altLang="zh-CN" dirty="0">
                <a:solidFill>
                  <a:srgbClr val="000000"/>
                </a:solidFill>
                <a:latin typeface="宋体" pitchFamily="2" charset="-122"/>
              </a:rPr>
              <a:t>MRP</a:t>
            </a:r>
            <a:r>
              <a:rPr lang="zh-CN" altLang="en-US" dirty="0">
                <a:solidFill>
                  <a:srgbClr val="000000"/>
                </a:solidFill>
                <a:latin typeface="宋体" pitchFamily="2" charset="-122"/>
              </a:rPr>
              <a:t>系统经历了开环</a:t>
            </a:r>
            <a:r>
              <a:rPr lang="en-US" altLang="zh-CN" dirty="0">
                <a:solidFill>
                  <a:srgbClr val="000000"/>
                </a:solidFill>
                <a:latin typeface="宋体" pitchFamily="2" charset="-122"/>
              </a:rPr>
              <a:t>MRP</a:t>
            </a:r>
            <a:r>
              <a:rPr lang="zh-CN" altLang="en-US" dirty="0">
                <a:solidFill>
                  <a:srgbClr val="000000"/>
                </a:solidFill>
                <a:latin typeface="宋体" pitchFamily="2" charset="-122"/>
              </a:rPr>
              <a:t>和闭环</a:t>
            </a:r>
            <a:r>
              <a:rPr lang="en-US" altLang="zh-CN" dirty="0">
                <a:solidFill>
                  <a:srgbClr val="000000"/>
                </a:solidFill>
                <a:latin typeface="宋体" pitchFamily="2" charset="-122"/>
              </a:rPr>
              <a:t>MRP</a:t>
            </a:r>
            <a:r>
              <a:rPr lang="zh-CN" altLang="en-US" dirty="0">
                <a:solidFill>
                  <a:srgbClr val="000000"/>
                </a:solidFill>
                <a:latin typeface="宋体" pitchFamily="2" charset="-122"/>
              </a:rPr>
              <a:t>两个发展阶段。所谓闭环是指在编制物料的生产和采购计划以后，在能力（设备能力和劳动力）方面进行测算，并指出能力的盈缺，指导能力的协调平衡。</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2</a:t>
            </a:r>
            <a:r>
              <a:rPr lang="zh-CN" altLang="en-US" dirty="0">
                <a:solidFill>
                  <a:srgbClr val="000000"/>
                </a:solidFill>
                <a:latin typeface="宋体" pitchFamily="2" charset="-122"/>
              </a:rPr>
              <a:t>、</a:t>
            </a:r>
            <a:r>
              <a:rPr lang="en-US" altLang="zh-CN" dirty="0" err="1">
                <a:solidFill>
                  <a:srgbClr val="000000"/>
                </a:solidFill>
                <a:latin typeface="宋体" pitchFamily="2" charset="-122"/>
              </a:rPr>
              <a:t>MRPⅡ</a:t>
            </a:r>
            <a:endParaRPr lang="en-US" altLang="zh-CN"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到了</a:t>
            </a:r>
            <a:r>
              <a:rPr lang="en-US" altLang="zh-CN" dirty="0">
                <a:solidFill>
                  <a:srgbClr val="000000"/>
                </a:solidFill>
                <a:latin typeface="宋体" pitchFamily="2" charset="-122"/>
              </a:rPr>
              <a:t>80</a:t>
            </a:r>
            <a:r>
              <a:rPr lang="zh-CN" altLang="en-US" dirty="0">
                <a:solidFill>
                  <a:srgbClr val="000000"/>
                </a:solidFill>
                <a:latin typeface="宋体" pitchFamily="2" charset="-122"/>
              </a:rPr>
              <a:t>年代，随着生产的发展，只着眼于物料管理的</a:t>
            </a:r>
            <a:r>
              <a:rPr lang="en-US" altLang="zh-CN" dirty="0">
                <a:solidFill>
                  <a:srgbClr val="000000"/>
                </a:solidFill>
                <a:latin typeface="宋体" pitchFamily="2" charset="-122"/>
              </a:rPr>
              <a:t>MRP</a:t>
            </a:r>
            <a:r>
              <a:rPr lang="zh-CN" altLang="en-US" dirty="0">
                <a:solidFill>
                  <a:srgbClr val="000000"/>
                </a:solidFill>
                <a:latin typeface="宋体" pitchFamily="2" charset="-122"/>
              </a:rPr>
              <a:t>管理模式已不适应企业的需要。企业要求对所有的制造资源来进行管理和优化。在此背景下一种更全面的管理模式－制造资源计划系统（</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a:t>
            </a:r>
            <a:r>
              <a:rPr lang="en-US" altLang="zh-CN" dirty="0">
                <a:solidFill>
                  <a:srgbClr val="000000"/>
                </a:solidFill>
                <a:latin typeface="宋体" pitchFamily="2" charset="-122"/>
              </a:rPr>
              <a:t>Manufacturing Resource Planning</a:t>
            </a:r>
            <a:r>
              <a:rPr lang="zh-CN" altLang="en-US" dirty="0">
                <a:solidFill>
                  <a:srgbClr val="000000"/>
                </a:solidFill>
                <a:latin typeface="宋体" pitchFamily="2" charset="-122"/>
              </a:rPr>
              <a:t>）应运而生。制造资源计划（</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）是对制造企业全部资源进行有效计划管理的一整套方法。它以</a:t>
            </a:r>
            <a:r>
              <a:rPr lang="en-US" altLang="zh-CN" dirty="0">
                <a:solidFill>
                  <a:srgbClr val="000000"/>
                </a:solidFill>
                <a:latin typeface="宋体" pitchFamily="2" charset="-122"/>
              </a:rPr>
              <a:t>MRP</a:t>
            </a:r>
            <a:r>
              <a:rPr lang="zh-CN" altLang="en-US" dirty="0">
                <a:solidFill>
                  <a:srgbClr val="000000"/>
                </a:solidFill>
                <a:latin typeface="宋体" pitchFamily="2" charset="-122"/>
              </a:rPr>
              <a:t>为核心，把企业内部的产、供、销、人、财、物各生产经营环节组成一有机整体。</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将对企业的所有制造资源（五大资源：物料、设备、人力、资金、信息）进行总体计划和优化管理，以达到在企业有限制造资源条件下，取得更大的经济效益。</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是市场机制下的产物，是订单驱动的机制，它真正实现了</a:t>
            </a:r>
            <a:r>
              <a:rPr lang="zh-CN" altLang="en-US" dirty="0">
                <a:solidFill>
                  <a:srgbClr val="000000"/>
                </a:solidFill>
              </a:rPr>
              <a:t>“</a:t>
            </a:r>
            <a:r>
              <a:rPr lang="zh-CN" altLang="en-US" dirty="0">
                <a:solidFill>
                  <a:srgbClr val="000000"/>
                </a:solidFill>
                <a:latin typeface="宋体" pitchFamily="2" charset="-122"/>
              </a:rPr>
              <a:t>以销定产</a:t>
            </a:r>
            <a:r>
              <a:rPr lang="zh-CN" altLang="en-US" dirty="0">
                <a:solidFill>
                  <a:srgbClr val="000000"/>
                </a:solidFill>
              </a:rPr>
              <a:t>”</a:t>
            </a:r>
            <a:r>
              <a:rPr lang="zh-CN" altLang="en-US" dirty="0">
                <a:solidFill>
                  <a:srgbClr val="000000"/>
                </a:solidFill>
                <a:latin typeface="宋体" pitchFamily="2" charset="-122"/>
              </a:rPr>
              <a:t>，是我国由计划经济向市场经济转化中的有力工具。它由销售计划、主生产计划、物料需求计划、能力需求计划、车间任务管理、车间作业管理、库存管理、采购管理等，并与财务管理集成，完成了信息流、物流和价值流三流的有机集成和优化运行。它是闭环</a:t>
            </a:r>
            <a:r>
              <a:rPr lang="en-US" altLang="zh-CN" dirty="0">
                <a:solidFill>
                  <a:srgbClr val="000000"/>
                </a:solidFill>
                <a:latin typeface="宋体" pitchFamily="2" charset="-122"/>
              </a:rPr>
              <a:t>MRP</a:t>
            </a:r>
            <a:r>
              <a:rPr lang="zh-CN" altLang="en-US" dirty="0">
                <a:solidFill>
                  <a:srgbClr val="000000"/>
                </a:solidFill>
                <a:latin typeface="宋体" pitchFamily="2" charset="-122"/>
              </a:rPr>
              <a:t>系统的直接发展和扩充。到了</a:t>
            </a:r>
            <a:r>
              <a:rPr lang="en-US" altLang="zh-CN" dirty="0">
                <a:solidFill>
                  <a:srgbClr val="000000"/>
                </a:solidFill>
                <a:latin typeface="宋体" pitchFamily="2" charset="-122"/>
              </a:rPr>
              <a:t>80</a:t>
            </a:r>
            <a:r>
              <a:rPr lang="zh-CN" altLang="en-US" dirty="0">
                <a:solidFill>
                  <a:srgbClr val="000000"/>
                </a:solidFill>
                <a:latin typeface="宋体" pitchFamily="2" charset="-122"/>
              </a:rPr>
              <a:t>年代，</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已有了相当广泛的应用，在提高生产率、降低库存以及减少采购物料费用等方面均取得了很好的效益。</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3</a:t>
            </a:r>
            <a:r>
              <a:rPr lang="zh-CN" altLang="en-US" dirty="0">
                <a:solidFill>
                  <a:srgbClr val="000000"/>
                </a:solidFill>
                <a:latin typeface="宋体" pitchFamily="2" charset="-122"/>
              </a:rPr>
              <a:t>、</a:t>
            </a:r>
            <a:r>
              <a:rPr lang="en-US" altLang="zh-CN" dirty="0">
                <a:solidFill>
                  <a:srgbClr val="000000"/>
                </a:solidFill>
                <a:latin typeface="宋体" pitchFamily="2" charset="-122"/>
              </a:rPr>
              <a:t>ERP</a:t>
            </a:r>
            <a:endParaRPr lang="en-US" altLang="zh-CN"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cs typeface="Times New Roman" pitchFamily="18" charset="0"/>
              </a:rPr>
              <a:t>随着时代的前进，</a:t>
            </a:r>
            <a:r>
              <a:rPr lang="en-US" altLang="zh-CN" dirty="0">
                <a:solidFill>
                  <a:srgbClr val="000000"/>
                </a:solidFill>
                <a:latin typeface="宋体" pitchFamily="2" charset="-122"/>
                <a:cs typeface="Times New Roman" pitchFamily="18" charset="0"/>
              </a:rPr>
              <a:t>MRP II</a:t>
            </a:r>
            <a:r>
              <a:rPr lang="zh-CN" altLang="en-US" dirty="0">
                <a:solidFill>
                  <a:srgbClr val="000000"/>
                </a:solidFill>
                <a:latin typeface="宋体" pitchFamily="2" charset="-122"/>
                <a:cs typeface="Times New Roman" pitchFamily="18" charset="0"/>
              </a:rPr>
              <a:t>逐渐暴露出它的缺点和不足。</a:t>
            </a:r>
            <a:r>
              <a:rPr lang="en-US" altLang="zh-CN" dirty="0">
                <a:solidFill>
                  <a:srgbClr val="000000"/>
                </a:solidFill>
                <a:latin typeface="宋体" pitchFamily="2" charset="-122"/>
                <a:cs typeface="Times New Roman" pitchFamily="18" charset="0"/>
              </a:rPr>
              <a:t>MRP II</a:t>
            </a:r>
            <a:r>
              <a:rPr lang="zh-CN" altLang="en-US" dirty="0">
                <a:solidFill>
                  <a:srgbClr val="000000"/>
                </a:solidFill>
                <a:latin typeface="宋体" pitchFamily="2" charset="-122"/>
                <a:cs typeface="Times New Roman" pitchFamily="18" charset="0"/>
              </a:rPr>
              <a:t>管理范围和功能主要局限于企业内部，没有延伸到外部市场。在市场经济中，企业仅仅依靠削减成本和缩短生产周期是不够的，它需要跟踪和监控市场信息，了解客户的需求、合作伙伴的情况以及竞争对手的动向，这样就需要一种功能更加全面的系统来管理企业。在这样的背景下，产生了以</a:t>
            </a:r>
            <a:r>
              <a:rPr lang="en-US" altLang="zh-CN" dirty="0">
                <a:solidFill>
                  <a:srgbClr val="000000"/>
                </a:solidFill>
                <a:latin typeface="宋体" pitchFamily="2" charset="-122"/>
                <a:cs typeface="Times New Roman" pitchFamily="18" charset="0"/>
              </a:rPr>
              <a:t>MRP II</a:t>
            </a:r>
            <a:r>
              <a:rPr lang="zh-CN" altLang="en-US" dirty="0">
                <a:solidFill>
                  <a:srgbClr val="000000"/>
                </a:solidFill>
                <a:latin typeface="宋体" pitchFamily="2" charset="-122"/>
                <a:cs typeface="Times New Roman" pitchFamily="18" charset="0"/>
              </a:rPr>
              <a:t>为基础的功能更加强大的</a:t>
            </a:r>
            <a:r>
              <a:rPr lang="en-US" altLang="zh-CN" dirty="0">
                <a:solidFill>
                  <a:srgbClr val="000000"/>
                </a:solidFill>
                <a:latin typeface="宋体" pitchFamily="2" charset="-122"/>
                <a:cs typeface="Times New Roman" pitchFamily="18" charset="0"/>
              </a:rPr>
              <a:t>ERP(Enterprise   Resource    Planning)</a:t>
            </a:r>
            <a:r>
              <a:rPr lang="zh-CN" altLang="en-US" dirty="0">
                <a:solidFill>
                  <a:srgbClr val="000000"/>
                </a:solidFill>
                <a:latin typeface="宋体" pitchFamily="2" charset="-122"/>
                <a:cs typeface="Times New Roman" pitchFamily="18" charset="0"/>
              </a:rPr>
              <a:t>系统，即企业资源计划系统。</a:t>
            </a:r>
          </a:p>
          <a:p>
            <a:pPr algn="just" eaLnBrk="1" hangingPunct="1"/>
            <a:r>
              <a:rPr lang="zh-CN" altLang="en-US" dirty="0">
                <a:solidFill>
                  <a:srgbClr val="000000"/>
                </a:solidFill>
                <a:latin typeface="宋体" pitchFamily="2" charset="-122"/>
                <a:cs typeface="Times New Roman" pitchFamily="18" charset="0"/>
              </a:rPr>
              <a:t>    到了</a:t>
            </a:r>
            <a:r>
              <a:rPr lang="en-US" altLang="zh-CN" dirty="0">
                <a:solidFill>
                  <a:srgbClr val="000000"/>
                </a:solidFill>
                <a:latin typeface="宋体" pitchFamily="2" charset="-122"/>
                <a:cs typeface="Times New Roman" pitchFamily="18" charset="0"/>
              </a:rPr>
              <a:t>90</a:t>
            </a:r>
            <a:r>
              <a:rPr lang="zh-CN" altLang="en-US" dirty="0">
                <a:solidFill>
                  <a:srgbClr val="000000"/>
                </a:solidFill>
                <a:latin typeface="宋体" pitchFamily="2" charset="-122"/>
                <a:cs typeface="Times New Roman" pitchFamily="18" charset="0"/>
              </a:rPr>
              <a:t>年代，随着市场竞争的进一步加剧，企业竞争空间与范围进一步扩大。</a:t>
            </a:r>
            <a:r>
              <a:rPr lang="en-US" altLang="zh-CN" dirty="0">
                <a:solidFill>
                  <a:srgbClr val="000000"/>
                </a:solidFill>
                <a:latin typeface="宋体" pitchFamily="2" charset="-122"/>
                <a:cs typeface="Times New Roman" pitchFamily="18" charset="0"/>
              </a:rPr>
              <a:t>80</a:t>
            </a:r>
            <a:r>
              <a:rPr lang="zh-CN" altLang="en-US" dirty="0">
                <a:solidFill>
                  <a:srgbClr val="000000"/>
                </a:solidFill>
                <a:latin typeface="宋体" pitchFamily="2" charset="-122"/>
                <a:cs typeface="Times New Roman" pitchFamily="18" charset="0"/>
              </a:rPr>
              <a:t>年代</a:t>
            </a:r>
            <a:r>
              <a:rPr lang="en-US" altLang="zh-CN" dirty="0">
                <a:solidFill>
                  <a:srgbClr val="000000"/>
                </a:solidFill>
                <a:latin typeface="宋体" pitchFamily="2" charset="-122"/>
                <a:cs typeface="Times New Roman" pitchFamily="18" charset="0"/>
              </a:rPr>
              <a:t>MRP II</a:t>
            </a:r>
            <a:r>
              <a:rPr lang="zh-CN" altLang="en-US" dirty="0">
                <a:solidFill>
                  <a:srgbClr val="000000"/>
                </a:solidFill>
                <a:latin typeface="宋体" pitchFamily="2" charset="-122"/>
                <a:cs typeface="Times New Roman" pitchFamily="18" charset="0"/>
              </a:rPr>
              <a:t>主要面向企业内部资源全面计划管理的思想逐步发展为</a:t>
            </a:r>
            <a:r>
              <a:rPr lang="en-US" altLang="zh-CN" dirty="0">
                <a:solidFill>
                  <a:srgbClr val="000000"/>
                </a:solidFill>
                <a:latin typeface="宋体" pitchFamily="2" charset="-122"/>
                <a:cs typeface="Times New Roman" pitchFamily="18" charset="0"/>
              </a:rPr>
              <a:t>90</a:t>
            </a:r>
            <a:r>
              <a:rPr lang="zh-CN" altLang="en-US" dirty="0">
                <a:solidFill>
                  <a:srgbClr val="000000"/>
                </a:solidFill>
                <a:latin typeface="宋体" pitchFamily="2" charset="-122"/>
                <a:cs typeface="Times New Roman" pitchFamily="18" charset="0"/>
              </a:rPr>
              <a:t>年代怎样有效利用和管理整体资源的管理思想，</a:t>
            </a:r>
            <a:r>
              <a:rPr lang="en-US" altLang="zh-CN" dirty="0">
                <a:solidFill>
                  <a:srgbClr val="000000"/>
                </a:solidFill>
                <a:latin typeface="宋体" pitchFamily="2" charset="-122"/>
                <a:cs typeface="Times New Roman" pitchFamily="18" charset="0"/>
              </a:rPr>
              <a:t>ERP</a:t>
            </a:r>
            <a:r>
              <a:rPr lang="zh-CN" altLang="en-US" dirty="0">
                <a:solidFill>
                  <a:srgbClr val="000000"/>
                </a:solidFill>
                <a:latin typeface="宋体" pitchFamily="2" charset="-122"/>
                <a:cs typeface="Times New Roman" pitchFamily="18" charset="0"/>
              </a:rPr>
              <a:t>随之产生。其功能归纳以下四点：</a:t>
            </a:r>
          </a:p>
          <a:p>
            <a:pPr algn="just" eaLnBrk="1" hangingPunct="1"/>
            <a:r>
              <a:rPr lang="en-US" altLang="zh-CN" dirty="0">
                <a:solidFill>
                  <a:srgbClr val="000000"/>
                </a:solidFill>
                <a:latin typeface="宋体" pitchFamily="2" charset="-122"/>
              </a:rPr>
              <a:t>1</a:t>
            </a:r>
            <a:r>
              <a:rPr lang="zh-CN" altLang="en-US" dirty="0">
                <a:solidFill>
                  <a:srgbClr val="000000"/>
                </a:solidFill>
                <a:latin typeface="宋体" pitchFamily="2" charset="-122"/>
              </a:rPr>
              <a:t>）</a:t>
            </a:r>
            <a:r>
              <a:rPr lang="en-US" altLang="zh-CN" dirty="0">
                <a:solidFill>
                  <a:srgbClr val="000000"/>
                </a:solidFill>
                <a:latin typeface="宋体" pitchFamily="2" charset="-122"/>
              </a:rPr>
              <a:t>ERP</a:t>
            </a:r>
            <a:r>
              <a:rPr lang="zh-CN" altLang="en-US" dirty="0">
                <a:solidFill>
                  <a:srgbClr val="000000"/>
                </a:solidFill>
                <a:latin typeface="宋体" pitchFamily="2" charset="-122"/>
              </a:rPr>
              <a:t>基于</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，但具有超越</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范围的集成功能，能为企业提供全面解决方案（含质量、运输、工具、人力、分销、服务行业、实验室、项目和配方管理等）</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2</a:t>
            </a:r>
            <a:r>
              <a:rPr lang="zh-CN" altLang="en-US" dirty="0">
                <a:solidFill>
                  <a:srgbClr val="000000"/>
                </a:solidFill>
                <a:latin typeface="宋体" pitchFamily="2" charset="-122"/>
              </a:rPr>
              <a:t>）</a:t>
            </a:r>
            <a:r>
              <a:rPr lang="en-US" altLang="zh-CN" dirty="0">
                <a:solidFill>
                  <a:srgbClr val="000000"/>
                </a:solidFill>
                <a:latin typeface="宋体" pitchFamily="2" charset="-122"/>
              </a:rPr>
              <a:t>ERP</a:t>
            </a:r>
            <a:r>
              <a:rPr lang="zh-CN" altLang="en-US" dirty="0">
                <a:solidFill>
                  <a:srgbClr val="000000"/>
                </a:solidFill>
                <a:latin typeface="宋体" pitchFamily="2" charset="-122"/>
              </a:rPr>
              <a:t>支持混合生产类型和制造环境：</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zh-CN" altLang="en-US" dirty="0">
                <a:solidFill>
                  <a:srgbClr val="000000"/>
                </a:solidFill>
                <a:latin typeface="宋体" pitchFamily="2" charset="-122"/>
              </a:rPr>
              <a:t>多品种小批量、大批量流水、单件生产三种生产类型。</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zh-CN" altLang="en-US" dirty="0">
                <a:solidFill>
                  <a:srgbClr val="000000"/>
                </a:solidFill>
                <a:latin typeface="宋体" pitchFamily="2" charset="-122"/>
              </a:rPr>
              <a:t>按库存生产和按订单生产（装配、制造、设计）四种制造环境</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3</a:t>
            </a:r>
            <a:r>
              <a:rPr lang="zh-CN" altLang="en-US" dirty="0">
                <a:solidFill>
                  <a:srgbClr val="000000"/>
                </a:solidFill>
                <a:latin typeface="宋体" pitchFamily="2" charset="-122"/>
              </a:rPr>
              <a:t>）</a:t>
            </a:r>
            <a:r>
              <a:rPr lang="en-US" altLang="zh-CN" dirty="0">
                <a:solidFill>
                  <a:srgbClr val="000000"/>
                </a:solidFill>
                <a:latin typeface="宋体" pitchFamily="2" charset="-122"/>
              </a:rPr>
              <a:t>ERP</a:t>
            </a:r>
            <a:r>
              <a:rPr lang="zh-CN" altLang="en-US" dirty="0">
                <a:solidFill>
                  <a:srgbClr val="000000"/>
                </a:solidFill>
                <a:latin typeface="宋体" pitchFamily="2" charset="-122"/>
              </a:rPr>
              <a:t>是一种面向企业供应链的管理系统，可对供应链上所有环节进行有效管理（包括：用户、分销商、制造商、外协厂、供应商等）。</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4</a:t>
            </a:r>
            <a:r>
              <a:rPr lang="zh-CN" altLang="en-US" dirty="0">
                <a:solidFill>
                  <a:srgbClr val="000000"/>
                </a:solidFill>
                <a:latin typeface="宋体" pitchFamily="2" charset="-122"/>
              </a:rPr>
              <a:t>）</a:t>
            </a:r>
            <a:r>
              <a:rPr lang="en-US" altLang="zh-CN" dirty="0">
                <a:solidFill>
                  <a:srgbClr val="000000"/>
                </a:solidFill>
                <a:latin typeface="宋体" pitchFamily="2" charset="-122"/>
              </a:rPr>
              <a:t>ERP </a:t>
            </a:r>
            <a:r>
              <a:rPr lang="zh-CN" altLang="en-US" dirty="0">
                <a:solidFill>
                  <a:srgbClr val="000000"/>
                </a:solidFill>
                <a:latin typeface="宋体" pitchFamily="2" charset="-122"/>
              </a:rPr>
              <a:t>在物理环境上超越了</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，它支持分散网络结构和</a:t>
            </a:r>
            <a:r>
              <a:rPr lang="en-US" altLang="zh-CN" dirty="0">
                <a:solidFill>
                  <a:srgbClr val="000000"/>
                </a:solidFill>
                <a:latin typeface="宋体" pitchFamily="2" charset="-122"/>
              </a:rPr>
              <a:t>C</a:t>
            </a:r>
            <a:r>
              <a:rPr lang="zh-CN" altLang="en-US" dirty="0">
                <a:solidFill>
                  <a:srgbClr val="000000"/>
                </a:solidFill>
                <a:latin typeface="宋体" pitchFamily="2" charset="-122"/>
              </a:rPr>
              <a:t>／</a:t>
            </a:r>
            <a:r>
              <a:rPr lang="en-US" altLang="zh-CN" dirty="0">
                <a:solidFill>
                  <a:srgbClr val="000000"/>
                </a:solidFill>
                <a:latin typeface="宋体" pitchFamily="2" charset="-122"/>
              </a:rPr>
              <a:t>S</a:t>
            </a:r>
            <a:r>
              <a:rPr lang="zh-CN" altLang="en-US" dirty="0">
                <a:solidFill>
                  <a:srgbClr val="000000"/>
                </a:solidFill>
                <a:latin typeface="宋体" pitchFamily="2" charset="-122"/>
              </a:rPr>
              <a:t>计算环境，从传统的集中式系统发展到分布式网络系统。</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从以上功能定义可以看出，</a:t>
            </a:r>
            <a:r>
              <a:rPr lang="en-US" altLang="zh-CN" dirty="0">
                <a:solidFill>
                  <a:srgbClr val="000000"/>
                </a:solidFill>
                <a:latin typeface="宋体" pitchFamily="2" charset="-122"/>
              </a:rPr>
              <a:t>ERP</a:t>
            </a:r>
            <a:r>
              <a:rPr lang="zh-CN" altLang="en-US" dirty="0">
                <a:solidFill>
                  <a:srgbClr val="000000"/>
                </a:solidFill>
                <a:latin typeface="宋体" pitchFamily="2" charset="-122"/>
              </a:rPr>
              <a:t>在</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原有功能的基础上</a:t>
            </a:r>
            <a:r>
              <a:rPr lang="en-US" altLang="zh-CN" dirty="0">
                <a:solidFill>
                  <a:srgbClr val="000000"/>
                </a:solidFill>
                <a:latin typeface="宋体" pitchFamily="2" charset="-122"/>
              </a:rPr>
              <a:t>,</a:t>
            </a:r>
            <a:r>
              <a:rPr lang="zh-CN" altLang="en-US" dirty="0">
                <a:solidFill>
                  <a:srgbClr val="000000"/>
                </a:solidFill>
                <a:latin typeface="宋体" pitchFamily="2" charset="-122"/>
              </a:rPr>
              <a:t>使</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向内和向外两个方向上伸延</a:t>
            </a:r>
            <a:r>
              <a:rPr lang="en-US" altLang="zh-CN" dirty="0">
                <a:solidFill>
                  <a:srgbClr val="000000"/>
                </a:solidFill>
                <a:latin typeface="宋体" pitchFamily="2" charset="-122"/>
              </a:rPr>
              <a:t>.</a:t>
            </a:r>
            <a:r>
              <a:rPr lang="zh-CN" altLang="en-US" dirty="0">
                <a:solidFill>
                  <a:srgbClr val="000000"/>
                </a:solidFill>
                <a:latin typeface="宋体" pitchFamily="2" charset="-122"/>
              </a:rPr>
              <a:t>向内使</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与</a:t>
            </a:r>
            <a:r>
              <a:rPr lang="en-US" altLang="zh-CN" dirty="0">
                <a:solidFill>
                  <a:srgbClr val="000000"/>
                </a:solidFill>
                <a:latin typeface="宋体" pitchFamily="2" charset="-122"/>
              </a:rPr>
              <a:t>JIT(</a:t>
            </a:r>
            <a:r>
              <a:rPr lang="zh-CN" altLang="en-US" dirty="0">
                <a:solidFill>
                  <a:srgbClr val="000000"/>
                </a:solidFill>
                <a:latin typeface="宋体" pitchFamily="2" charset="-122"/>
              </a:rPr>
              <a:t>准时生产</a:t>
            </a:r>
            <a:r>
              <a:rPr lang="en-US" altLang="zh-CN" dirty="0">
                <a:solidFill>
                  <a:srgbClr val="000000"/>
                </a:solidFill>
                <a:latin typeface="宋体" pitchFamily="2" charset="-122"/>
              </a:rPr>
              <a:t>)</a:t>
            </a:r>
            <a:r>
              <a:rPr lang="zh-CN" altLang="en-US" dirty="0">
                <a:solidFill>
                  <a:srgbClr val="000000"/>
                </a:solidFill>
                <a:latin typeface="宋体" pitchFamily="2" charset="-122"/>
              </a:rPr>
              <a:t>相结合</a:t>
            </a:r>
            <a:r>
              <a:rPr lang="en-US" altLang="zh-CN" dirty="0">
                <a:solidFill>
                  <a:srgbClr val="000000"/>
                </a:solidFill>
                <a:latin typeface="宋体" pitchFamily="2" charset="-122"/>
              </a:rPr>
              <a:t>,</a:t>
            </a:r>
            <a:r>
              <a:rPr lang="zh-CN" altLang="en-US" dirty="0">
                <a:solidFill>
                  <a:srgbClr val="000000"/>
                </a:solidFill>
                <a:latin typeface="宋体" pitchFamily="2" charset="-122"/>
              </a:rPr>
              <a:t>支持混合制造模式</a:t>
            </a:r>
            <a:r>
              <a:rPr lang="en-US" altLang="zh-CN" dirty="0">
                <a:solidFill>
                  <a:srgbClr val="000000"/>
                </a:solidFill>
                <a:latin typeface="宋体" pitchFamily="2" charset="-122"/>
              </a:rPr>
              <a:t>;</a:t>
            </a:r>
            <a:r>
              <a:rPr lang="zh-CN" altLang="en-US" dirty="0">
                <a:solidFill>
                  <a:srgbClr val="000000"/>
                </a:solidFill>
                <a:latin typeface="宋体" pitchFamily="2" charset="-122"/>
              </a:rPr>
              <a:t>向外增加了供应链管理的功能。由此可见，</a:t>
            </a:r>
            <a:r>
              <a:rPr lang="en-US" altLang="zh-CN" dirty="0">
                <a:solidFill>
                  <a:srgbClr val="000000"/>
                </a:solidFill>
                <a:latin typeface="宋体" pitchFamily="2" charset="-122"/>
              </a:rPr>
              <a:t>ERP</a:t>
            </a:r>
            <a:r>
              <a:rPr lang="zh-CN" altLang="en-US" dirty="0">
                <a:solidFill>
                  <a:srgbClr val="000000"/>
                </a:solidFill>
                <a:latin typeface="宋体" pitchFamily="2" charset="-122"/>
              </a:rPr>
              <a:t>保留和继承了</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的基本逻辑，仍以</a:t>
            </a:r>
            <a:r>
              <a:rPr lang="en-US" altLang="zh-CN" dirty="0">
                <a:solidFill>
                  <a:srgbClr val="000000"/>
                </a:solidFill>
                <a:latin typeface="宋体" pitchFamily="2" charset="-122"/>
              </a:rPr>
              <a:t>MRP</a:t>
            </a:r>
            <a:r>
              <a:rPr lang="zh-CN" altLang="en-US" dirty="0">
                <a:solidFill>
                  <a:srgbClr val="000000"/>
                </a:solidFill>
                <a:latin typeface="宋体" pitchFamily="2" charset="-122"/>
              </a:rPr>
              <a:t>为核心进行了功能扩展。因此，</a:t>
            </a:r>
            <a:r>
              <a:rPr lang="en-US" altLang="zh-CN" dirty="0">
                <a:solidFill>
                  <a:srgbClr val="000000"/>
                </a:solidFill>
                <a:latin typeface="宋体" pitchFamily="2" charset="-122"/>
              </a:rPr>
              <a:t>ERP</a:t>
            </a:r>
            <a:r>
              <a:rPr lang="zh-CN" altLang="en-US" dirty="0">
                <a:solidFill>
                  <a:srgbClr val="000000"/>
                </a:solidFill>
                <a:latin typeface="宋体" pitchFamily="2" charset="-122"/>
              </a:rPr>
              <a:t>不是对</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的否定，而是对</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的发展。</a:t>
            </a:r>
            <a:r>
              <a:rPr lang="en-US" altLang="zh-CN" dirty="0">
                <a:solidFill>
                  <a:srgbClr val="000000"/>
                </a:solidFill>
                <a:latin typeface="宋体" pitchFamily="2" charset="-122"/>
              </a:rPr>
              <a:t>ERP</a:t>
            </a:r>
            <a:r>
              <a:rPr lang="zh-CN" altLang="en-US" dirty="0">
                <a:solidFill>
                  <a:srgbClr val="000000"/>
                </a:solidFill>
                <a:latin typeface="宋体" pitchFamily="2" charset="-122"/>
              </a:rPr>
              <a:t>是</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发展的高级阶段，是</a:t>
            </a:r>
            <a:r>
              <a:rPr lang="en-US" altLang="zh-CN" dirty="0" err="1">
                <a:solidFill>
                  <a:srgbClr val="000000"/>
                </a:solidFill>
                <a:latin typeface="宋体" pitchFamily="2" charset="-122"/>
              </a:rPr>
              <a:t>MRPⅡ</a:t>
            </a:r>
            <a:r>
              <a:rPr lang="zh-CN" altLang="en-US" dirty="0">
                <a:solidFill>
                  <a:srgbClr val="000000"/>
                </a:solidFill>
                <a:latin typeface="宋体" pitchFamily="2" charset="-122"/>
              </a:rPr>
              <a:t>的增强形式，以适应激烈市场竟争的需要。</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4</a:t>
            </a:r>
            <a:r>
              <a:rPr lang="zh-CN" altLang="en-US" dirty="0">
                <a:solidFill>
                  <a:srgbClr val="000000"/>
                </a:solidFill>
                <a:latin typeface="宋体" pitchFamily="2" charset="-122"/>
              </a:rPr>
              <a:t>、网络环境下的</a:t>
            </a:r>
            <a:r>
              <a:rPr lang="en-US" altLang="zh-CN" dirty="0">
                <a:solidFill>
                  <a:srgbClr val="000000"/>
                </a:solidFill>
                <a:latin typeface="宋体" pitchFamily="2" charset="-122"/>
              </a:rPr>
              <a:t>ERP</a:t>
            </a:r>
            <a:r>
              <a:rPr lang="zh-CN" altLang="en-US" dirty="0">
                <a:solidFill>
                  <a:srgbClr val="000000"/>
                </a:solidFill>
                <a:latin typeface="宋体" pitchFamily="2" charset="-122"/>
              </a:rPr>
              <a:t>（</a:t>
            </a:r>
            <a:r>
              <a:rPr lang="en-US" altLang="zh-CN" dirty="0" err="1">
                <a:solidFill>
                  <a:srgbClr val="000000"/>
                </a:solidFill>
                <a:latin typeface="宋体" pitchFamily="2" charset="-122"/>
              </a:rPr>
              <a:t>eERP</a:t>
            </a:r>
            <a:r>
              <a:rPr lang="zh-CN" altLang="en-US" dirty="0">
                <a:solidFill>
                  <a:srgbClr val="000000"/>
                </a:solidFill>
                <a:latin typeface="宋体" pitchFamily="2" charset="-122"/>
              </a:rPr>
              <a:t>）</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随着</a:t>
            </a:r>
            <a:r>
              <a:rPr lang="en-US" altLang="zh-CN" dirty="0">
                <a:solidFill>
                  <a:srgbClr val="000000"/>
                </a:solidFill>
                <a:latin typeface="宋体" pitchFamily="2" charset="-122"/>
              </a:rPr>
              <a:t>Internet</a:t>
            </a:r>
            <a:r>
              <a:rPr lang="zh-CN" altLang="en-US" dirty="0">
                <a:solidFill>
                  <a:srgbClr val="000000"/>
                </a:solidFill>
                <a:latin typeface="宋体" pitchFamily="2" charset="-122"/>
              </a:rPr>
              <a:t>的发展，一场新的管理革命将爆发，网络经济时代已经到来。网络经济就是利用信息技术获得新的价值、新的增长、新的商机、新的管理模式。传统的</a:t>
            </a:r>
            <a:r>
              <a:rPr lang="en-US" altLang="zh-CN" dirty="0">
                <a:solidFill>
                  <a:srgbClr val="000000"/>
                </a:solidFill>
                <a:latin typeface="宋体" pitchFamily="2" charset="-122"/>
              </a:rPr>
              <a:t>ERP</a:t>
            </a:r>
            <a:r>
              <a:rPr lang="zh-CN" altLang="en-US" dirty="0">
                <a:solidFill>
                  <a:srgbClr val="000000"/>
                </a:solidFill>
                <a:latin typeface="宋体" pitchFamily="2" charset="-122"/>
              </a:rPr>
              <a:t>模式已面临电子商务的严峻挑战，电子商务不仅仅关注于企业的前端，它更应是一个贯穿企业内外部、连接前后端的集成体。具体来说，</a:t>
            </a:r>
            <a:r>
              <a:rPr lang="en-US" altLang="zh-CN" dirty="0">
                <a:solidFill>
                  <a:srgbClr val="000000"/>
                </a:solidFill>
                <a:latin typeface="宋体" pitchFamily="2" charset="-122"/>
              </a:rPr>
              <a:t>ERP</a:t>
            </a:r>
            <a:r>
              <a:rPr lang="zh-CN" altLang="en-US" dirty="0">
                <a:solidFill>
                  <a:srgbClr val="000000"/>
                </a:solidFill>
                <a:latin typeface="宋体" pitchFamily="2" charset="-122"/>
              </a:rPr>
              <a:t>新的发展趋势是与</a:t>
            </a:r>
            <a:r>
              <a:rPr lang="en-US" altLang="zh-CN" dirty="0">
                <a:solidFill>
                  <a:srgbClr val="000000"/>
                </a:solidFill>
                <a:latin typeface="宋体" pitchFamily="2" charset="-122"/>
              </a:rPr>
              <a:t>Internet</a:t>
            </a:r>
            <a:r>
              <a:rPr lang="zh-CN" altLang="en-US" dirty="0">
                <a:solidFill>
                  <a:srgbClr val="000000"/>
                </a:solidFill>
                <a:latin typeface="宋体" pitchFamily="2" charset="-122"/>
              </a:rPr>
              <a:t>及电子商务技术相结合，从而提高企业的竞争力。主要表现在以下四个方面：</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 </a:t>
            </a:r>
            <a:r>
              <a:rPr lang="zh-CN" altLang="en-US" dirty="0">
                <a:solidFill>
                  <a:srgbClr val="000000"/>
                </a:solidFill>
                <a:latin typeface="宋体" pitchFamily="2" charset="-122"/>
              </a:rPr>
              <a:t>运行</a:t>
            </a:r>
            <a:r>
              <a:rPr lang="en-US" altLang="zh-CN" dirty="0">
                <a:solidFill>
                  <a:srgbClr val="000000"/>
                </a:solidFill>
                <a:latin typeface="宋体" pitchFamily="2" charset="-122"/>
              </a:rPr>
              <a:t>Internet</a:t>
            </a:r>
            <a:r>
              <a:rPr lang="zh-CN" altLang="en-US" dirty="0">
                <a:solidFill>
                  <a:srgbClr val="000000"/>
                </a:solidFill>
                <a:latin typeface="宋体" pitchFamily="2" charset="-122"/>
              </a:rPr>
              <a:t>进行高效的市场运作，从而达到吸引潜在客户和提高客户满意度的目的；</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 </a:t>
            </a:r>
            <a:r>
              <a:rPr lang="zh-CN" altLang="en-US" dirty="0">
                <a:solidFill>
                  <a:srgbClr val="000000"/>
                </a:solidFill>
                <a:latin typeface="宋体" pitchFamily="2" charset="-122"/>
              </a:rPr>
              <a:t>使企业商业流程自动化，并连接其供应商和事业伙伴，从而减少企业运营成本，提高运作效率；</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 </a:t>
            </a:r>
            <a:r>
              <a:rPr lang="zh-CN" altLang="en-US" dirty="0">
                <a:solidFill>
                  <a:srgbClr val="000000"/>
                </a:solidFill>
                <a:latin typeface="宋体" pitchFamily="2" charset="-122"/>
              </a:rPr>
              <a:t>使企业的供应链、制造、采购系统更为畅通，保证企业在最短的时间里将优秀的产品和服务提供给客户；</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 </a:t>
            </a:r>
            <a:r>
              <a:rPr lang="zh-CN" altLang="en-US" dirty="0">
                <a:solidFill>
                  <a:srgbClr val="000000"/>
                </a:solidFill>
                <a:latin typeface="宋体" pitchFamily="2" charset="-122"/>
              </a:rPr>
              <a:t>获取并分析客户、供应商、雇员以及合作伙伴的相关信息，并通过共享商业智能系统来帮助企业作出更好的商业决策。</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在新的网络经济时代，传统</a:t>
            </a:r>
            <a:r>
              <a:rPr lang="en-US" altLang="zh-CN" dirty="0">
                <a:solidFill>
                  <a:srgbClr val="000000"/>
                </a:solidFill>
                <a:latin typeface="宋体" pitchFamily="2" charset="-122"/>
              </a:rPr>
              <a:t>ERP</a:t>
            </a:r>
            <a:r>
              <a:rPr lang="zh-CN" altLang="en-US" dirty="0">
                <a:solidFill>
                  <a:srgbClr val="000000"/>
                </a:solidFill>
                <a:latin typeface="宋体" pitchFamily="2" charset="-122"/>
              </a:rPr>
              <a:t>要战胜这些挑战，就必须建立新型的管理模式。有人称它为</a:t>
            </a:r>
            <a:r>
              <a:rPr lang="en-US" altLang="zh-CN" dirty="0" err="1">
                <a:solidFill>
                  <a:srgbClr val="000000"/>
                </a:solidFill>
                <a:latin typeface="宋体" pitchFamily="2" charset="-122"/>
              </a:rPr>
              <a:t>eERP</a:t>
            </a:r>
            <a:r>
              <a:rPr lang="zh-CN" altLang="en-US" dirty="0">
                <a:solidFill>
                  <a:srgbClr val="000000"/>
                </a:solidFill>
                <a:latin typeface="宋体" pitchFamily="2" charset="-122"/>
              </a:rPr>
              <a:t>，即电子商务时代的企业资源计划系统。</a:t>
            </a:r>
            <a:r>
              <a:rPr lang="en-US" altLang="zh-CN" dirty="0" err="1">
                <a:solidFill>
                  <a:srgbClr val="000000"/>
                </a:solidFill>
                <a:latin typeface="宋体" pitchFamily="2" charset="-122"/>
              </a:rPr>
              <a:t>eERP</a:t>
            </a:r>
            <a:r>
              <a:rPr lang="zh-CN" altLang="en-US" dirty="0">
                <a:solidFill>
                  <a:srgbClr val="000000"/>
                </a:solidFill>
                <a:latin typeface="宋体" pitchFamily="2" charset="-122"/>
              </a:rPr>
              <a:t>除了进一步丰富了</a:t>
            </a:r>
            <a:r>
              <a:rPr lang="en-US" altLang="zh-CN" dirty="0">
                <a:solidFill>
                  <a:srgbClr val="000000"/>
                </a:solidFill>
                <a:latin typeface="宋体" pitchFamily="2" charset="-122"/>
              </a:rPr>
              <a:t>ERP</a:t>
            </a:r>
            <a:r>
              <a:rPr lang="zh-CN" altLang="en-US" dirty="0">
                <a:solidFill>
                  <a:srgbClr val="000000"/>
                </a:solidFill>
                <a:latin typeface="宋体" pitchFamily="2" charset="-122"/>
              </a:rPr>
              <a:t>和供应链管理（</a:t>
            </a:r>
            <a:r>
              <a:rPr lang="en-US" altLang="zh-CN" dirty="0">
                <a:solidFill>
                  <a:srgbClr val="000000"/>
                </a:solidFill>
                <a:latin typeface="宋体" pitchFamily="2" charset="-122"/>
              </a:rPr>
              <a:t>SCM</a:t>
            </a:r>
            <a:r>
              <a:rPr lang="zh-CN" altLang="en-US" dirty="0">
                <a:solidFill>
                  <a:srgbClr val="000000"/>
                </a:solidFill>
                <a:latin typeface="宋体" pitchFamily="2" charset="-122"/>
              </a:rPr>
              <a:t>）的功能以外，又提出了客户关系管理（</a:t>
            </a:r>
            <a:r>
              <a:rPr lang="en-US" altLang="zh-CN" dirty="0">
                <a:solidFill>
                  <a:srgbClr val="000000"/>
                </a:solidFill>
                <a:latin typeface="宋体" pitchFamily="2" charset="-122"/>
              </a:rPr>
              <a:t>CRM</a:t>
            </a:r>
            <a:r>
              <a:rPr lang="zh-CN" altLang="en-US" dirty="0">
                <a:solidFill>
                  <a:srgbClr val="000000"/>
                </a:solidFill>
                <a:latin typeface="宋体" pitchFamily="2" charset="-122"/>
              </a:rPr>
              <a:t>）、商业智能（</a:t>
            </a:r>
            <a:r>
              <a:rPr lang="en-US" altLang="zh-CN" dirty="0">
                <a:solidFill>
                  <a:srgbClr val="000000"/>
                </a:solidFill>
                <a:latin typeface="宋体" pitchFamily="2" charset="-122"/>
              </a:rPr>
              <a:t>B1</a:t>
            </a:r>
            <a:r>
              <a:rPr lang="zh-CN" altLang="en-US" dirty="0">
                <a:solidFill>
                  <a:srgbClr val="000000"/>
                </a:solidFill>
                <a:latin typeface="宋体" pitchFamily="2" charset="-122"/>
              </a:rPr>
              <a:t>）和电子商务等功能。</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1</a:t>
            </a:r>
            <a:r>
              <a:rPr lang="zh-CN" altLang="en-US" dirty="0">
                <a:solidFill>
                  <a:srgbClr val="000000"/>
                </a:solidFill>
                <a:latin typeface="宋体" pitchFamily="2" charset="-122"/>
              </a:rPr>
              <a:t>）</a:t>
            </a:r>
            <a:r>
              <a:rPr lang="en-US" altLang="zh-CN" dirty="0">
                <a:solidFill>
                  <a:srgbClr val="000000"/>
                </a:solidFill>
                <a:latin typeface="宋体" pitchFamily="2" charset="-122"/>
              </a:rPr>
              <a:t>CRM</a:t>
            </a:r>
            <a:r>
              <a:rPr lang="zh-CN" altLang="en-US" dirty="0">
                <a:solidFill>
                  <a:srgbClr val="000000"/>
                </a:solidFill>
                <a:latin typeface="宋体" pitchFamily="2" charset="-122"/>
              </a:rPr>
              <a:t>：客户关系管理（</a:t>
            </a:r>
            <a:r>
              <a:rPr lang="en-US" altLang="zh-CN" dirty="0">
                <a:solidFill>
                  <a:srgbClr val="000000"/>
                </a:solidFill>
                <a:latin typeface="宋体" pitchFamily="2" charset="-122"/>
              </a:rPr>
              <a:t>Customer Relationship Management</a:t>
            </a:r>
            <a:r>
              <a:rPr lang="zh-CN" altLang="en-US" dirty="0">
                <a:solidFill>
                  <a:srgbClr val="000000"/>
                </a:solidFill>
                <a:latin typeface="宋体" pitchFamily="2" charset="-122"/>
              </a:rPr>
              <a:t>）</a:t>
            </a:r>
            <a:r>
              <a:rPr lang="en-US" altLang="zh-CN" dirty="0">
                <a:solidFill>
                  <a:srgbClr val="000000"/>
                </a:solidFill>
                <a:latin typeface="宋体" pitchFamily="2" charset="-122"/>
              </a:rPr>
              <a:t>,</a:t>
            </a:r>
            <a:r>
              <a:rPr lang="zh-CN" altLang="en-US" dirty="0">
                <a:solidFill>
                  <a:srgbClr val="000000"/>
                </a:solidFill>
                <a:latin typeface="宋体" pitchFamily="2" charset="-122"/>
              </a:rPr>
              <a:t>是一种旨在改善企业与客户之间关系的新型管理机制，它实施于企业的市场营销、销售、服务与技术支持等与客户有关的领域。</a:t>
            </a:r>
            <a:r>
              <a:rPr lang="en-US" altLang="zh-CN" dirty="0">
                <a:solidFill>
                  <a:srgbClr val="000000"/>
                </a:solidFill>
                <a:latin typeface="宋体" pitchFamily="2" charset="-122"/>
              </a:rPr>
              <a:t>CRM</a:t>
            </a:r>
            <a:r>
              <a:rPr lang="zh-CN" altLang="en-US" dirty="0">
                <a:solidFill>
                  <a:srgbClr val="000000"/>
                </a:solidFill>
                <a:latin typeface="宋体" pitchFamily="2" charset="-122"/>
              </a:rPr>
              <a:t>的目标是一方面通过提供更快速和周到的优质服务吸引和保持更多的客户；另一方面通过对业务流程的全面管理降低企业成本。</a:t>
            </a:r>
            <a:r>
              <a:rPr lang="en-US" altLang="zh-CN" dirty="0">
                <a:solidFill>
                  <a:srgbClr val="000000"/>
                </a:solidFill>
                <a:latin typeface="宋体" pitchFamily="2" charset="-122"/>
              </a:rPr>
              <a:t>CRM</a:t>
            </a:r>
            <a:r>
              <a:rPr lang="zh-CN" altLang="en-US" dirty="0">
                <a:solidFill>
                  <a:srgbClr val="000000"/>
                </a:solidFill>
                <a:latin typeface="宋体" pitchFamily="2" charset="-122"/>
              </a:rPr>
              <a:t>既是一种概念，也是一套管理软件和技术。</a:t>
            </a:r>
            <a:r>
              <a:rPr lang="en-US" altLang="zh-CN" dirty="0">
                <a:solidFill>
                  <a:srgbClr val="000000"/>
                </a:solidFill>
                <a:latin typeface="宋体" pitchFamily="2" charset="-122"/>
              </a:rPr>
              <a:t>CRM</a:t>
            </a:r>
            <a:r>
              <a:rPr lang="zh-CN" altLang="en-US" dirty="0">
                <a:solidFill>
                  <a:srgbClr val="000000"/>
                </a:solidFill>
                <a:latin typeface="宋体" pitchFamily="2" charset="-122"/>
              </a:rPr>
              <a:t>的出现促进了企业从</a:t>
            </a:r>
            <a:r>
              <a:rPr lang="zh-CN" altLang="en-US" dirty="0">
                <a:solidFill>
                  <a:srgbClr val="000000"/>
                </a:solidFill>
              </a:rPr>
              <a:t>“</a:t>
            </a:r>
            <a:r>
              <a:rPr lang="zh-CN" altLang="en-US" dirty="0">
                <a:solidFill>
                  <a:srgbClr val="000000"/>
                </a:solidFill>
                <a:latin typeface="宋体" pitchFamily="2" charset="-122"/>
              </a:rPr>
              <a:t>以产品为中心</a:t>
            </a:r>
            <a:r>
              <a:rPr lang="zh-CN" altLang="en-US" dirty="0">
                <a:solidFill>
                  <a:srgbClr val="000000"/>
                </a:solidFill>
              </a:rPr>
              <a:t>”</a:t>
            </a:r>
            <a:r>
              <a:rPr lang="zh-CN" altLang="en-US" dirty="0">
                <a:solidFill>
                  <a:srgbClr val="000000"/>
                </a:solidFill>
                <a:latin typeface="宋体" pitchFamily="2" charset="-122"/>
              </a:rPr>
              <a:t>的模式向</a:t>
            </a:r>
            <a:r>
              <a:rPr lang="zh-CN" altLang="en-US" dirty="0">
                <a:solidFill>
                  <a:srgbClr val="000000"/>
                </a:solidFill>
              </a:rPr>
              <a:t>“</a:t>
            </a:r>
            <a:r>
              <a:rPr lang="zh-CN" altLang="en-US" dirty="0">
                <a:solidFill>
                  <a:srgbClr val="000000"/>
                </a:solidFill>
                <a:latin typeface="宋体" pitchFamily="2" charset="-122"/>
              </a:rPr>
              <a:t>以客户为中心</a:t>
            </a:r>
            <a:r>
              <a:rPr lang="zh-CN" altLang="en-US" dirty="0">
                <a:solidFill>
                  <a:srgbClr val="000000"/>
                </a:solidFill>
              </a:rPr>
              <a:t>”</a:t>
            </a:r>
            <a:r>
              <a:rPr lang="zh-CN" altLang="en-US" dirty="0">
                <a:solidFill>
                  <a:srgbClr val="000000"/>
                </a:solidFill>
                <a:latin typeface="宋体" pitchFamily="2" charset="-122"/>
              </a:rPr>
              <a:t>模式的转移，把企业的注意力从企业内部运作上转移到客户关系上来。使企业为客户提供更加个性化的产品和服务。客户关系管理（</a:t>
            </a:r>
            <a:r>
              <a:rPr lang="en-US" altLang="zh-CN" dirty="0">
                <a:solidFill>
                  <a:srgbClr val="000000"/>
                </a:solidFill>
                <a:latin typeface="宋体" pitchFamily="2" charset="-122"/>
              </a:rPr>
              <a:t>CRM</a:t>
            </a:r>
            <a:r>
              <a:rPr lang="zh-CN" altLang="en-US" dirty="0">
                <a:solidFill>
                  <a:srgbClr val="000000"/>
                </a:solidFill>
                <a:latin typeface="宋体" pitchFamily="2" charset="-122"/>
              </a:rPr>
              <a:t>），实质上是对供应链管理的进一步发展。它把企业供应链下游，即销售市场的管理更加细化，</a:t>
            </a:r>
            <a:r>
              <a:rPr lang="en-US" altLang="zh-CN" dirty="0">
                <a:solidFill>
                  <a:srgbClr val="000000"/>
                </a:solidFill>
                <a:latin typeface="宋体" pitchFamily="2" charset="-122"/>
              </a:rPr>
              <a:t>CRM</a:t>
            </a:r>
            <a:r>
              <a:rPr lang="zh-CN" altLang="en-US" dirty="0">
                <a:solidFill>
                  <a:srgbClr val="000000"/>
                </a:solidFill>
                <a:latin typeface="宋体" pitchFamily="2" charset="-122"/>
              </a:rPr>
              <a:t>对与客户打交道的一切功能进一步集成起来，突出了以客户为中心的思想。这样一来现代的供应链概念相应产生了变化，即供应市场端管理与销售市场端的管理相剥离。销售端的管理让位于</a:t>
            </a:r>
            <a:r>
              <a:rPr lang="en-US" altLang="zh-CN" dirty="0">
                <a:solidFill>
                  <a:srgbClr val="000000"/>
                </a:solidFill>
                <a:latin typeface="宋体" pitchFamily="2" charset="-122"/>
              </a:rPr>
              <a:t>CRM</a:t>
            </a:r>
            <a:r>
              <a:rPr lang="zh-CN" altLang="en-US" dirty="0">
                <a:solidFill>
                  <a:srgbClr val="000000"/>
                </a:solidFill>
                <a:latin typeface="宋体" pitchFamily="2" charset="-122"/>
              </a:rPr>
              <a:t>。</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2</a:t>
            </a:r>
            <a:r>
              <a:rPr lang="zh-CN" altLang="en-US" dirty="0">
                <a:solidFill>
                  <a:srgbClr val="000000"/>
                </a:solidFill>
                <a:latin typeface="宋体" pitchFamily="2" charset="-122"/>
              </a:rPr>
              <a:t>）</a:t>
            </a:r>
            <a:r>
              <a:rPr lang="en-US" altLang="zh-CN" dirty="0">
                <a:solidFill>
                  <a:srgbClr val="000000"/>
                </a:solidFill>
                <a:latin typeface="宋体" pitchFamily="2" charset="-122"/>
              </a:rPr>
              <a:t>BI</a:t>
            </a:r>
            <a:r>
              <a:rPr lang="zh-CN" altLang="en-US" dirty="0">
                <a:solidFill>
                  <a:srgbClr val="000000"/>
                </a:solidFill>
                <a:latin typeface="宋体" pitchFamily="2" charset="-122"/>
              </a:rPr>
              <a:t>：商业智能（</a:t>
            </a:r>
            <a:r>
              <a:rPr lang="en-US" altLang="zh-CN" dirty="0">
                <a:solidFill>
                  <a:srgbClr val="000000"/>
                </a:solidFill>
                <a:latin typeface="宋体" pitchFamily="2" charset="-122"/>
              </a:rPr>
              <a:t>Business Intelligence</a:t>
            </a:r>
            <a:r>
              <a:rPr lang="zh-CN" altLang="en-US" dirty="0">
                <a:solidFill>
                  <a:srgbClr val="000000"/>
                </a:solidFill>
                <a:latin typeface="宋体" pitchFamily="2" charset="-122"/>
              </a:rPr>
              <a:t>）是以</a:t>
            </a:r>
            <a:r>
              <a:rPr lang="en-US" altLang="zh-CN" dirty="0">
                <a:solidFill>
                  <a:srgbClr val="000000"/>
                </a:solidFill>
                <a:latin typeface="宋体" pitchFamily="2" charset="-122"/>
              </a:rPr>
              <a:t>ERP</a:t>
            </a:r>
            <a:r>
              <a:rPr lang="zh-CN" altLang="en-US" dirty="0">
                <a:solidFill>
                  <a:srgbClr val="000000"/>
                </a:solidFill>
                <a:latin typeface="宋体" pitchFamily="2" charset="-122"/>
              </a:rPr>
              <a:t>企业数据库为资源，应用决策分析工具，进行财务分析、市场预测及销售分析，采购决策分析、质量分析、投资分析等经营决策分析。</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商业智能是</a:t>
            </a:r>
            <a:r>
              <a:rPr lang="en-US" altLang="zh-CN" dirty="0" err="1">
                <a:solidFill>
                  <a:srgbClr val="000000"/>
                </a:solidFill>
                <a:latin typeface="宋体" pitchFamily="2" charset="-122"/>
              </a:rPr>
              <a:t>eERP</a:t>
            </a:r>
            <a:r>
              <a:rPr lang="zh-CN" altLang="en-US" dirty="0">
                <a:solidFill>
                  <a:srgbClr val="000000"/>
                </a:solidFill>
                <a:latin typeface="宋体" pitchFamily="2" charset="-122"/>
              </a:rPr>
              <a:t>又一发展趋势，传统</a:t>
            </a:r>
            <a:r>
              <a:rPr lang="en-US" altLang="zh-CN" dirty="0">
                <a:solidFill>
                  <a:srgbClr val="000000"/>
                </a:solidFill>
                <a:latin typeface="宋体" pitchFamily="2" charset="-122"/>
              </a:rPr>
              <a:t>ERP</a:t>
            </a:r>
            <a:r>
              <a:rPr lang="zh-CN" altLang="en-US" dirty="0">
                <a:solidFill>
                  <a:srgbClr val="000000"/>
                </a:solidFill>
                <a:latin typeface="宋体" pitchFamily="2" charset="-122"/>
              </a:rPr>
              <a:t>集成了大量的信息，这些信息用人工是难以处理的，为了加强信息的利用程度，在新的模式中必须增强智能化处理功能，才能帮助企业完成各项管理工作。新一代</a:t>
            </a:r>
            <a:r>
              <a:rPr lang="en-US" altLang="zh-CN" dirty="0">
                <a:solidFill>
                  <a:srgbClr val="000000"/>
                </a:solidFill>
                <a:latin typeface="宋体" pitchFamily="2" charset="-122"/>
              </a:rPr>
              <a:t>ERP</a:t>
            </a:r>
            <a:r>
              <a:rPr lang="zh-CN" altLang="en-US" dirty="0">
                <a:solidFill>
                  <a:srgbClr val="000000"/>
                </a:solidFill>
                <a:latin typeface="宋体" pitchFamily="2" charset="-122"/>
              </a:rPr>
              <a:t>软件中的商业智能功能主要体现在以下几个方面：</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①智能化业务过滤和处理功能：管理系统自动识别什么是普通业务，什么是特例业务，对普通业务能按事先设定好的方法进行处理，过滤出的特例留给人来处理，还能够通过用户的设置不断地学习新的普通业务特征及其处理方法。</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②智能化计划优化功能：管理工作实际上就是不断寻找各项工作的平衡点。企业的计划工作的指导方针，随着企业外部环境的复杂化，企业的计划工作就变得日趋困难，以往的管理系统中制作的计划往往都是单约束条件的，新型的管理系统在制作计划时必须考虑多维约束条件和多种目标任务的同时并存，实现智能化的计划优化功能。</a:t>
            </a:r>
            <a:endParaRPr lang="zh-CN" altLang="en-US" dirty="0">
              <a:solidFill>
                <a:srgbClr val="000000"/>
              </a:solidFill>
              <a:latin typeface="宋体" pitchFamily="2" charset="-122"/>
              <a:cs typeface="Times New Roman" pitchFamily="18" charset="0"/>
            </a:endParaRPr>
          </a:p>
          <a:p>
            <a:pPr algn="just" eaLnBrk="1" hangingPunct="1"/>
            <a:r>
              <a:rPr lang="zh-CN" altLang="en-US" dirty="0">
                <a:solidFill>
                  <a:srgbClr val="000000"/>
                </a:solidFill>
                <a:latin typeface="宋体" pitchFamily="2" charset="-122"/>
              </a:rPr>
              <a:t>③智能化数据分析功能：所谓智能化数据分析就是管理系统能够自动对大量数据信息的分析结果作出判断，对于超出正常值范围的异常状况给出解释说明，并分析异常情况将会产生的影响，给出建议的应对措施。</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latin typeface="宋体" pitchFamily="2" charset="-122"/>
              </a:rPr>
              <a:t>3</a:t>
            </a:r>
            <a:r>
              <a:rPr lang="zh-CN" altLang="en-US" dirty="0">
                <a:solidFill>
                  <a:srgbClr val="000000"/>
                </a:solidFill>
                <a:latin typeface="宋体" pitchFamily="2" charset="-122"/>
              </a:rPr>
              <a:t>）电子商务：是一种基于网络的、以银行的支付和结算为手段的、处理交易双方业务的新的商业模式。电子商务有四种模式：</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B to C</a:t>
            </a:r>
            <a:r>
              <a:rPr lang="zh-CN" altLang="en-US" dirty="0">
                <a:solidFill>
                  <a:srgbClr val="000000"/>
                </a:solidFill>
                <a:latin typeface="宋体" pitchFamily="2" charset="-122"/>
              </a:rPr>
              <a:t>－企业对个人</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C to C</a:t>
            </a:r>
            <a:r>
              <a:rPr lang="zh-CN" altLang="en-US" dirty="0">
                <a:solidFill>
                  <a:srgbClr val="000000"/>
                </a:solidFill>
                <a:latin typeface="宋体" pitchFamily="2" charset="-122"/>
              </a:rPr>
              <a:t>－个人对个人</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C to B</a:t>
            </a:r>
            <a:r>
              <a:rPr lang="zh-CN" altLang="en-US" dirty="0">
                <a:solidFill>
                  <a:srgbClr val="000000"/>
                </a:solidFill>
                <a:latin typeface="宋体" pitchFamily="2" charset="-122"/>
              </a:rPr>
              <a:t>－个人对企业</a:t>
            </a:r>
            <a:endParaRPr lang="zh-CN" altLang="en-US" dirty="0">
              <a:solidFill>
                <a:srgbClr val="000000"/>
              </a:solidFill>
              <a:latin typeface="宋体" pitchFamily="2" charset="-122"/>
              <a:cs typeface="Times New Roman" pitchFamily="18" charset="0"/>
            </a:endParaRPr>
          </a:p>
          <a:p>
            <a:pPr algn="just" eaLnBrk="1" hangingPunct="1"/>
            <a:r>
              <a:rPr lang="en-US" altLang="zh-CN" dirty="0">
                <a:solidFill>
                  <a:srgbClr val="000000"/>
                </a:solidFill>
              </a:rPr>
              <a:t>·</a:t>
            </a:r>
            <a:r>
              <a:rPr lang="en-US" altLang="zh-CN" dirty="0">
                <a:solidFill>
                  <a:srgbClr val="000000"/>
                </a:solidFill>
                <a:latin typeface="宋体" pitchFamily="2" charset="-122"/>
              </a:rPr>
              <a:t>B to B</a:t>
            </a:r>
            <a:r>
              <a:rPr lang="zh-CN" altLang="en-US" dirty="0">
                <a:solidFill>
                  <a:srgbClr val="000000"/>
                </a:solidFill>
                <a:latin typeface="宋体" pitchFamily="2" charset="-122"/>
              </a:rPr>
              <a:t>－企业对企业</a:t>
            </a:r>
            <a:endParaRPr lang="zh-CN" altLang="en-US" dirty="0">
              <a:solidFill>
                <a:srgbClr val="000000"/>
              </a:solidFill>
              <a:latin typeface="宋体" pitchFamily="2" charset="-122"/>
              <a:cs typeface="Times New Roman" pitchFamily="18" charset="0"/>
            </a:endParaRPr>
          </a:p>
          <a:p>
            <a:pPr eaLnBrk="1" hangingPunct="1"/>
            <a:r>
              <a:rPr lang="zh-CN" altLang="en-US" dirty="0">
                <a:solidFill>
                  <a:srgbClr val="000000"/>
                </a:solidFill>
                <a:latin typeface="宋体" pitchFamily="2" charset="-122"/>
              </a:rPr>
              <a:t>目前</a:t>
            </a:r>
            <a:r>
              <a:rPr lang="en-US" altLang="zh-CN" dirty="0">
                <a:solidFill>
                  <a:srgbClr val="000000"/>
                </a:solidFill>
                <a:latin typeface="宋体" pitchFamily="2" charset="-122"/>
              </a:rPr>
              <a:t>B to B</a:t>
            </a:r>
            <a:r>
              <a:rPr lang="zh-CN" altLang="en-US" dirty="0">
                <a:solidFill>
                  <a:srgbClr val="000000"/>
                </a:solidFill>
                <a:latin typeface="宋体" pitchFamily="2" charset="-122"/>
              </a:rPr>
              <a:t>模式是电子商务的主流，至少占电子商务总量的</a:t>
            </a:r>
            <a:r>
              <a:rPr lang="en-US" altLang="zh-CN" dirty="0">
                <a:solidFill>
                  <a:srgbClr val="000000"/>
                </a:solidFill>
                <a:latin typeface="宋体" pitchFamily="2" charset="-122"/>
              </a:rPr>
              <a:t>90%</a:t>
            </a:r>
            <a:r>
              <a:rPr lang="zh-CN" altLang="en-US" dirty="0">
                <a:solidFill>
                  <a:srgbClr val="000000"/>
                </a:solidFill>
                <a:latin typeface="宋体" pitchFamily="2" charset="-122"/>
              </a:rPr>
              <a:t>，说明当今我国发展电子商务的重点仍在企业级，而不是个人消费。电子商务</a:t>
            </a:r>
            <a:r>
              <a:rPr lang="en-US" altLang="zh-CN" dirty="0">
                <a:solidFill>
                  <a:srgbClr val="000000"/>
                </a:solidFill>
                <a:latin typeface="宋体" pitchFamily="2" charset="-122"/>
              </a:rPr>
              <a:t>B to B</a:t>
            </a:r>
            <a:r>
              <a:rPr lang="zh-CN" altLang="en-US" dirty="0">
                <a:solidFill>
                  <a:srgbClr val="000000"/>
                </a:solidFill>
                <a:latin typeface="宋体" pitchFamily="2" charset="-122"/>
              </a:rPr>
              <a:t>重构了企业的供应链，使企业供应链管理才真正成为可能。</a:t>
            </a:r>
            <a:r>
              <a:rPr lang="zh-CN" altLang="en-US" dirty="0">
                <a:solidFill>
                  <a:srgbClr val="000000"/>
                </a:solidFill>
                <a:latin typeface="Arial"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pPr/>
              <a:t>37</a:t>
            </a:fld>
            <a:endParaRPr lang="zh-CN" altLang="en-US" dirty="0"/>
          </a:p>
        </p:txBody>
      </p:sp>
    </p:spTree>
    <p:extLst>
      <p:ext uri="{BB962C8B-B14F-4D97-AF65-F5344CB8AC3E}">
        <p14:creationId xmlns:p14="http://schemas.microsoft.com/office/powerpoint/2010/main" val="183578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rtlCol="0"/>
          <a:lstStyle/>
          <a:p>
            <a:pPr rtl="0"/>
            <a:r>
              <a:rPr lang="zh-cn" dirty="0"/>
              <a:t>在“幻灯片放映”模式下，选择箭头访问相应链接。</a:t>
            </a:r>
            <a:endParaRPr lang="en-US" dirty="0"/>
          </a:p>
        </p:txBody>
      </p:sp>
      <p:sp>
        <p:nvSpPr>
          <p:cNvPr id="4" name="幻灯片编号占位符 3"/>
          <p:cNvSpPr>
            <a:spLocks noGrp="1"/>
          </p:cNvSpPr>
          <p:nvPr>
            <p:ph type="sldNum" sz="quarter" idx="10"/>
          </p:nvPr>
        </p:nvSpPr>
        <p:spPr/>
        <p:txBody>
          <a:bodyPr rtlCol="0"/>
          <a:lstStyle/>
          <a:p>
            <a:pPr rtl="0"/>
            <a:fld id="{DF61EA0F-A667-4B49-8422-0062BC55E249}" type="slidenum">
              <a:rPr lang="en-US" smtClean="0"/>
              <a:t>38</a:t>
            </a:fld>
            <a:endParaRPr lang="en-US"/>
          </a:p>
        </p:txBody>
      </p:sp>
    </p:spTree>
    <p:extLst>
      <p:ext uri="{BB962C8B-B14F-4D97-AF65-F5344CB8AC3E}">
        <p14:creationId xmlns:p14="http://schemas.microsoft.com/office/powerpoint/2010/main" val="368897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pPr/>
              <a:t>2</a:t>
            </a:fld>
            <a:endParaRPr lang="zh-CN" altLang="en-US" dirty="0"/>
          </a:p>
        </p:txBody>
      </p:sp>
    </p:spTree>
    <p:extLst>
      <p:ext uri="{BB962C8B-B14F-4D97-AF65-F5344CB8AC3E}">
        <p14:creationId xmlns:p14="http://schemas.microsoft.com/office/powerpoint/2010/main" val="155376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pPr/>
              <a:t>23</a:t>
            </a:fld>
            <a:endParaRPr lang="zh-CN" altLang="en-US" dirty="0"/>
          </a:p>
        </p:txBody>
      </p:sp>
    </p:spTree>
    <p:extLst>
      <p:ext uri="{BB962C8B-B14F-4D97-AF65-F5344CB8AC3E}">
        <p14:creationId xmlns:p14="http://schemas.microsoft.com/office/powerpoint/2010/main" val="27464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FECC9602-4757-46BA-B7FD-23B151EFAA6B}" type="slidenum">
              <a:rPr lang="en-US" altLang="zh-CN" smtClean="0"/>
              <a:pPr eaLnBrk="1" hangingPunct="1"/>
              <a:t>26</a:t>
            </a:fld>
            <a:endParaRPr lang="en-US" altLang="zh-CN"/>
          </a:p>
        </p:txBody>
      </p:sp>
      <p:sp>
        <p:nvSpPr>
          <p:cNvPr id="8397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55E241C9-1CDE-4717-BB2B-2B0FAB43CF96}" type="slidenum">
              <a:rPr lang="en-US" altLang="zh-CN" smtClean="0"/>
              <a:pPr eaLnBrk="1" hangingPunct="1"/>
              <a:t>27</a:t>
            </a:fld>
            <a:endParaRPr lang="en-US" altLang="zh-CN"/>
          </a:p>
        </p:txBody>
      </p:sp>
      <p:sp>
        <p:nvSpPr>
          <p:cNvPr id="8909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B65CA845-7740-482A-A26C-A3BB8FBBE622}" type="slidenum">
              <a:rPr lang="en-US" altLang="zh-CN" smtClean="0"/>
              <a:pPr eaLnBrk="1" hangingPunct="1"/>
              <a:t>28</a:t>
            </a:fld>
            <a:endParaRPr lang="en-US" altLang="zh-CN"/>
          </a:p>
        </p:txBody>
      </p:sp>
      <p:sp>
        <p:nvSpPr>
          <p:cNvPr id="901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FB9B6100-7436-464D-A2AF-E8AEBC95F879}" type="slidenum">
              <a:rPr lang="en-US" altLang="zh-CN" smtClean="0"/>
              <a:pPr eaLnBrk="1" hangingPunct="1"/>
              <a:t>29</a:t>
            </a:fld>
            <a:endParaRPr lang="en-US" altLang="zh-CN"/>
          </a:p>
        </p:txBody>
      </p:sp>
      <p:sp>
        <p:nvSpPr>
          <p:cNvPr id="9113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106FDFAE-1A7E-449B-B405-5065DB38DDE6}" type="slidenum">
              <a:rPr lang="en-US" altLang="zh-CN" smtClean="0"/>
              <a:pPr eaLnBrk="1" hangingPunct="1"/>
              <a:t>30</a:t>
            </a:fld>
            <a:endParaRPr lang="en-US" altLang="zh-CN"/>
          </a:p>
        </p:txBody>
      </p:sp>
      <p:sp>
        <p:nvSpPr>
          <p:cNvPr id="9216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eaLnBrk="1" hangingPunct="1"/>
            <a:r>
              <a:rPr lang="en-US" altLang="zh-CN">
                <a:solidFill>
                  <a:srgbClr val="000000"/>
                </a:solidFill>
                <a:ea typeface="黑体" pitchFamily="49" charset="-122"/>
              </a:rPr>
              <a:t>—— </a:t>
            </a:r>
            <a:r>
              <a:rPr lang="zh-CN" altLang="en-US" b="1">
                <a:solidFill>
                  <a:srgbClr val="000000"/>
                </a:solidFill>
                <a:latin typeface="宋体" pitchFamily="2" charset="-122"/>
                <a:ea typeface="黑体" pitchFamily="49" charset="-122"/>
              </a:rPr>
              <a:t>企业</a:t>
            </a:r>
            <a:r>
              <a:rPr lang="zh-CN" altLang="en-US" b="1">
                <a:solidFill>
                  <a:srgbClr val="000000"/>
                </a:solidFill>
                <a:ea typeface="黑体" pitchFamily="49" charset="-122"/>
              </a:rPr>
              <a:t>“</a:t>
            </a:r>
            <a:r>
              <a:rPr lang="zh-CN" altLang="en-US" b="1">
                <a:solidFill>
                  <a:srgbClr val="000000"/>
                </a:solidFill>
                <a:latin typeface="宋体" pitchFamily="2" charset="-122"/>
                <a:ea typeface="黑体" pitchFamily="49" charset="-122"/>
              </a:rPr>
              <a:t>信息孤岛</a:t>
            </a:r>
            <a:r>
              <a:rPr lang="zh-CN" altLang="en-US" b="1">
                <a:solidFill>
                  <a:srgbClr val="000000"/>
                </a:solidFill>
                <a:ea typeface="黑体" pitchFamily="49" charset="-122"/>
              </a:rPr>
              <a:t>”</a:t>
            </a:r>
            <a:r>
              <a:rPr lang="zh-CN" altLang="en-US" b="1">
                <a:solidFill>
                  <a:srgbClr val="000000"/>
                </a:solidFill>
                <a:latin typeface="宋体" pitchFamily="2" charset="-122"/>
                <a:ea typeface="黑体" pitchFamily="49" charset="-122"/>
              </a:rPr>
              <a:t>的一般体现</a:t>
            </a:r>
            <a:endParaRPr lang="zh-CN" altLang="en-US">
              <a:solidFill>
                <a:srgbClr val="000000"/>
              </a:solidFill>
              <a:latin typeface="宋体" pitchFamily="2" charset="-122"/>
              <a:cs typeface="Times New Roman" pitchFamily="18" charset="0"/>
            </a:endParaRPr>
          </a:p>
          <a:p>
            <a:pPr eaLnBrk="1" hangingPunct="1"/>
            <a:r>
              <a:rPr lang="zh-CN" altLang="en-US">
                <a:solidFill>
                  <a:srgbClr val="000000"/>
                </a:solidFill>
              </a:rPr>
              <a:t> “</a:t>
            </a:r>
            <a:r>
              <a:rPr lang="zh-CN" altLang="en-US">
                <a:solidFill>
                  <a:srgbClr val="000000"/>
                </a:solidFill>
                <a:latin typeface="宋体" pitchFamily="2" charset="-122"/>
              </a:rPr>
              <a:t>信息孤岛</a:t>
            </a:r>
            <a:r>
              <a:rPr lang="zh-CN" altLang="en-US">
                <a:solidFill>
                  <a:srgbClr val="000000"/>
                </a:solidFill>
              </a:rPr>
              <a:t>”</a:t>
            </a:r>
            <a:r>
              <a:rPr lang="zh-CN" altLang="en-US">
                <a:solidFill>
                  <a:srgbClr val="000000"/>
                </a:solidFill>
                <a:latin typeface="宋体" pitchFamily="2" charset="-122"/>
              </a:rPr>
              <a:t>一般体现为企业中已有许多各自独立的信息系统，各系统间没有统一的技术和数据标准，数据不能自动传递、缺乏有效关联和共享，导致企业信息资源分散且大量冗余，信息使用和管理效率低下。对于信息系统应用程度较高的企业，比较普遍的情况是业务层面已得到较好的信息支持，而管理层面和企业高层却很少得到有效信息支持。</a:t>
            </a:r>
            <a:br>
              <a:rPr lang="zh-CN" altLang="en-US">
                <a:solidFill>
                  <a:srgbClr val="000000"/>
                </a:solidFill>
                <a:latin typeface="Arial" pitchFamily="34" charset="0"/>
              </a:rPr>
            </a:br>
            <a:r>
              <a:rPr lang="zh-CN" altLang="en-US">
                <a:solidFill>
                  <a:srgbClr val="000000"/>
                </a:solidFill>
              </a:rPr>
              <a:t>    </a:t>
            </a:r>
            <a:r>
              <a:rPr lang="zh-CN" altLang="en-US">
                <a:solidFill>
                  <a:srgbClr val="000000"/>
                </a:solidFill>
                <a:latin typeface="Arial" pitchFamily="34" charset="0"/>
              </a:rPr>
              <a:t>  </a:t>
            </a:r>
            <a:r>
              <a:rPr lang="zh-CN" altLang="en-US">
                <a:solidFill>
                  <a:srgbClr val="000000"/>
                </a:solidFill>
                <a:latin typeface="宋体" pitchFamily="2" charset="-122"/>
              </a:rPr>
              <a:t>在不同用户层面，</a:t>
            </a:r>
            <a:r>
              <a:rPr lang="zh-CN" altLang="en-US">
                <a:solidFill>
                  <a:srgbClr val="000000"/>
                </a:solidFill>
              </a:rPr>
              <a:t>“</a:t>
            </a:r>
            <a:r>
              <a:rPr lang="zh-CN" altLang="en-US">
                <a:solidFill>
                  <a:srgbClr val="000000"/>
                </a:solidFill>
                <a:latin typeface="宋体" pitchFamily="2" charset="-122"/>
              </a:rPr>
              <a:t>信息孤岛</a:t>
            </a:r>
            <a:r>
              <a:rPr lang="zh-CN" altLang="en-US">
                <a:solidFill>
                  <a:srgbClr val="000000"/>
                </a:solidFill>
              </a:rPr>
              <a:t>”</a:t>
            </a:r>
            <a:r>
              <a:rPr lang="zh-CN" altLang="en-US">
                <a:solidFill>
                  <a:srgbClr val="000000"/>
                </a:solidFill>
                <a:latin typeface="宋体" pitchFamily="2" charset="-122"/>
              </a:rPr>
              <a:t>问题具体体现在（其实在没有应用信息技术时，这些问题大都已经存在）：</a:t>
            </a:r>
            <a:br>
              <a:rPr lang="zh-CN" altLang="en-US">
                <a:solidFill>
                  <a:srgbClr val="000000"/>
                </a:solidFill>
                <a:latin typeface="Arial" pitchFamily="34" charset="0"/>
              </a:rPr>
            </a:br>
            <a:r>
              <a:rPr lang="zh-CN" altLang="en-US">
                <a:solidFill>
                  <a:srgbClr val="000000"/>
                </a:solidFill>
              </a:rPr>
              <a:t>    </a:t>
            </a:r>
            <a:r>
              <a:rPr lang="zh-CN" altLang="en-US">
                <a:solidFill>
                  <a:srgbClr val="000000"/>
                </a:solidFill>
                <a:latin typeface="Arial" pitchFamily="34" charset="0"/>
              </a:rPr>
              <a:t>  </a:t>
            </a:r>
            <a:r>
              <a:rPr lang="en-US" altLang="zh-CN">
                <a:solidFill>
                  <a:srgbClr val="000000"/>
                </a:solidFill>
                <a:latin typeface="Arial" pitchFamily="34" charset="0"/>
              </a:rPr>
              <a:t>1</a:t>
            </a:r>
            <a:r>
              <a:rPr lang="zh-CN" altLang="en-US">
                <a:solidFill>
                  <a:srgbClr val="000000"/>
                </a:solidFill>
                <a:latin typeface="宋体" pitchFamily="2" charset="-122"/>
              </a:rPr>
              <a:t>、业务运营层面：各业务环节间信息传递不畅，上一业务环节获得的直接信息不能准确、及时地传递给下一环节或反之</a:t>
            </a:r>
            <a:r>
              <a:rPr lang="en-US" altLang="zh-CN">
                <a:solidFill>
                  <a:srgbClr val="000000"/>
                </a:solidFill>
              </a:rPr>
              <a:t>——</a:t>
            </a:r>
            <a:r>
              <a:rPr lang="zh-CN" altLang="en-US">
                <a:solidFill>
                  <a:srgbClr val="000000"/>
                </a:solidFill>
                <a:latin typeface="宋体" pitchFamily="2" charset="-122"/>
              </a:rPr>
              <a:t>下一环节的执行信息不能及时反馈到上一环节，导致影响业务运营效率和质量；</a:t>
            </a:r>
            <a:br>
              <a:rPr lang="zh-CN" altLang="en-US">
                <a:solidFill>
                  <a:srgbClr val="000000"/>
                </a:solidFill>
                <a:latin typeface="Arial" pitchFamily="34" charset="0"/>
              </a:rPr>
            </a:br>
            <a:r>
              <a:rPr lang="zh-CN" altLang="en-US">
                <a:solidFill>
                  <a:srgbClr val="000000"/>
                </a:solidFill>
              </a:rPr>
              <a:t>    </a:t>
            </a:r>
            <a:r>
              <a:rPr lang="zh-CN" altLang="en-US">
                <a:solidFill>
                  <a:srgbClr val="000000"/>
                </a:solidFill>
                <a:latin typeface="Arial" pitchFamily="34" charset="0"/>
              </a:rPr>
              <a:t>  </a:t>
            </a:r>
            <a:r>
              <a:rPr lang="en-US" altLang="zh-CN">
                <a:solidFill>
                  <a:srgbClr val="000000"/>
                </a:solidFill>
                <a:latin typeface="Arial" pitchFamily="34" charset="0"/>
              </a:rPr>
              <a:t>2</a:t>
            </a:r>
            <a:r>
              <a:rPr lang="zh-CN" altLang="en-US">
                <a:solidFill>
                  <a:srgbClr val="000000"/>
                </a:solidFill>
                <a:latin typeface="宋体" pitchFamily="2" charset="-122"/>
              </a:rPr>
              <a:t>、管理层面：财务管理、人力资源管理等部门不能全面、及时获得业务层面的信息，无法进行有效的管理控制，如人力资源部门不能及时获得（较多的情况是完全得不到）业务信息，如业务数据、财务指标完成情况等，因而无法进行全面的绩效考核和及时制定人力资源发展计划；</a:t>
            </a:r>
            <a:br>
              <a:rPr lang="zh-CN" altLang="en-US">
                <a:solidFill>
                  <a:srgbClr val="000000"/>
                </a:solidFill>
                <a:latin typeface="Arial" pitchFamily="34" charset="0"/>
              </a:rPr>
            </a:br>
            <a:r>
              <a:rPr lang="zh-CN" altLang="en-US">
                <a:solidFill>
                  <a:srgbClr val="000000"/>
                </a:solidFill>
              </a:rPr>
              <a:t>    </a:t>
            </a:r>
            <a:r>
              <a:rPr lang="zh-CN" altLang="en-US">
                <a:solidFill>
                  <a:srgbClr val="000000"/>
                </a:solidFill>
                <a:latin typeface="Arial" pitchFamily="34" charset="0"/>
              </a:rPr>
              <a:t>  </a:t>
            </a:r>
            <a:r>
              <a:rPr lang="en-US" altLang="zh-CN">
                <a:solidFill>
                  <a:srgbClr val="000000"/>
                </a:solidFill>
                <a:latin typeface="Arial" pitchFamily="34" charset="0"/>
              </a:rPr>
              <a:t>3</a:t>
            </a:r>
            <a:r>
              <a:rPr lang="zh-CN" altLang="en-US">
                <a:solidFill>
                  <a:srgbClr val="000000"/>
                </a:solidFill>
                <a:latin typeface="宋体" pitchFamily="2" charset="-122"/>
              </a:rPr>
              <a:t>、战略层面：公司在进行重大的战略决策时，无法获得系统、全面的业务历史信息，如详细的产品成本构成信息、客户信息、流程绩效等，无法合理审视组织和能力现状，导致企业在进行战略选择时更多是依据对外部环境的分析评价，而较少能有效结合自身能力进行选择，使得战略实施的难度和风险加大。这一层面的问题在集团企业的总部层面表现得尤为突出。</a:t>
            </a:r>
            <a:br>
              <a:rPr lang="zh-CN" altLang="en-US">
                <a:solidFill>
                  <a:srgbClr val="000000"/>
                </a:solidFill>
                <a:latin typeface="Arial" pitchFamily="34" charset="0"/>
              </a:rPr>
            </a:br>
            <a:r>
              <a:rPr lang="zh-CN" altLang="en-US">
                <a:solidFill>
                  <a:srgbClr val="000000"/>
                </a:solidFill>
              </a:rPr>
              <a:t>    </a:t>
            </a:r>
            <a:r>
              <a:rPr lang="zh-CN" altLang="en-US">
                <a:solidFill>
                  <a:srgbClr val="000000"/>
                </a:solidFill>
                <a:latin typeface="Arial" pitchFamily="34" charset="0"/>
              </a:rPr>
              <a:t>  </a:t>
            </a:r>
            <a:r>
              <a:rPr lang="zh-CN" altLang="en-US">
                <a:solidFill>
                  <a:srgbClr val="000000"/>
                </a:solidFill>
                <a:latin typeface="宋体" pitchFamily="2" charset="-122"/>
              </a:rPr>
              <a:t>以上问题的产生一方面是由于企业信息化建设没有系统规划，导致各系统模块和子系统间技术和数据标准不一，而更深层次的原因是由于企业管理体系自身比较粗放，没有从组织、流程和信息等方面综合分析设计以形成系统的管理体系，缺乏明确的信息责任体系。</a:t>
            </a:r>
            <a:r>
              <a:rPr lang="zh-CN" altLang="en-US">
                <a:solidFill>
                  <a:srgbClr val="000000"/>
                </a:solidFill>
                <a:latin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fld id="{548CEBEC-C275-4359-833C-CBCF4716F72A}" type="slidenum">
              <a:rPr lang="en-US" altLang="zh-CN" smtClean="0"/>
              <a:pPr eaLnBrk="1" hangingPunct="1"/>
              <a:t>31</a:t>
            </a:fld>
            <a:endParaRPr lang="en-US" altLang="zh-CN"/>
          </a:p>
        </p:txBody>
      </p:sp>
      <p:sp>
        <p:nvSpPr>
          <p:cNvPr id="9318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长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ndParaRPr>
          </a:p>
        </p:txBody>
      </p:sp>
      <p:sp>
        <p:nvSpPr>
          <p:cNvPr id="2" name="标题 1"/>
          <p:cNvSpPr>
            <a:spLocks noGrp="1"/>
          </p:cNvSpPr>
          <p:nvPr>
            <p:ph type="title"/>
          </p:nvPr>
        </p:nvSpPr>
        <p:spPr/>
        <p:txBody>
          <a:bodyPr rtlCol="0"/>
          <a:lstStyle/>
          <a:p>
            <a:pPr rtl="0"/>
            <a:r>
              <a:rPr lang="zh-CN" altLang="en-US"/>
              <a:t>单击此处编辑母版标题样式</a:t>
            </a:r>
            <a:endParaRPr lang="zh-cn"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长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latin typeface="微软雅黑" panose="020B0503020204020204" pitchFamily="34" charset="-122"/>
              <a:ea typeface="微软雅黑" panose="020B0503020204020204" pitchFamily="34" charset="-122"/>
            </a:endParaRPr>
          </a:p>
        </p:txBody>
      </p:sp>
      <p:cxnSp>
        <p:nvCxnSpPr>
          <p:cNvPr id="12" name="直接连接符​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3" name="内容占位符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2pPr>
            <a:lvl3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3pPr>
            <a:lvl4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4pPr>
            <a:lvl5pPr>
              <a:defRPr lang="en-US" sz="12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
        <p:nvSpPr>
          <p:cNvPr id="6"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B6646B47-A73D-4F6F-AD82-C99F4E62F746}" type="datetime2">
              <a:rPr lang="zh-CN" altLang="en-US" smtClean="0"/>
              <a:t>2018年10月24日</a:t>
            </a:fld>
            <a:endParaRPr lang="en-US" dirty="0"/>
          </a:p>
        </p:txBody>
      </p:sp>
      <p:sp>
        <p:nvSpPr>
          <p:cNvPr id="7"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8" name="幻灯片编号占位符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长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a typeface="微软雅黑" panose="020B0503020204020204" pitchFamily="34" charset="-122"/>
            </a:endParaRPr>
          </a:p>
        </p:txBody>
      </p:sp>
      <p:sp>
        <p:nvSpPr>
          <p:cNvPr id="10" name="长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521208" y="1536192"/>
            <a:ext cx="6876288" cy="640080"/>
          </a:xfrm>
        </p:spPr>
        <p:txBody>
          <a:bodyPr rtlCol="0">
            <a:normAutofit/>
          </a:bodyPr>
          <a:lstStyle>
            <a:lvl1pPr>
              <a:defRPr sz="3600">
                <a:solidFill>
                  <a:schemeClr val="bg1"/>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7" name="内容占位符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dirty="0" smtClean="0">
                <a:solidFill>
                  <a:schemeClr val="tx1">
                    <a:lumMod val="75000"/>
                    <a:lumOff val="25000"/>
                  </a:schemeClr>
                </a:solidFill>
                <a:ea typeface="微软雅黑" panose="020B0503020204020204" pitchFamily="34" charset="-122"/>
              </a:defRPr>
            </a:lvl2pPr>
            <a:lvl3pPr>
              <a:defRPr lang="en-US" sz="1200" dirty="0" smtClean="0">
                <a:solidFill>
                  <a:schemeClr val="tx1">
                    <a:lumMod val="75000"/>
                    <a:lumOff val="25000"/>
                  </a:schemeClr>
                </a:solidFill>
                <a:ea typeface="微软雅黑" panose="020B0503020204020204" pitchFamily="34" charset="-122"/>
              </a:defRPr>
            </a:lvl3pPr>
            <a:lvl4pPr>
              <a:defRPr lang="en-US" sz="1200" dirty="0" smtClean="0">
                <a:solidFill>
                  <a:schemeClr val="tx1">
                    <a:lumMod val="75000"/>
                    <a:lumOff val="25000"/>
                  </a:schemeClr>
                </a:solidFill>
                <a:ea typeface="微软雅黑" panose="020B0503020204020204" pitchFamily="34" charset="-122"/>
              </a:defRPr>
            </a:lvl4pPr>
            <a:lvl5pPr>
              <a:defRPr lang="en-US" sz="1200" dirty="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052865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长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zh-CN" altLang="en-US" noProof="0" dirty="0"/>
              <a:t>编辑母版文本样式</a:t>
            </a:r>
          </a:p>
          <a:p>
            <a:pPr marL="228600" lvl="0"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第二级</a:t>
            </a:r>
          </a:p>
          <a:p>
            <a:pPr marL="685800" lvl="1"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第三级</a:t>
            </a:r>
          </a:p>
          <a:p>
            <a:pPr marL="1143000" lvl="2" indent="-228600" algn="l" defTabSz="914400" rtl="0" eaLnBrk="1" latinLnBrk="0" hangingPunct="1">
              <a:lnSpc>
                <a:spcPct val="90000"/>
              </a:lnSpc>
              <a:spcBef>
                <a:spcPct val="30000"/>
              </a:spcBef>
              <a:buFont typeface="Arial" panose="020B0604020202020204" pitchFamily="34" charset="0"/>
              <a:buChar char="•"/>
            </a:pPr>
            <a:r>
              <a:rPr lang="zh-CN" altLang="en-US" noProof="0" dirty="0"/>
              <a:t>第四级</a:t>
            </a:r>
          </a:p>
          <a:p>
            <a:pPr marL="1600200" lvl="3"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第五级</a:t>
            </a:r>
          </a:p>
        </p:txBody>
      </p:sp>
      <p:sp>
        <p:nvSpPr>
          <p:cNvPr id="4"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A0CFC2C-DA54-4396-A846-1816F2961B91}" type="datetime2">
              <a:rPr lang="zh-CN" altLang="en-US" smtClean="0"/>
              <a:t>2018年10月24日</a:t>
            </a:fld>
            <a:endParaRPr lang="en-US" dirty="0"/>
          </a:p>
        </p:txBody>
      </p:sp>
      <p:sp>
        <p:nvSpPr>
          <p:cNvPr id="5"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altLang="zh-CN" noProof="0" smtClean="0"/>
              <a:pPr/>
              <a:t>‹#›</a:t>
            </a:fld>
            <a:endParaRPr lang="zh-CN" altLang="en-US" noProof="0" dirty="0"/>
          </a:p>
        </p:txBody>
      </p:sp>
      <p:cxnSp>
        <p:nvCxnSpPr>
          <p:cNvPr id="8" name="直接连接符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9.png"/><Relationship Id="rId18" Type="http://schemas.openxmlformats.org/officeDocument/2006/relationships/image" Target="../media/image39.jpeg"/><Relationship Id="rId3" Type="http://schemas.openxmlformats.org/officeDocument/2006/relationships/notesSlide" Target="../notesSlides/notesSlide6.xml"/><Relationship Id="rId7" Type="http://schemas.openxmlformats.org/officeDocument/2006/relationships/image" Target="../media/image43.wmf"/><Relationship Id="rId12" Type="http://schemas.openxmlformats.org/officeDocument/2006/relationships/image" Target="../media/image45.wmf"/><Relationship Id="rId17" Type="http://schemas.openxmlformats.org/officeDocument/2006/relationships/image" Target="../media/image47.emf"/><Relationship Id="rId2" Type="http://schemas.openxmlformats.org/officeDocument/2006/relationships/slideLayout" Target="../slideLayouts/slideLayout4.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image" Target="../media/image48.png"/><Relationship Id="rId15" Type="http://schemas.openxmlformats.org/officeDocument/2006/relationships/image" Target="../media/image46.emf"/><Relationship Id="rId10" Type="http://schemas.openxmlformats.org/officeDocument/2006/relationships/oleObject" Target="../embeddings/oleObject3.bin"/><Relationship Id="rId4" Type="http://schemas.openxmlformats.org/officeDocument/2006/relationships/image" Target="../media/image38.png"/><Relationship Id="rId9" Type="http://schemas.openxmlformats.org/officeDocument/2006/relationships/image" Target="../media/image44.wmf"/><Relationship Id="rId1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54.wmf"/><Relationship Id="rId5" Type="http://schemas.openxmlformats.org/officeDocument/2006/relationships/image" Target="../media/image52.wmf"/><Relationship Id="rId10" Type="http://schemas.openxmlformats.org/officeDocument/2006/relationships/image" Target="../media/image53.wmf"/><Relationship Id="rId4" Type="http://schemas.openxmlformats.org/officeDocument/2006/relationships/oleObject" Target="../embeddings/oleObject8.bin"/><Relationship Id="rId9"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9.xml"/><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52.wmf"/><Relationship Id="rId4" Type="http://schemas.openxmlformats.org/officeDocument/2006/relationships/oleObject" Target="../embeddings/oleObject13.bin"/><Relationship Id="rId9" Type="http://schemas.openxmlformats.org/officeDocument/2006/relationships/image" Target="../media/image5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12.xml"/><Relationship Id="rId7" Type="http://schemas.openxmlformats.org/officeDocument/2006/relationships/image" Target="../media/image58.png"/><Relationship Id="rId12"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56.png"/><Relationship Id="rId11" Type="http://schemas.openxmlformats.org/officeDocument/2006/relationships/oleObject" Target="../embeddings/oleObject18.bin"/><Relationship Id="rId5" Type="http://schemas.openxmlformats.org/officeDocument/2006/relationships/oleObject" Target="../embeddings/oleObject17.bin"/><Relationship Id="rId10" Type="http://schemas.openxmlformats.org/officeDocument/2006/relationships/image" Target="../media/image61.jpeg"/><Relationship Id="rId4" Type="http://schemas.openxmlformats.org/officeDocument/2006/relationships/image" Target="../media/image38.png"/><Relationship Id="rId9" Type="http://schemas.openxmlformats.org/officeDocument/2006/relationships/image" Target="../media/image60.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62.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64324"/>
            <a:ext cx="10515600" cy="2387600"/>
          </a:xfrm>
        </p:spPr>
        <p:txBody>
          <a:bodyPr rtlCol="0" anchor="ctr" anchorCtr="0">
            <a:normAutofit/>
          </a:bodyPr>
          <a:lstStyle/>
          <a:p>
            <a:pPr rtl="0"/>
            <a:r>
              <a:rPr lang="zh-CN" altLang="en-US" sz="5400" dirty="0">
                <a:solidFill>
                  <a:schemeClr val="bg1"/>
                </a:solidFill>
              </a:rPr>
              <a:t>企业沙盘推演（初级）</a:t>
            </a:r>
            <a:endParaRPr lang="zh-cn" sz="5400" dirty="0">
              <a:solidFill>
                <a:schemeClr val="bg1"/>
              </a:solidFill>
            </a:endParaRPr>
          </a:p>
        </p:txBody>
      </p:sp>
      <p:sp>
        <p:nvSpPr>
          <p:cNvPr id="5" name="副标题 2">
            <a:extLst>
              <a:ext uri="{FF2B5EF4-FFF2-40B4-BE49-F238E27FC236}">
                <a16:creationId xmlns:a16="http://schemas.microsoft.com/office/drawing/2014/main" id="{446312DB-233E-48E8-9E17-05BA50C1D873}"/>
              </a:ext>
            </a:extLst>
          </p:cNvPr>
          <p:cNvSpPr txBox="1">
            <a:spLocks/>
          </p:cNvSpPr>
          <p:nvPr/>
        </p:nvSpPr>
        <p:spPr>
          <a:xfrm>
            <a:off x="838200" y="3858617"/>
            <a:ext cx="9582736" cy="113779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zh-CN" altLang="en-US" sz="2400" dirty="0">
                <a:solidFill>
                  <a:schemeClr val="bg1"/>
                </a:solidFill>
              </a:rPr>
              <a:t>市场分析方法及企业经营战略</a:t>
            </a:r>
            <a:endParaRPr lang="en-US" altLang="zh-CN" sz="2400" dirty="0">
              <a:solidFill>
                <a:schemeClr val="bg1"/>
              </a:solidFill>
            </a:endParaRPr>
          </a:p>
        </p:txBody>
      </p:sp>
      <p:cxnSp>
        <p:nvCxnSpPr>
          <p:cNvPr id="6" name="直接连接符 5">
            <a:extLst>
              <a:ext uri="{FF2B5EF4-FFF2-40B4-BE49-F238E27FC236}">
                <a16:creationId xmlns:a16="http://schemas.microsoft.com/office/drawing/2014/main" id="{2A1C5129-61D1-4D25-B03E-C65601D39C92}"/>
              </a:ext>
            </a:extLst>
          </p:cNvPr>
          <p:cNvCxnSpPr/>
          <p:nvPr/>
        </p:nvCxnSpPr>
        <p:spPr>
          <a:xfrm>
            <a:off x="948477" y="3367945"/>
            <a:ext cx="1046732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normAutofit/>
          </a:bodyPr>
          <a:lstStyle/>
          <a:p>
            <a:r>
              <a:rPr lang="zh-CN" altLang="en-US" dirty="0"/>
              <a:t>年份</a:t>
            </a:r>
            <a:r>
              <a:rPr lang="en-US" altLang="zh-CN" dirty="0"/>
              <a:t>+</a:t>
            </a:r>
            <a:r>
              <a:rPr lang="zh-CN" altLang="en-US" dirty="0"/>
              <a:t>数量</a:t>
            </a:r>
            <a:endParaRPr lang="en-US" altLang="zh-CN" dirty="0"/>
          </a:p>
        </p:txBody>
      </p:sp>
      <p:pic>
        <p:nvPicPr>
          <p:cNvPr id="4" name="图片 3">
            <a:extLst>
              <a:ext uri="{FF2B5EF4-FFF2-40B4-BE49-F238E27FC236}">
                <a16:creationId xmlns:a16="http://schemas.microsoft.com/office/drawing/2014/main" id="{F578B200-45E7-4558-989D-5244BF482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837" y="1704764"/>
            <a:ext cx="2801357" cy="3130928"/>
          </a:xfrm>
          <a:prstGeom prst="rect">
            <a:avLst/>
          </a:prstGeom>
          <a:ln>
            <a:noFill/>
          </a:ln>
          <a:effectLst>
            <a:outerShdw blurRad="292100" dist="139700" dir="2700000" algn="tl" rotWithShape="0">
              <a:srgbClr val="333333">
                <a:alpha val="65000"/>
              </a:srgbClr>
            </a:outerShdw>
          </a:effectLst>
        </p:spPr>
      </p:pic>
      <p:pic>
        <p:nvPicPr>
          <p:cNvPr id="6" name="图片 5">
            <a:extLst>
              <a:ext uri="{FF2B5EF4-FFF2-40B4-BE49-F238E27FC236}">
                <a16:creationId xmlns:a16="http://schemas.microsoft.com/office/drawing/2014/main" id="{CF4DFEDB-8E20-47DD-8CB4-14A4862E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469" y="2008534"/>
            <a:ext cx="2582608" cy="3539129"/>
          </a:xfrm>
          <a:prstGeom prst="rect">
            <a:avLst/>
          </a:prstGeom>
        </p:spPr>
      </p:pic>
      <p:sp>
        <p:nvSpPr>
          <p:cNvPr id="7" name="矩形: 圆角 6">
            <a:extLst>
              <a:ext uri="{FF2B5EF4-FFF2-40B4-BE49-F238E27FC236}">
                <a16:creationId xmlns:a16="http://schemas.microsoft.com/office/drawing/2014/main" id="{77A62B31-94A3-46BA-B6E2-CD1635502D35}"/>
              </a:ext>
            </a:extLst>
          </p:cNvPr>
          <p:cNvSpPr/>
          <p:nvPr/>
        </p:nvSpPr>
        <p:spPr>
          <a:xfrm>
            <a:off x="2136304" y="5367128"/>
            <a:ext cx="4816028"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**分析：每一年产品总需求量的变化</a:t>
            </a:r>
          </a:p>
        </p:txBody>
      </p:sp>
    </p:spTree>
    <p:extLst>
      <p:ext uri="{BB962C8B-B14F-4D97-AF65-F5344CB8AC3E}">
        <p14:creationId xmlns:p14="http://schemas.microsoft.com/office/powerpoint/2010/main" val="182076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normAutofit/>
          </a:bodyPr>
          <a:lstStyle/>
          <a:p>
            <a:r>
              <a:rPr lang="zh-CN" altLang="en-US" dirty="0"/>
              <a:t>产品</a:t>
            </a:r>
            <a:r>
              <a:rPr lang="en-US" altLang="zh-CN" dirty="0"/>
              <a:t>+</a:t>
            </a:r>
            <a:r>
              <a:rPr lang="zh-CN" altLang="en-US" dirty="0"/>
              <a:t>年份</a:t>
            </a:r>
            <a:r>
              <a:rPr lang="en-US" altLang="zh-CN" dirty="0"/>
              <a:t>+</a:t>
            </a:r>
            <a:r>
              <a:rPr lang="zh-CN" altLang="en-US" dirty="0"/>
              <a:t>数量</a:t>
            </a:r>
            <a:endParaRPr lang="en-US" altLang="zh-CN" dirty="0"/>
          </a:p>
        </p:txBody>
      </p:sp>
      <p:pic>
        <p:nvPicPr>
          <p:cNvPr id="3" name="图片 2">
            <a:extLst>
              <a:ext uri="{FF2B5EF4-FFF2-40B4-BE49-F238E27FC236}">
                <a16:creationId xmlns:a16="http://schemas.microsoft.com/office/drawing/2014/main" id="{F94A7E80-7BC6-4BBF-B7A8-878F5D57B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43" y="2243403"/>
            <a:ext cx="7072851" cy="2232045"/>
          </a:xfrm>
          <a:prstGeom prst="rect">
            <a:avLst/>
          </a:prstGeom>
          <a:ln>
            <a:noFill/>
          </a:ln>
          <a:effectLst>
            <a:outerShdw blurRad="292100" dist="139700" dir="2700000" algn="tl" rotWithShape="0">
              <a:srgbClr val="333333">
                <a:alpha val="65000"/>
              </a:srgbClr>
            </a:outerShdw>
          </a:effectLst>
        </p:spPr>
      </p:pic>
      <p:pic>
        <p:nvPicPr>
          <p:cNvPr id="4" name="图片 3">
            <a:extLst>
              <a:ext uri="{FF2B5EF4-FFF2-40B4-BE49-F238E27FC236}">
                <a16:creationId xmlns:a16="http://schemas.microsoft.com/office/drawing/2014/main" id="{56BC9CBE-F6FB-4CE3-A683-59C275443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260" y="2047273"/>
            <a:ext cx="2622319" cy="3794953"/>
          </a:xfrm>
          <a:prstGeom prst="rect">
            <a:avLst/>
          </a:prstGeom>
        </p:spPr>
      </p:pic>
      <p:sp>
        <p:nvSpPr>
          <p:cNvPr id="5" name="矩形: 圆角 4">
            <a:extLst>
              <a:ext uri="{FF2B5EF4-FFF2-40B4-BE49-F238E27FC236}">
                <a16:creationId xmlns:a16="http://schemas.microsoft.com/office/drawing/2014/main" id="{094BD562-9D1C-48EA-8189-B50A776DD704}"/>
              </a:ext>
            </a:extLst>
          </p:cNvPr>
          <p:cNvSpPr/>
          <p:nvPr/>
        </p:nvSpPr>
        <p:spPr>
          <a:xfrm>
            <a:off x="521207" y="4928006"/>
            <a:ext cx="4816028"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**分析：各产品线各年份市场需求量及趋势</a:t>
            </a:r>
          </a:p>
        </p:txBody>
      </p:sp>
    </p:spTree>
    <p:extLst>
      <p:ext uri="{BB962C8B-B14F-4D97-AF65-F5344CB8AC3E}">
        <p14:creationId xmlns:p14="http://schemas.microsoft.com/office/powerpoint/2010/main" val="390892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92533D-D196-4C79-8858-CDABF8675598}"/>
              </a:ext>
            </a:extLst>
          </p:cNvPr>
          <p:cNvSpPr>
            <a:spLocks noGrp="1"/>
          </p:cNvSpPr>
          <p:nvPr>
            <p:ph type="title"/>
          </p:nvPr>
        </p:nvSpPr>
        <p:spPr/>
        <p:txBody>
          <a:bodyPr>
            <a:normAutofit/>
          </a:bodyPr>
          <a:lstStyle/>
          <a:p>
            <a:r>
              <a:rPr lang="zh-CN" altLang="en-US" dirty="0"/>
              <a:t>市场</a:t>
            </a:r>
            <a:r>
              <a:rPr lang="en-US" altLang="zh-CN" dirty="0"/>
              <a:t>+</a:t>
            </a:r>
            <a:r>
              <a:rPr lang="zh-CN" altLang="en-US" dirty="0"/>
              <a:t>年份</a:t>
            </a:r>
            <a:r>
              <a:rPr lang="en-US" altLang="zh-CN" dirty="0"/>
              <a:t>+</a:t>
            </a:r>
            <a:r>
              <a:rPr lang="zh-CN" altLang="en-US" dirty="0"/>
              <a:t>数量</a:t>
            </a:r>
          </a:p>
        </p:txBody>
      </p:sp>
      <p:pic>
        <p:nvPicPr>
          <p:cNvPr id="5" name="图片 4">
            <a:extLst>
              <a:ext uri="{FF2B5EF4-FFF2-40B4-BE49-F238E27FC236}">
                <a16:creationId xmlns:a16="http://schemas.microsoft.com/office/drawing/2014/main" id="{42DF2F35-6E38-489F-B54C-F23DBEB5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7" y="2129813"/>
            <a:ext cx="7439384" cy="2623931"/>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D06E20F0-54C1-4307-8891-37D378DF5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456" y="2129813"/>
            <a:ext cx="2689153" cy="3663387"/>
          </a:xfrm>
          <a:prstGeom prst="rect">
            <a:avLst/>
          </a:prstGeom>
        </p:spPr>
      </p:pic>
      <p:sp>
        <p:nvSpPr>
          <p:cNvPr id="8" name="矩形: 圆角 7">
            <a:extLst>
              <a:ext uri="{FF2B5EF4-FFF2-40B4-BE49-F238E27FC236}">
                <a16:creationId xmlns:a16="http://schemas.microsoft.com/office/drawing/2014/main" id="{EF4DD111-3908-4D4A-A6E3-96B064EC26FA}"/>
              </a:ext>
            </a:extLst>
          </p:cNvPr>
          <p:cNvSpPr/>
          <p:nvPr/>
        </p:nvSpPr>
        <p:spPr>
          <a:xfrm>
            <a:off x="333783" y="5179815"/>
            <a:ext cx="4816028"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**分析：不同市场在各年份的需求量及趋势</a:t>
            </a:r>
          </a:p>
        </p:txBody>
      </p:sp>
    </p:spTree>
    <p:extLst>
      <p:ext uri="{BB962C8B-B14F-4D97-AF65-F5344CB8AC3E}">
        <p14:creationId xmlns:p14="http://schemas.microsoft.com/office/powerpoint/2010/main" val="324117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F7A81A-3DBD-4E74-B0FE-70593411920F}"/>
              </a:ext>
            </a:extLst>
          </p:cNvPr>
          <p:cNvSpPr>
            <a:spLocks noGrp="1"/>
          </p:cNvSpPr>
          <p:nvPr>
            <p:ph type="title"/>
          </p:nvPr>
        </p:nvSpPr>
        <p:spPr/>
        <p:txBody>
          <a:bodyPr>
            <a:normAutofit/>
          </a:bodyPr>
          <a:lstStyle/>
          <a:p>
            <a:r>
              <a:rPr lang="zh-CN" altLang="en-US" dirty="0"/>
              <a:t>产品</a:t>
            </a:r>
            <a:r>
              <a:rPr lang="en-US" altLang="zh-CN" dirty="0"/>
              <a:t>+</a:t>
            </a:r>
            <a:r>
              <a:rPr lang="zh-CN" altLang="en-US" dirty="0"/>
              <a:t>市场</a:t>
            </a:r>
            <a:r>
              <a:rPr lang="en-US" altLang="zh-CN" dirty="0"/>
              <a:t>+</a:t>
            </a:r>
            <a:r>
              <a:rPr lang="zh-CN" altLang="en-US" dirty="0"/>
              <a:t>年份</a:t>
            </a:r>
            <a:r>
              <a:rPr lang="en-US" altLang="zh-CN" dirty="0"/>
              <a:t>+</a:t>
            </a:r>
            <a:r>
              <a:rPr lang="zh-CN" altLang="en-US" dirty="0"/>
              <a:t>数量</a:t>
            </a:r>
          </a:p>
        </p:txBody>
      </p:sp>
      <p:pic>
        <p:nvPicPr>
          <p:cNvPr id="5" name="图片 4">
            <a:extLst>
              <a:ext uri="{FF2B5EF4-FFF2-40B4-BE49-F238E27FC236}">
                <a16:creationId xmlns:a16="http://schemas.microsoft.com/office/drawing/2014/main" id="{1A8BA49F-C958-4E55-860C-407ED30C0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80" y="1709530"/>
            <a:ext cx="3324724" cy="3666119"/>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94294145-7DDF-4D84-A297-8439902A6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924" y="1664094"/>
            <a:ext cx="3462628" cy="3710540"/>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id="{FBFB0FBF-32FA-436D-959F-AD68690A1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330" y="1664094"/>
            <a:ext cx="3472891" cy="3835490"/>
          </a:xfrm>
          <a:prstGeom prst="rect">
            <a:avLst/>
          </a:prstGeom>
          <a:ln>
            <a:noFill/>
          </a:ln>
          <a:effectLst>
            <a:outerShdw blurRad="292100" dist="139700" dir="2700000" algn="tl" rotWithShape="0">
              <a:srgbClr val="333333">
                <a:alpha val="65000"/>
              </a:srgbClr>
            </a:outerShdw>
          </a:effectLst>
        </p:spPr>
      </p:pic>
      <p:sp>
        <p:nvSpPr>
          <p:cNvPr id="10" name="矩形: 圆角 9">
            <a:extLst>
              <a:ext uri="{FF2B5EF4-FFF2-40B4-BE49-F238E27FC236}">
                <a16:creationId xmlns:a16="http://schemas.microsoft.com/office/drawing/2014/main" id="{A8A02E86-239D-47F3-903B-B64BABEB738A}"/>
              </a:ext>
            </a:extLst>
          </p:cNvPr>
          <p:cNvSpPr/>
          <p:nvPr/>
        </p:nvSpPr>
        <p:spPr>
          <a:xfrm>
            <a:off x="89564" y="5672298"/>
            <a:ext cx="10071067"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**分析：不同产品线在不同市场与年份下的市场需求量及趋势，可依据分析目的调整展示形式</a:t>
            </a:r>
          </a:p>
        </p:txBody>
      </p:sp>
    </p:spTree>
    <p:extLst>
      <p:ext uri="{BB962C8B-B14F-4D97-AF65-F5344CB8AC3E}">
        <p14:creationId xmlns:p14="http://schemas.microsoft.com/office/powerpoint/2010/main" val="258302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85338-AC66-45B9-876A-777AA04124B6}"/>
              </a:ext>
            </a:extLst>
          </p:cNvPr>
          <p:cNvSpPr>
            <a:spLocks noGrp="1"/>
          </p:cNvSpPr>
          <p:nvPr>
            <p:ph type="title"/>
          </p:nvPr>
        </p:nvSpPr>
        <p:spPr/>
        <p:txBody>
          <a:bodyPr>
            <a:normAutofit/>
          </a:bodyPr>
          <a:lstStyle/>
          <a:p>
            <a:r>
              <a:rPr lang="zh-CN" altLang="en-US" dirty="0"/>
              <a:t>毛利</a:t>
            </a:r>
          </a:p>
        </p:txBody>
      </p:sp>
      <p:sp>
        <p:nvSpPr>
          <p:cNvPr id="3" name="内容占位符 2">
            <a:extLst>
              <a:ext uri="{FF2B5EF4-FFF2-40B4-BE49-F238E27FC236}">
                <a16:creationId xmlns:a16="http://schemas.microsoft.com/office/drawing/2014/main" id="{E94BB5A9-E7E0-40F8-8E25-0B9BCFB7617D}"/>
              </a:ext>
            </a:extLst>
          </p:cNvPr>
          <p:cNvSpPr>
            <a:spLocks noGrp="1"/>
          </p:cNvSpPr>
          <p:nvPr>
            <p:ph sz="quarter" idx="10"/>
          </p:nvPr>
        </p:nvSpPr>
        <p:spPr>
          <a:xfrm>
            <a:off x="521207" y="1339057"/>
            <a:ext cx="8723774" cy="733962"/>
          </a:xfrm>
        </p:spPr>
        <p:txBody>
          <a:bodyPr>
            <a:normAutofit/>
          </a:bodyPr>
          <a:lstStyle/>
          <a:p>
            <a:r>
              <a:rPr lang="zh-CN" altLang="en-US" sz="1600" dirty="0"/>
              <a:t>单毛利 </a:t>
            </a:r>
            <a:r>
              <a:rPr lang="en-US" altLang="zh-CN" sz="1600" dirty="0"/>
              <a:t>= </a:t>
            </a:r>
            <a:r>
              <a:rPr lang="zh-CN" altLang="en-US" sz="1600" dirty="0"/>
              <a:t>价格 </a:t>
            </a:r>
            <a:r>
              <a:rPr lang="en-US" altLang="zh-CN" sz="1600" dirty="0"/>
              <a:t>– </a:t>
            </a:r>
            <a:r>
              <a:rPr lang="zh-CN" altLang="en-US" sz="1600" dirty="0"/>
              <a:t>成本，总毛利 </a:t>
            </a:r>
            <a:r>
              <a:rPr lang="en-US" altLang="zh-CN" sz="1600" dirty="0"/>
              <a:t>= </a:t>
            </a:r>
            <a:r>
              <a:rPr lang="zh-CN" altLang="en-US" sz="1600" dirty="0"/>
              <a:t>毛利 * 数量。增加新字段“毛利”：毛利</a:t>
            </a:r>
            <a:r>
              <a:rPr lang="en-US" altLang="zh-CN" sz="1600" dirty="0"/>
              <a:t> = </a:t>
            </a:r>
            <a:r>
              <a:rPr lang="zh-CN" altLang="en-US" sz="1600" dirty="0"/>
              <a:t>总毛利 </a:t>
            </a:r>
            <a:r>
              <a:rPr lang="en-US" altLang="zh-CN" sz="1600" dirty="0"/>
              <a:t>/ </a:t>
            </a:r>
            <a:r>
              <a:rPr lang="zh-CN" altLang="en-US" sz="1600" dirty="0"/>
              <a:t>数量。</a:t>
            </a:r>
            <a:endParaRPr lang="en-US" altLang="zh-CN" sz="1600" dirty="0"/>
          </a:p>
          <a:p>
            <a:endParaRPr lang="zh-CN" altLang="en-US" dirty="0"/>
          </a:p>
        </p:txBody>
      </p:sp>
      <p:pic>
        <p:nvPicPr>
          <p:cNvPr id="13" name="图片 12">
            <a:extLst>
              <a:ext uri="{FF2B5EF4-FFF2-40B4-BE49-F238E27FC236}">
                <a16:creationId xmlns:a16="http://schemas.microsoft.com/office/drawing/2014/main" id="{07FE8371-23C6-4817-9909-A8FF944EA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5515" y="2171880"/>
            <a:ext cx="4164443" cy="4262165"/>
          </a:xfrm>
          <a:prstGeom prst="rect">
            <a:avLst/>
          </a:prstGeom>
        </p:spPr>
      </p:pic>
      <p:sp>
        <p:nvSpPr>
          <p:cNvPr id="14" name="矩形 13">
            <a:extLst>
              <a:ext uri="{FF2B5EF4-FFF2-40B4-BE49-F238E27FC236}">
                <a16:creationId xmlns:a16="http://schemas.microsoft.com/office/drawing/2014/main" id="{86DBAA0D-9A07-4D98-8F73-B940519AA0EB}"/>
              </a:ext>
            </a:extLst>
          </p:cNvPr>
          <p:cNvSpPr/>
          <p:nvPr/>
        </p:nvSpPr>
        <p:spPr>
          <a:xfrm>
            <a:off x="7161854" y="2272482"/>
            <a:ext cx="738336" cy="87396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F3D66DB-13C1-4780-B649-300CF4191D0D}"/>
              </a:ext>
            </a:extLst>
          </p:cNvPr>
          <p:cNvSpPr/>
          <p:nvPr/>
        </p:nvSpPr>
        <p:spPr>
          <a:xfrm>
            <a:off x="3658964" y="3650501"/>
            <a:ext cx="1691127" cy="87396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01329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23F64-5F97-4C24-81CE-C090568B2740}"/>
              </a:ext>
            </a:extLst>
          </p:cNvPr>
          <p:cNvSpPr>
            <a:spLocks noGrp="1"/>
          </p:cNvSpPr>
          <p:nvPr>
            <p:ph type="title"/>
          </p:nvPr>
        </p:nvSpPr>
        <p:spPr/>
        <p:txBody>
          <a:bodyPr>
            <a:normAutofit/>
          </a:bodyPr>
          <a:lstStyle/>
          <a:p>
            <a:r>
              <a:rPr lang="zh-CN" altLang="en-US" dirty="0"/>
              <a:t>毛利</a:t>
            </a:r>
            <a:r>
              <a:rPr lang="en-US" altLang="zh-CN" dirty="0"/>
              <a:t>+</a:t>
            </a:r>
            <a:r>
              <a:rPr lang="zh-CN" altLang="en-US" dirty="0"/>
              <a:t>产品</a:t>
            </a:r>
          </a:p>
        </p:txBody>
      </p:sp>
      <p:pic>
        <p:nvPicPr>
          <p:cNvPr id="6" name="图片 5">
            <a:extLst>
              <a:ext uri="{FF2B5EF4-FFF2-40B4-BE49-F238E27FC236}">
                <a16:creationId xmlns:a16="http://schemas.microsoft.com/office/drawing/2014/main" id="{B8CA4A9F-0540-4B82-BDC6-68D4A5040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526" y="1936710"/>
            <a:ext cx="2870782" cy="2801607"/>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451B57DF-9B3B-4670-BFF0-92053A20F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082" y="1936710"/>
            <a:ext cx="2389814" cy="3570041"/>
          </a:xfrm>
          <a:prstGeom prst="rect">
            <a:avLst/>
          </a:prstGeom>
        </p:spPr>
      </p:pic>
      <p:sp>
        <p:nvSpPr>
          <p:cNvPr id="9" name="文本框 8">
            <a:extLst>
              <a:ext uri="{FF2B5EF4-FFF2-40B4-BE49-F238E27FC236}">
                <a16:creationId xmlns:a16="http://schemas.microsoft.com/office/drawing/2014/main" id="{E611802D-852C-47C2-B26B-A1EDACB3D862}"/>
              </a:ext>
            </a:extLst>
          </p:cNvPr>
          <p:cNvSpPr txBox="1"/>
          <p:nvPr/>
        </p:nvSpPr>
        <p:spPr>
          <a:xfrm>
            <a:off x="1725263" y="5137419"/>
            <a:ext cx="6407786" cy="369332"/>
          </a:xfrm>
          <a:prstGeom prst="rect">
            <a:avLst/>
          </a:prstGeom>
          <a:noFill/>
        </p:spPr>
        <p:txBody>
          <a:bodyPr wrap="square" rtlCol="0">
            <a:spAutoFit/>
          </a:bodyPr>
          <a:lstStyle/>
          <a:p>
            <a:r>
              <a:rPr lang="zh-CN" altLang="en-US" dirty="0"/>
              <a:t>**分析：各产品线的毛利，以此安排产品线布局追求最大利润</a:t>
            </a:r>
          </a:p>
        </p:txBody>
      </p:sp>
    </p:spTree>
    <p:extLst>
      <p:ext uri="{BB962C8B-B14F-4D97-AF65-F5344CB8AC3E}">
        <p14:creationId xmlns:p14="http://schemas.microsoft.com/office/powerpoint/2010/main" val="375252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522B4-A503-4D07-A2C1-3510FE7F88AF}"/>
              </a:ext>
            </a:extLst>
          </p:cNvPr>
          <p:cNvSpPr>
            <a:spLocks noGrp="1"/>
          </p:cNvSpPr>
          <p:nvPr>
            <p:ph type="title"/>
          </p:nvPr>
        </p:nvSpPr>
        <p:spPr/>
        <p:txBody>
          <a:bodyPr>
            <a:normAutofit/>
          </a:bodyPr>
          <a:lstStyle/>
          <a:p>
            <a:r>
              <a:rPr lang="zh-CN" altLang="en-US" dirty="0"/>
              <a:t>毛利</a:t>
            </a:r>
            <a:r>
              <a:rPr lang="en-US" altLang="zh-CN" dirty="0"/>
              <a:t>+</a:t>
            </a:r>
            <a:r>
              <a:rPr lang="zh-CN" altLang="en-US" dirty="0"/>
              <a:t>年份</a:t>
            </a:r>
          </a:p>
        </p:txBody>
      </p:sp>
      <p:pic>
        <p:nvPicPr>
          <p:cNvPr id="4" name="图片 3">
            <a:extLst>
              <a:ext uri="{FF2B5EF4-FFF2-40B4-BE49-F238E27FC236}">
                <a16:creationId xmlns:a16="http://schemas.microsoft.com/office/drawing/2014/main" id="{0B51BB64-309C-47ED-83E1-26409D6B5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7" y="1900434"/>
            <a:ext cx="10496234" cy="1995704"/>
          </a:xfrm>
          <a:prstGeom prst="rect">
            <a:avLst/>
          </a:prstGeom>
        </p:spPr>
      </p:pic>
      <p:sp>
        <p:nvSpPr>
          <p:cNvPr id="5" name="文本框 4">
            <a:extLst>
              <a:ext uri="{FF2B5EF4-FFF2-40B4-BE49-F238E27FC236}">
                <a16:creationId xmlns:a16="http://schemas.microsoft.com/office/drawing/2014/main" id="{EBD7AD57-D7C9-4583-B6F9-2FF566B087FC}"/>
              </a:ext>
            </a:extLst>
          </p:cNvPr>
          <p:cNvSpPr txBox="1"/>
          <p:nvPr/>
        </p:nvSpPr>
        <p:spPr>
          <a:xfrm>
            <a:off x="521207" y="4549282"/>
            <a:ext cx="8526241" cy="369332"/>
          </a:xfrm>
          <a:prstGeom prst="rect">
            <a:avLst/>
          </a:prstGeom>
          <a:noFill/>
        </p:spPr>
        <p:txBody>
          <a:bodyPr wrap="square" rtlCol="0">
            <a:spAutoFit/>
          </a:bodyPr>
          <a:lstStyle/>
          <a:p>
            <a:r>
              <a:rPr lang="zh-CN" altLang="en-US" dirty="0"/>
              <a:t>**分析：各产品线在不同年份的毛利，以此安排各年份产品生产计划追求最大利润</a:t>
            </a:r>
          </a:p>
        </p:txBody>
      </p:sp>
    </p:spTree>
    <p:extLst>
      <p:ext uri="{BB962C8B-B14F-4D97-AF65-F5344CB8AC3E}">
        <p14:creationId xmlns:p14="http://schemas.microsoft.com/office/powerpoint/2010/main" val="236860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522B4-A503-4D07-A2C1-3510FE7F88AF}"/>
              </a:ext>
            </a:extLst>
          </p:cNvPr>
          <p:cNvSpPr>
            <a:spLocks noGrp="1"/>
          </p:cNvSpPr>
          <p:nvPr>
            <p:ph type="title"/>
          </p:nvPr>
        </p:nvSpPr>
        <p:spPr/>
        <p:txBody>
          <a:bodyPr>
            <a:normAutofit/>
          </a:bodyPr>
          <a:lstStyle/>
          <a:p>
            <a:r>
              <a:rPr lang="zh-CN" altLang="en-US" dirty="0"/>
              <a:t>毛利</a:t>
            </a:r>
            <a:r>
              <a:rPr lang="en-US" altLang="zh-CN" dirty="0"/>
              <a:t>+</a:t>
            </a:r>
            <a:r>
              <a:rPr lang="zh-CN" altLang="en-US" dirty="0"/>
              <a:t>市场</a:t>
            </a:r>
          </a:p>
        </p:txBody>
      </p:sp>
      <p:pic>
        <p:nvPicPr>
          <p:cNvPr id="5" name="图片 4">
            <a:extLst>
              <a:ext uri="{FF2B5EF4-FFF2-40B4-BE49-F238E27FC236}">
                <a16:creationId xmlns:a16="http://schemas.microsoft.com/office/drawing/2014/main" id="{2DC2547F-E19C-4844-B99F-A8EC457EA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339" y="1686462"/>
            <a:ext cx="2928671" cy="3136215"/>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44E643F8-A25E-4C97-AF7F-33932355C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304" y="2056942"/>
            <a:ext cx="2312654" cy="3548728"/>
          </a:xfrm>
          <a:prstGeom prst="rect">
            <a:avLst/>
          </a:prstGeom>
        </p:spPr>
      </p:pic>
      <p:sp>
        <p:nvSpPr>
          <p:cNvPr id="8" name="文本框 7">
            <a:extLst>
              <a:ext uri="{FF2B5EF4-FFF2-40B4-BE49-F238E27FC236}">
                <a16:creationId xmlns:a16="http://schemas.microsoft.com/office/drawing/2014/main" id="{04CDF795-8975-4576-B31A-938EBE1D63C7}"/>
              </a:ext>
            </a:extLst>
          </p:cNvPr>
          <p:cNvSpPr txBox="1"/>
          <p:nvPr/>
        </p:nvSpPr>
        <p:spPr>
          <a:xfrm>
            <a:off x="1759339" y="5236337"/>
            <a:ext cx="4410494" cy="369332"/>
          </a:xfrm>
          <a:prstGeom prst="rect">
            <a:avLst/>
          </a:prstGeom>
          <a:noFill/>
        </p:spPr>
        <p:txBody>
          <a:bodyPr wrap="square" rtlCol="0">
            <a:spAutoFit/>
          </a:bodyPr>
          <a:lstStyle/>
          <a:p>
            <a:r>
              <a:rPr lang="zh-CN" altLang="en-US" dirty="0"/>
              <a:t>**分析：不同市场的毛利</a:t>
            </a:r>
          </a:p>
        </p:txBody>
      </p:sp>
    </p:spTree>
    <p:extLst>
      <p:ext uri="{BB962C8B-B14F-4D97-AF65-F5344CB8AC3E}">
        <p14:creationId xmlns:p14="http://schemas.microsoft.com/office/powerpoint/2010/main" val="2520746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915E00-E533-4064-BA37-D44150A77868}"/>
              </a:ext>
            </a:extLst>
          </p:cNvPr>
          <p:cNvSpPr>
            <a:spLocks noGrp="1"/>
          </p:cNvSpPr>
          <p:nvPr>
            <p:ph type="title"/>
          </p:nvPr>
        </p:nvSpPr>
        <p:spPr/>
        <p:txBody>
          <a:bodyPr>
            <a:normAutofit/>
          </a:bodyPr>
          <a:lstStyle/>
          <a:p>
            <a:r>
              <a:rPr lang="zh-CN" altLang="en-US" dirty="0"/>
              <a:t>毛利</a:t>
            </a:r>
            <a:r>
              <a:rPr lang="en-US" altLang="zh-CN" dirty="0"/>
              <a:t>+</a:t>
            </a:r>
            <a:r>
              <a:rPr lang="zh-CN" altLang="en-US" dirty="0"/>
              <a:t>产品</a:t>
            </a:r>
            <a:r>
              <a:rPr lang="en-US" altLang="zh-CN" dirty="0"/>
              <a:t>+</a:t>
            </a:r>
            <a:r>
              <a:rPr lang="zh-CN" altLang="en-US" dirty="0"/>
              <a:t>市场</a:t>
            </a:r>
            <a:r>
              <a:rPr lang="en-US" altLang="zh-CN" dirty="0"/>
              <a:t>+</a:t>
            </a:r>
            <a:r>
              <a:rPr lang="zh-CN" altLang="en-US" dirty="0"/>
              <a:t>年份</a:t>
            </a:r>
          </a:p>
        </p:txBody>
      </p:sp>
      <p:pic>
        <p:nvPicPr>
          <p:cNvPr id="5" name="图片 4">
            <a:extLst>
              <a:ext uri="{FF2B5EF4-FFF2-40B4-BE49-F238E27FC236}">
                <a16:creationId xmlns:a16="http://schemas.microsoft.com/office/drawing/2014/main" id="{6D3F075D-048F-44B8-A70B-F51B87962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556" y="1517052"/>
            <a:ext cx="4086313" cy="4892892"/>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id="{462991B5-6A9B-4F7B-834B-139764486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133" y="4316872"/>
            <a:ext cx="4513312" cy="808879"/>
          </a:xfrm>
          <a:prstGeom prst="rect">
            <a:avLst/>
          </a:prstGeom>
        </p:spPr>
      </p:pic>
      <p:pic>
        <p:nvPicPr>
          <p:cNvPr id="10" name="图片 9">
            <a:extLst>
              <a:ext uri="{FF2B5EF4-FFF2-40B4-BE49-F238E27FC236}">
                <a16:creationId xmlns:a16="http://schemas.microsoft.com/office/drawing/2014/main" id="{475D694B-685C-4679-8142-3202B7041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5372" y="1885594"/>
            <a:ext cx="2711851" cy="2655167"/>
          </a:xfrm>
          <a:prstGeom prst="rect">
            <a:avLst/>
          </a:prstGeom>
        </p:spPr>
      </p:pic>
      <p:sp>
        <p:nvSpPr>
          <p:cNvPr id="11" name="文本框 10">
            <a:extLst>
              <a:ext uri="{FF2B5EF4-FFF2-40B4-BE49-F238E27FC236}">
                <a16:creationId xmlns:a16="http://schemas.microsoft.com/office/drawing/2014/main" id="{A028D108-879D-4F9C-BDA7-B6946A6DCC85}"/>
              </a:ext>
            </a:extLst>
          </p:cNvPr>
          <p:cNvSpPr txBox="1"/>
          <p:nvPr/>
        </p:nvSpPr>
        <p:spPr>
          <a:xfrm>
            <a:off x="7009133" y="5531837"/>
            <a:ext cx="4334514" cy="369332"/>
          </a:xfrm>
          <a:prstGeom prst="rect">
            <a:avLst/>
          </a:prstGeom>
          <a:noFill/>
        </p:spPr>
        <p:txBody>
          <a:bodyPr wrap="square" rtlCol="0">
            <a:spAutoFit/>
          </a:bodyPr>
          <a:lstStyle/>
          <a:p>
            <a:r>
              <a:rPr lang="zh-CN" altLang="en-US" dirty="0"/>
              <a:t>**可使用</a:t>
            </a:r>
            <a:r>
              <a:rPr lang="en-US" altLang="zh-CN" dirty="0"/>
              <a:t>excel</a:t>
            </a:r>
            <a:r>
              <a:rPr lang="zh-CN" altLang="en-US" dirty="0"/>
              <a:t>将毛利高的组合标注出来</a:t>
            </a:r>
          </a:p>
        </p:txBody>
      </p:sp>
    </p:spTree>
    <p:extLst>
      <p:ext uri="{BB962C8B-B14F-4D97-AF65-F5344CB8AC3E}">
        <p14:creationId xmlns:p14="http://schemas.microsoft.com/office/powerpoint/2010/main" val="240107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60E0C-F43A-431B-AA7C-7654FC7ABD02}"/>
              </a:ext>
            </a:extLst>
          </p:cNvPr>
          <p:cNvSpPr>
            <a:spLocks noGrp="1"/>
          </p:cNvSpPr>
          <p:nvPr>
            <p:ph type="title"/>
          </p:nvPr>
        </p:nvSpPr>
        <p:spPr/>
        <p:txBody>
          <a:bodyPr>
            <a:normAutofit/>
          </a:bodyPr>
          <a:lstStyle/>
          <a:p>
            <a:r>
              <a:rPr lang="zh-CN" altLang="en-US" dirty="0"/>
              <a:t>订单数</a:t>
            </a:r>
            <a:r>
              <a:rPr lang="en-US" altLang="zh-CN" dirty="0"/>
              <a:t>+</a:t>
            </a:r>
            <a:r>
              <a:rPr lang="zh-CN" altLang="en-US" dirty="0"/>
              <a:t>产品</a:t>
            </a:r>
          </a:p>
        </p:txBody>
      </p:sp>
      <p:pic>
        <p:nvPicPr>
          <p:cNvPr id="5" name="图片 4">
            <a:extLst>
              <a:ext uri="{FF2B5EF4-FFF2-40B4-BE49-F238E27FC236}">
                <a16:creationId xmlns:a16="http://schemas.microsoft.com/office/drawing/2014/main" id="{9E79FF22-1B4A-4FAB-8B32-E03B59465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268" y="2006352"/>
            <a:ext cx="3404626" cy="2845295"/>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381777FC-6EA6-4E49-9FB6-3DDCE1B1F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560" y="1937345"/>
            <a:ext cx="2559532" cy="3959175"/>
          </a:xfrm>
          <a:prstGeom prst="rect">
            <a:avLst/>
          </a:prstGeom>
        </p:spPr>
      </p:pic>
    </p:spTree>
    <p:extLst>
      <p:ext uri="{BB962C8B-B14F-4D97-AF65-F5344CB8AC3E}">
        <p14:creationId xmlns:p14="http://schemas.microsoft.com/office/powerpoint/2010/main" val="70140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noAutofit/>
          </a:bodyPr>
          <a:lstStyle/>
          <a:p>
            <a:pPr rtl="0"/>
            <a:r>
              <a:rPr lang="zh-CN" altLang="en-US" b="1" dirty="0">
                <a:cs typeface="Segoe UI Light" panose="020B0502040204020203" pitchFamily="34" charset="0"/>
              </a:rPr>
              <a:t>学习市场分析方法</a:t>
            </a:r>
            <a:endParaRPr lang="zh-cn" b="1" dirty="0">
              <a:cs typeface="Segoe UI Light" panose="020B0502040204020203" pitchFamily="34" charset="0"/>
            </a:endParaRPr>
          </a:p>
        </p:txBody>
      </p:sp>
      <p:sp>
        <p:nvSpPr>
          <p:cNvPr id="38" name="内容占位符 17"/>
          <p:cNvSpPr txBox="1">
            <a:spLocks/>
          </p:cNvSpPr>
          <p:nvPr/>
        </p:nvSpPr>
        <p:spPr>
          <a:xfrm>
            <a:off x="541610" y="1806082"/>
            <a:ext cx="10618614" cy="41233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600"/>
              </a:spcAft>
              <a:buNone/>
              <a:defRPr/>
            </a:pPr>
            <a:r>
              <a:rPr lang="zh-CN" altLang="en-US" sz="1600" dirty="0">
                <a:latin typeface="微软雅黑" panose="020B0503020204020204" pitchFamily="34" charset="-122"/>
                <a:ea typeface="微软雅黑" panose="020B0503020204020204" pitchFamily="34" charset="-122"/>
                <a:cs typeface="Segoe UI" panose="020B0502040204020203" pitchFamily="34" charset="0"/>
              </a:rPr>
              <a:t>市场分析是对市场供需变化的各种因素及其动态、趋势的分析，为企业生产经营决策和客观管理决策提供重要依据。通过搜集有关资料和数据，采用适当的方法，分析研究、探索市场变化规律，了解：</a:t>
            </a:r>
            <a:endParaRPr lang="en-US" altLang="zh-CN" sz="16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cs typeface="Segoe UI" panose="020B0502040204020203" pitchFamily="34" charset="0"/>
              </a:rPr>
              <a:t>消费者对产品品种、规格、质量、想能、价格的意见和要求</a:t>
            </a:r>
            <a:endParaRPr lang="en-US" altLang="zh-CN" sz="16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cs typeface="Segoe UI" panose="020B0502040204020203" pitchFamily="34" charset="0"/>
              </a:rPr>
              <a:t>市场对某种产品的需求量和销售趋势</a:t>
            </a:r>
            <a:endParaRPr lang="en-US" altLang="zh-CN" sz="16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cs typeface="Segoe UI" panose="020B0502040204020203" pitchFamily="34" charset="0"/>
              </a:rPr>
              <a:t>产品的市场占有率和竞争单位的市场占有情况</a:t>
            </a:r>
            <a:endParaRPr lang="en-US" altLang="zh-CN" sz="16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cs typeface="Segoe UI" panose="020B0502040204020203" pitchFamily="34" charset="0"/>
              </a:rPr>
              <a:t>社会商品购买力和社会商品可供量的变化</a:t>
            </a:r>
            <a:endParaRPr lang="en-US" altLang="zh-CN" sz="16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Ø"/>
              <a:defRPr/>
            </a:pPr>
            <a:r>
              <a:rPr lang="en-US" altLang="zh-CN" sz="1600" dirty="0">
                <a:latin typeface="微软雅黑" panose="020B0503020204020204" pitchFamily="34" charset="-122"/>
                <a:ea typeface="微软雅黑" panose="020B0503020204020204" pitchFamily="34" charset="-122"/>
                <a:cs typeface="Segoe UI" panose="020B0502040204020203" pitchFamily="34" charset="0"/>
              </a:rPr>
              <a:t>……</a:t>
            </a:r>
          </a:p>
        </p:txBody>
      </p:sp>
    </p:spTree>
    <p:extLst>
      <p:ext uri="{BB962C8B-B14F-4D97-AF65-F5344CB8AC3E}">
        <p14:creationId xmlns:p14="http://schemas.microsoft.com/office/powerpoint/2010/main" val="121516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9613E-E7AA-4B60-BACA-F6C2E899BD98}"/>
              </a:ext>
            </a:extLst>
          </p:cNvPr>
          <p:cNvSpPr>
            <a:spLocks noGrp="1"/>
          </p:cNvSpPr>
          <p:nvPr>
            <p:ph type="title"/>
          </p:nvPr>
        </p:nvSpPr>
        <p:spPr/>
        <p:txBody>
          <a:bodyPr>
            <a:normAutofit/>
          </a:bodyPr>
          <a:lstStyle/>
          <a:p>
            <a:r>
              <a:rPr lang="zh-CN" altLang="en-US" dirty="0"/>
              <a:t>订单数</a:t>
            </a:r>
            <a:r>
              <a:rPr lang="en-US" altLang="zh-CN" dirty="0"/>
              <a:t>+</a:t>
            </a:r>
            <a:r>
              <a:rPr lang="zh-CN" altLang="en-US" dirty="0"/>
              <a:t>市场</a:t>
            </a:r>
          </a:p>
        </p:txBody>
      </p:sp>
      <p:pic>
        <p:nvPicPr>
          <p:cNvPr id="5" name="图片 4">
            <a:extLst>
              <a:ext uri="{FF2B5EF4-FFF2-40B4-BE49-F238E27FC236}">
                <a16:creationId xmlns:a16="http://schemas.microsoft.com/office/drawing/2014/main" id="{BCC08866-FB81-4A31-A32B-373031F60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216" y="2088154"/>
            <a:ext cx="2872438" cy="3241922"/>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7B37B4C3-0A5E-4D4B-9AB0-F2B7EDD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813" y="2078696"/>
            <a:ext cx="2347375" cy="3503189"/>
          </a:xfrm>
          <a:prstGeom prst="rect">
            <a:avLst/>
          </a:prstGeom>
        </p:spPr>
      </p:pic>
    </p:spTree>
    <p:extLst>
      <p:ext uri="{BB962C8B-B14F-4D97-AF65-F5344CB8AC3E}">
        <p14:creationId xmlns:p14="http://schemas.microsoft.com/office/powerpoint/2010/main" val="3511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7D885-325D-4581-9BFB-0F8384ECA8C3}"/>
              </a:ext>
            </a:extLst>
          </p:cNvPr>
          <p:cNvSpPr>
            <a:spLocks noGrp="1"/>
          </p:cNvSpPr>
          <p:nvPr>
            <p:ph type="title"/>
          </p:nvPr>
        </p:nvSpPr>
        <p:spPr/>
        <p:txBody>
          <a:bodyPr>
            <a:normAutofit/>
          </a:bodyPr>
          <a:lstStyle/>
          <a:p>
            <a:r>
              <a:rPr lang="zh-CN" altLang="en-US" dirty="0"/>
              <a:t>订单数</a:t>
            </a:r>
            <a:r>
              <a:rPr lang="en-US" altLang="zh-CN" dirty="0"/>
              <a:t>+</a:t>
            </a:r>
            <a:r>
              <a:rPr lang="zh-CN" altLang="en-US" dirty="0"/>
              <a:t>年份</a:t>
            </a:r>
          </a:p>
        </p:txBody>
      </p:sp>
      <p:pic>
        <p:nvPicPr>
          <p:cNvPr id="5" name="图片 4">
            <a:extLst>
              <a:ext uri="{FF2B5EF4-FFF2-40B4-BE49-F238E27FC236}">
                <a16:creationId xmlns:a16="http://schemas.microsoft.com/office/drawing/2014/main" id="{459F9108-7ACF-4CC7-9EFC-6D87A9EB6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087" y="1763756"/>
            <a:ext cx="3249120" cy="3548202"/>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3A1C3C0E-1FBC-4560-8A77-5CEDB73C5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506" y="2185987"/>
            <a:ext cx="2179037" cy="3228202"/>
          </a:xfrm>
          <a:prstGeom prst="rect">
            <a:avLst/>
          </a:prstGeom>
        </p:spPr>
      </p:pic>
    </p:spTree>
    <p:extLst>
      <p:ext uri="{BB962C8B-B14F-4D97-AF65-F5344CB8AC3E}">
        <p14:creationId xmlns:p14="http://schemas.microsoft.com/office/powerpoint/2010/main" val="328602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F9504D-6AF9-4013-B99D-C08D9843AA8F}"/>
              </a:ext>
            </a:extLst>
          </p:cNvPr>
          <p:cNvSpPr>
            <a:spLocks noGrp="1"/>
          </p:cNvSpPr>
          <p:nvPr>
            <p:ph type="title"/>
          </p:nvPr>
        </p:nvSpPr>
        <p:spPr/>
        <p:txBody>
          <a:bodyPr>
            <a:normAutofit/>
          </a:bodyPr>
          <a:lstStyle/>
          <a:p>
            <a:r>
              <a:rPr lang="zh-CN" altLang="en-US" dirty="0"/>
              <a:t>订单数</a:t>
            </a:r>
            <a:r>
              <a:rPr lang="en-US" altLang="zh-CN" dirty="0"/>
              <a:t>+</a:t>
            </a:r>
            <a:r>
              <a:rPr lang="zh-CN" altLang="en-US" dirty="0"/>
              <a:t>产品</a:t>
            </a:r>
            <a:r>
              <a:rPr lang="en-US" altLang="zh-CN" dirty="0"/>
              <a:t>+</a:t>
            </a:r>
            <a:r>
              <a:rPr lang="zh-CN" altLang="en-US" dirty="0"/>
              <a:t>市场</a:t>
            </a:r>
            <a:r>
              <a:rPr lang="en-US" altLang="zh-CN" dirty="0"/>
              <a:t>+</a:t>
            </a:r>
            <a:r>
              <a:rPr lang="zh-CN" altLang="en-US" dirty="0"/>
              <a:t>年份</a:t>
            </a:r>
          </a:p>
        </p:txBody>
      </p:sp>
      <p:pic>
        <p:nvPicPr>
          <p:cNvPr id="5" name="图片 4">
            <a:extLst>
              <a:ext uri="{FF2B5EF4-FFF2-40B4-BE49-F238E27FC236}">
                <a16:creationId xmlns:a16="http://schemas.microsoft.com/office/drawing/2014/main" id="{4B1B79D4-2324-436C-989E-A14602A1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403" y="1506567"/>
            <a:ext cx="3908982" cy="4711352"/>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01FBFA7F-3A24-4AB1-9F3C-DCCA68616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367" y="1918212"/>
            <a:ext cx="2087535" cy="3100299"/>
          </a:xfrm>
          <a:prstGeom prst="rect">
            <a:avLst/>
          </a:prstGeom>
        </p:spPr>
      </p:pic>
      <p:sp>
        <p:nvSpPr>
          <p:cNvPr id="6" name="文本框 5">
            <a:extLst>
              <a:ext uri="{FF2B5EF4-FFF2-40B4-BE49-F238E27FC236}">
                <a16:creationId xmlns:a16="http://schemas.microsoft.com/office/drawing/2014/main" id="{5B2C2DCE-7E98-4A0F-8461-42BE8F9637FD}"/>
              </a:ext>
            </a:extLst>
          </p:cNvPr>
          <p:cNvSpPr txBox="1"/>
          <p:nvPr/>
        </p:nvSpPr>
        <p:spPr>
          <a:xfrm>
            <a:off x="6577492" y="5571588"/>
            <a:ext cx="4032410" cy="646331"/>
          </a:xfrm>
          <a:prstGeom prst="rect">
            <a:avLst/>
          </a:prstGeom>
          <a:noFill/>
        </p:spPr>
        <p:txBody>
          <a:bodyPr wrap="square" rtlCol="0">
            <a:spAutoFit/>
          </a:bodyPr>
          <a:lstStyle/>
          <a:p>
            <a:r>
              <a:rPr lang="zh-CN" altLang="en-US" dirty="0"/>
              <a:t>**分析：各产品线在不同市场不同年份的订单量，为广告投入做决策依据</a:t>
            </a:r>
          </a:p>
        </p:txBody>
      </p:sp>
    </p:spTree>
    <p:extLst>
      <p:ext uri="{BB962C8B-B14F-4D97-AF65-F5344CB8AC3E}">
        <p14:creationId xmlns:p14="http://schemas.microsoft.com/office/powerpoint/2010/main" val="336138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noAutofit/>
          </a:bodyPr>
          <a:lstStyle/>
          <a:p>
            <a:pPr rtl="0"/>
            <a:r>
              <a:rPr lang="zh-CN" altLang="en-US" b="1" dirty="0">
                <a:cs typeface="Segoe UI Light" panose="020B0502040204020203" pitchFamily="34" charset="0"/>
              </a:rPr>
              <a:t>学习企业经营战略</a:t>
            </a:r>
            <a:endParaRPr lang="zh-cn" b="1" dirty="0">
              <a:cs typeface="Segoe UI Light" panose="020B0502040204020203" pitchFamily="34" charset="0"/>
            </a:endParaRPr>
          </a:p>
        </p:txBody>
      </p:sp>
      <p:sp>
        <p:nvSpPr>
          <p:cNvPr id="38" name="内容占位符 17"/>
          <p:cNvSpPr txBox="1">
            <a:spLocks/>
          </p:cNvSpPr>
          <p:nvPr/>
        </p:nvSpPr>
        <p:spPr>
          <a:xfrm>
            <a:off x="541609" y="1783364"/>
            <a:ext cx="5683125" cy="402676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lnSpc>
                <a:spcPct val="150000"/>
              </a:lnSpc>
              <a:spcAft>
                <a:spcPts val="600"/>
              </a:spcAft>
              <a:buFont typeface="Wingdings" panose="05000000000000000000" pitchFamily="2" charset="2"/>
              <a:buChar char="u"/>
              <a:defRPr/>
            </a:pPr>
            <a:r>
              <a:rPr lang="zh-CN" altLang="en-US" sz="1800" dirty="0">
                <a:latin typeface="微软雅黑" panose="020B0503020204020204" pitchFamily="34" charset="-122"/>
                <a:ea typeface="微软雅黑" panose="020B0503020204020204" pitchFamily="34" charset="-122"/>
                <a:cs typeface="Segoe UI" panose="020B0502040204020203" pitchFamily="34" charset="0"/>
              </a:rPr>
              <a:t> 提升企业利润</a:t>
            </a:r>
            <a:endParaRPr lang="en-US" altLang="zh-CN" sz="18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u"/>
              <a:defRPr/>
            </a:pPr>
            <a:r>
              <a:rPr lang="zh-CN" altLang="en-US" sz="1800" dirty="0">
                <a:latin typeface="微软雅黑" panose="020B0503020204020204" pitchFamily="34" charset="-122"/>
                <a:ea typeface="微软雅黑" panose="020B0503020204020204" pitchFamily="34" charset="-122"/>
                <a:cs typeface="Segoe UI" panose="020B0502040204020203" pitchFamily="34" charset="0"/>
              </a:rPr>
              <a:t> 均衡发展，产销排程，销售驱动生产与采购</a:t>
            </a:r>
            <a:endParaRPr lang="en-US" altLang="zh-CN" sz="1800" dirty="0">
              <a:latin typeface="微软雅黑" panose="020B0503020204020204" pitchFamily="34" charset="-122"/>
              <a:ea typeface="微软雅黑" panose="020B0503020204020204" pitchFamily="34" charset="-122"/>
              <a:cs typeface="Segoe UI" panose="020B0502040204020203" pitchFamily="34" charset="0"/>
            </a:endParaRPr>
          </a:p>
          <a:p>
            <a:pPr lvl="0" rtl="0">
              <a:lnSpc>
                <a:spcPct val="150000"/>
              </a:lnSpc>
              <a:spcAft>
                <a:spcPts val="600"/>
              </a:spcAft>
              <a:buFont typeface="Wingdings" panose="05000000000000000000" pitchFamily="2" charset="2"/>
              <a:buChar char="u"/>
              <a:defRPr/>
            </a:pPr>
            <a:r>
              <a:rPr lang="zh-CN" altLang="en-US" sz="1800" dirty="0">
                <a:latin typeface="微软雅黑" panose="020B0503020204020204" pitchFamily="34" charset="-122"/>
                <a:ea typeface="微软雅黑" panose="020B0503020204020204" pitchFamily="34" charset="-122"/>
                <a:cs typeface="Segoe UI" panose="020B0502040204020203" pitchFamily="34" charset="0"/>
              </a:rPr>
              <a:t> 加强企业信息化管理</a:t>
            </a:r>
            <a:endParaRPr lang="en-US" altLang="zh-CN" sz="1800" dirty="0">
              <a:latin typeface="微软雅黑" panose="020B0503020204020204" pitchFamily="34" charset="-122"/>
              <a:ea typeface="微软雅黑" panose="020B0503020204020204" pitchFamily="34" charset="-122"/>
              <a:cs typeface="Segoe UI" panose="020B0502040204020203" pitchFamily="34" charset="0"/>
            </a:endParaRPr>
          </a:p>
          <a:p>
            <a:pPr lvl="1">
              <a:lnSpc>
                <a:spcPct val="150000"/>
              </a:lnSpc>
              <a:spcAft>
                <a:spcPts val="600"/>
              </a:spcAft>
              <a:buFont typeface="Wingdings" panose="05000000000000000000" pitchFamily="2" charset="2"/>
              <a:buChar char="ü"/>
              <a:defRPr/>
            </a:pPr>
            <a:r>
              <a:rPr lang="zh-CN" altLang="en-US" sz="1800" dirty="0">
                <a:latin typeface="微软雅黑" panose="020B0503020204020204" pitchFamily="34" charset="-122"/>
                <a:ea typeface="微软雅黑" panose="020B0503020204020204" pitchFamily="34" charset="-122"/>
                <a:cs typeface="Segoe UI" panose="020B0502040204020203" pitchFamily="34" charset="0"/>
              </a:rPr>
              <a:t>改变过去手工管理业务的习惯</a:t>
            </a:r>
            <a:endParaRPr lang="en-US" altLang="zh-CN" sz="1800" dirty="0">
              <a:latin typeface="微软雅黑" panose="020B0503020204020204" pitchFamily="34" charset="-122"/>
              <a:ea typeface="微软雅黑" panose="020B0503020204020204" pitchFamily="34" charset="-122"/>
              <a:cs typeface="Segoe UI" panose="020B0502040204020203" pitchFamily="34" charset="0"/>
            </a:endParaRPr>
          </a:p>
          <a:p>
            <a:pPr lvl="1">
              <a:lnSpc>
                <a:spcPct val="150000"/>
              </a:lnSpc>
              <a:spcAft>
                <a:spcPts val="600"/>
              </a:spcAft>
              <a:buFont typeface="Wingdings" panose="05000000000000000000" pitchFamily="2" charset="2"/>
              <a:buChar char="ü"/>
              <a:defRPr/>
            </a:pPr>
            <a:r>
              <a:rPr lang="zh-CN" altLang="en-US" sz="1800" dirty="0">
                <a:latin typeface="微软雅黑" panose="020B0503020204020204" pitchFamily="34" charset="-122"/>
                <a:ea typeface="微软雅黑" panose="020B0503020204020204" pitchFamily="34" charset="-122"/>
                <a:cs typeface="Segoe UI" panose="020B0502040204020203" pitchFamily="34" charset="0"/>
              </a:rPr>
              <a:t>将企业经营流程进行信息化无缝连接</a:t>
            </a:r>
            <a:endParaRPr lang="en-US" altLang="zh-CN" sz="1800" dirty="0">
              <a:latin typeface="微软雅黑" panose="020B0503020204020204" pitchFamily="34" charset="-122"/>
              <a:ea typeface="微软雅黑" panose="020B0503020204020204" pitchFamily="34" charset="-122"/>
              <a:cs typeface="Segoe UI" panose="020B0502040204020203" pitchFamily="34" charset="0"/>
            </a:endParaRPr>
          </a:p>
          <a:p>
            <a:pPr lvl="1">
              <a:lnSpc>
                <a:spcPct val="150000"/>
              </a:lnSpc>
              <a:spcAft>
                <a:spcPts val="600"/>
              </a:spcAft>
              <a:buFont typeface="Wingdings" panose="05000000000000000000" pitchFamily="2" charset="2"/>
              <a:buChar char="ü"/>
              <a:defRPr/>
            </a:pPr>
            <a:r>
              <a:rPr lang="zh-CN" altLang="en-US" sz="1800" dirty="0">
                <a:latin typeface="微软雅黑" panose="020B0503020204020204" pitchFamily="34" charset="-122"/>
                <a:ea typeface="微软雅黑" panose="020B0503020204020204" pitchFamily="34" charset="-122"/>
                <a:cs typeface="Segoe UI" panose="020B0502040204020203" pitchFamily="34" charset="0"/>
              </a:rPr>
              <a:t>提高使用信息的能力与水平</a:t>
            </a:r>
            <a:endParaRPr lang="en-US" altLang="zh-CN" sz="18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 name="图片 2">
            <a:extLst>
              <a:ext uri="{FF2B5EF4-FFF2-40B4-BE49-F238E27FC236}">
                <a16:creationId xmlns:a16="http://schemas.microsoft.com/office/drawing/2014/main" id="{68EFAB35-2419-4BBA-8400-F8DA8D825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937" y="2141172"/>
            <a:ext cx="3918856" cy="29391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34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9D007-9AB7-49F2-BC61-A56D1C70A6EF}"/>
              </a:ext>
            </a:extLst>
          </p:cNvPr>
          <p:cNvSpPr>
            <a:spLocks noGrp="1"/>
          </p:cNvSpPr>
          <p:nvPr>
            <p:ph type="title"/>
          </p:nvPr>
        </p:nvSpPr>
        <p:spPr/>
        <p:txBody>
          <a:bodyPr/>
          <a:lstStyle/>
          <a:p>
            <a:r>
              <a:rPr lang="zh-CN" altLang="en-US" dirty="0"/>
              <a:t>一、提升企业利润 </a:t>
            </a:r>
            <a:r>
              <a:rPr lang="en-US" altLang="zh-CN" dirty="0"/>
              <a:t>—— </a:t>
            </a:r>
            <a:r>
              <a:rPr lang="zh-CN" altLang="en-US" dirty="0"/>
              <a:t>开源扩销售</a:t>
            </a:r>
          </a:p>
        </p:txBody>
      </p:sp>
      <p:grpSp>
        <p:nvGrpSpPr>
          <p:cNvPr id="6" name="Group 103">
            <a:extLst>
              <a:ext uri="{FF2B5EF4-FFF2-40B4-BE49-F238E27FC236}">
                <a16:creationId xmlns:a16="http://schemas.microsoft.com/office/drawing/2014/main" id="{CE1BA3D6-F842-4720-830A-C261BEB4E519}"/>
              </a:ext>
            </a:extLst>
          </p:cNvPr>
          <p:cNvGrpSpPr>
            <a:grpSpLocks/>
          </p:cNvGrpSpPr>
          <p:nvPr/>
        </p:nvGrpSpPr>
        <p:grpSpPr bwMode="auto">
          <a:xfrm>
            <a:off x="804122" y="1476214"/>
            <a:ext cx="3395501" cy="1262466"/>
            <a:chOff x="528" y="960"/>
            <a:chExt cx="1680" cy="1006"/>
          </a:xfrm>
        </p:grpSpPr>
        <p:sp>
          <p:nvSpPr>
            <p:cNvPr id="7" name="Rectangle 82">
              <a:extLst>
                <a:ext uri="{FF2B5EF4-FFF2-40B4-BE49-F238E27FC236}">
                  <a16:creationId xmlns:a16="http://schemas.microsoft.com/office/drawing/2014/main" id="{5F512C47-CFE8-427E-ABFB-A9484AEA813A}"/>
                </a:ext>
              </a:extLst>
            </p:cNvPr>
            <p:cNvSpPr>
              <a:spLocks noChangeArrowheads="1"/>
            </p:cNvSpPr>
            <p:nvPr/>
          </p:nvSpPr>
          <p:spPr bwMode="auto">
            <a:xfrm>
              <a:off x="891" y="960"/>
              <a:ext cx="1317" cy="1006"/>
            </a:xfrm>
            <a:prstGeom prst="rect">
              <a:avLst/>
            </a:prstGeom>
            <a:gradFill rotWithShape="1">
              <a:gsLst>
                <a:gs pos="0">
                  <a:srgbClr val="EAEAEA"/>
                </a:gs>
                <a:gs pos="100000">
                  <a:srgbClr val="FFFFFF"/>
                </a:gs>
              </a:gsLst>
              <a:lin ang="0" scaled="1"/>
            </a:gra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8" name="Rectangle 83">
              <a:extLst>
                <a:ext uri="{FF2B5EF4-FFF2-40B4-BE49-F238E27FC236}">
                  <a16:creationId xmlns:a16="http://schemas.microsoft.com/office/drawing/2014/main" id="{F27D7A4F-81EC-40F3-BC17-24B630BFFF61}"/>
                </a:ext>
              </a:extLst>
            </p:cNvPr>
            <p:cNvSpPr>
              <a:spLocks noChangeArrowheads="1"/>
            </p:cNvSpPr>
            <p:nvPr/>
          </p:nvSpPr>
          <p:spPr bwMode="auto">
            <a:xfrm>
              <a:off x="528" y="960"/>
              <a:ext cx="320" cy="1006"/>
            </a:xfrm>
            <a:prstGeom prst="rect">
              <a:avLst/>
            </a:prstGeom>
            <a:solidFill>
              <a:srgbClr val="FF9B45"/>
            </a:soli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9" name="Text Box 84">
              <a:extLst>
                <a:ext uri="{FF2B5EF4-FFF2-40B4-BE49-F238E27FC236}">
                  <a16:creationId xmlns:a16="http://schemas.microsoft.com/office/drawing/2014/main" id="{9CF34A88-5160-413B-A745-DB15D466C9E8}"/>
                </a:ext>
              </a:extLst>
            </p:cNvPr>
            <p:cNvSpPr txBox="1">
              <a:spLocks noChangeArrowheads="1"/>
            </p:cNvSpPr>
            <p:nvPr/>
          </p:nvSpPr>
          <p:spPr bwMode="auto">
            <a:xfrm>
              <a:off x="607" y="961"/>
              <a:ext cx="116"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1400">
                <a:solidFill>
                  <a:srgbClr val="666699"/>
                </a:solidFill>
                <a:latin typeface="Arial" pitchFamily="34" charset="0"/>
                <a:ea typeface="黑体" pitchFamily="49" charset="-122"/>
              </a:endParaRPr>
            </a:p>
          </p:txBody>
        </p:sp>
        <p:sp>
          <p:nvSpPr>
            <p:cNvPr id="11" name="Text Box 86">
              <a:extLst>
                <a:ext uri="{FF2B5EF4-FFF2-40B4-BE49-F238E27FC236}">
                  <a16:creationId xmlns:a16="http://schemas.microsoft.com/office/drawing/2014/main" id="{362E4A6D-4A18-4882-8BAB-E338A3A2F6EC}"/>
                </a:ext>
              </a:extLst>
            </p:cNvPr>
            <p:cNvSpPr txBox="1">
              <a:spLocks noChangeArrowheads="1"/>
            </p:cNvSpPr>
            <p:nvPr/>
          </p:nvSpPr>
          <p:spPr bwMode="auto">
            <a:xfrm>
              <a:off x="571" y="1023"/>
              <a:ext cx="194"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开</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拓</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市</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场</a:t>
              </a:r>
            </a:p>
          </p:txBody>
        </p:sp>
        <p:sp>
          <p:nvSpPr>
            <p:cNvPr id="12" name="Rectangle 87">
              <a:extLst>
                <a:ext uri="{FF2B5EF4-FFF2-40B4-BE49-F238E27FC236}">
                  <a16:creationId xmlns:a16="http://schemas.microsoft.com/office/drawing/2014/main" id="{4BDF7C95-6A0E-4C59-8F1B-ED70F9EBDE68}"/>
                </a:ext>
              </a:extLst>
            </p:cNvPr>
            <p:cNvSpPr>
              <a:spLocks noChangeArrowheads="1"/>
            </p:cNvSpPr>
            <p:nvPr/>
          </p:nvSpPr>
          <p:spPr bwMode="auto">
            <a:xfrm>
              <a:off x="982" y="983"/>
              <a:ext cx="1134" cy="81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150000"/>
                </a:lnSpc>
                <a:spcBef>
                  <a:spcPct val="0"/>
                </a:spcBef>
                <a:buClr>
                  <a:srgbClr val="666699"/>
                </a:buClr>
                <a:buFont typeface="Wingdings" pitchFamily="2" charset="2"/>
                <a:buChar char="u"/>
              </a:pPr>
              <a:r>
                <a:rPr lang="en-US" altLang="zh-CN" sz="1400" dirty="0">
                  <a:solidFill>
                    <a:schemeClr val="tx1"/>
                  </a:solidFill>
                  <a:latin typeface="黑体" pitchFamily="49" charset="-122"/>
                  <a:ea typeface="黑体" pitchFamily="49" charset="-122"/>
                </a:rPr>
                <a:t> </a:t>
              </a:r>
              <a:r>
                <a:rPr lang="zh-CN" altLang="en-US" sz="1400" dirty="0">
                  <a:solidFill>
                    <a:srgbClr val="4D4D4D"/>
                  </a:solidFill>
                  <a:latin typeface="黑体" pitchFamily="49" charset="-122"/>
                  <a:ea typeface="黑体" pitchFamily="49" charset="-122"/>
                </a:rPr>
                <a:t>扩大市场范围</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进行品牌认证</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合理广告投入</a:t>
              </a:r>
            </a:p>
          </p:txBody>
        </p:sp>
      </p:grpSp>
      <p:grpSp>
        <p:nvGrpSpPr>
          <p:cNvPr id="13" name="Group 104">
            <a:extLst>
              <a:ext uri="{FF2B5EF4-FFF2-40B4-BE49-F238E27FC236}">
                <a16:creationId xmlns:a16="http://schemas.microsoft.com/office/drawing/2014/main" id="{C2EF6BE4-5F76-453D-8057-8AD2734EEF68}"/>
              </a:ext>
            </a:extLst>
          </p:cNvPr>
          <p:cNvGrpSpPr>
            <a:grpSpLocks/>
          </p:cNvGrpSpPr>
          <p:nvPr/>
        </p:nvGrpSpPr>
        <p:grpSpPr bwMode="auto">
          <a:xfrm>
            <a:off x="807680" y="2946387"/>
            <a:ext cx="3391935" cy="1210113"/>
            <a:chOff x="528" y="1822"/>
            <a:chExt cx="1680" cy="993"/>
          </a:xfrm>
        </p:grpSpPr>
        <p:sp>
          <p:nvSpPr>
            <p:cNvPr id="14" name="Rectangle 88">
              <a:extLst>
                <a:ext uri="{FF2B5EF4-FFF2-40B4-BE49-F238E27FC236}">
                  <a16:creationId xmlns:a16="http://schemas.microsoft.com/office/drawing/2014/main" id="{3666CA03-26DD-47A9-B22A-4F4053B096EB}"/>
                </a:ext>
              </a:extLst>
            </p:cNvPr>
            <p:cNvSpPr>
              <a:spLocks noChangeArrowheads="1"/>
            </p:cNvSpPr>
            <p:nvPr/>
          </p:nvSpPr>
          <p:spPr bwMode="auto">
            <a:xfrm>
              <a:off x="890" y="1822"/>
              <a:ext cx="1318" cy="993"/>
            </a:xfrm>
            <a:prstGeom prst="rect">
              <a:avLst/>
            </a:prstGeom>
            <a:gradFill rotWithShape="1">
              <a:gsLst>
                <a:gs pos="0">
                  <a:srgbClr val="EAEAEA"/>
                </a:gs>
                <a:gs pos="100000">
                  <a:srgbClr val="FFFFFF"/>
                </a:gs>
              </a:gsLst>
              <a:lin ang="0" scaled="1"/>
            </a:gra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 name="Rectangle 89">
              <a:extLst>
                <a:ext uri="{FF2B5EF4-FFF2-40B4-BE49-F238E27FC236}">
                  <a16:creationId xmlns:a16="http://schemas.microsoft.com/office/drawing/2014/main" id="{BAA1A128-D528-4553-8894-1DDB3FBEF66E}"/>
                </a:ext>
              </a:extLst>
            </p:cNvPr>
            <p:cNvSpPr>
              <a:spLocks noChangeArrowheads="1"/>
            </p:cNvSpPr>
            <p:nvPr/>
          </p:nvSpPr>
          <p:spPr bwMode="auto">
            <a:xfrm>
              <a:off x="528" y="1822"/>
              <a:ext cx="318" cy="993"/>
            </a:xfrm>
            <a:prstGeom prst="rect">
              <a:avLst/>
            </a:prstGeom>
            <a:solidFill>
              <a:schemeClr val="bg2">
                <a:lumMod val="50000"/>
              </a:schemeClr>
            </a:soli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dirty="0"/>
            </a:p>
          </p:txBody>
        </p:sp>
        <p:sp>
          <p:nvSpPr>
            <p:cNvPr id="17" name="Rectangle 91">
              <a:extLst>
                <a:ext uri="{FF2B5EF4-FFF2-40B4-BE49-F238E27FC236}">
                  <a16:creationId xmlns:a16="http://schemas.microsoft.com/office/drawing/2014/main" id="{8CC8AD38-D50E-4FA9-A974-802D8092C6AE}"/>
                </a:ext>
              </a:extLst>
            </p:cNvPr>
            <p:cNvSpPr>
              <a:spLocks noChangeArrowheads="1"/>
            </p:cNvSpPr>
            <p:nvPr/>
          </p:nvSpPr>
          <p:spPr bwMode="auto">
            <a:xfrm>
              <a:off x="963" y="1914"/>
              <a:ext cx="1088" cy="81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150000"/>
                </a:lnSpc>
                <a:spcBef>
                  <a:spcPct val="0"/>
                </a:spcBef>
                <a:buClr>
                  <a:srgbClr val="666699"/>
                </a:buClr>
                <a:buFont typeface="Wingdings" pitchFamily="2" charset="2"/>
                <a:buChar char="u"/>
              </a:pPr>
              <a:r>
                <a:rPr lang="en-US" altLang="zh-CN" sz="1400" dirty="0">
                  <a:solidFill>
                    <a:schemeClr val="tx1"/>
                  </a:solidFill>
                  <a:latin typeface="黑体" pitchFamily="49" charset="-122"/>
                  <a:ea typeface="黑体" pitchFamily="49" charset="-122"/>
                </a:rPr>
                <a:t> </a:t>
              </a:r>
              <a:r>
                <a:rPr lang="zh-CN" altLang="en-US" sz="1400" dirty="0">
                  <a:solidFill>
                    <a:srgbClr val="4D4D4D"/>
                  </a:solidFill>
                  <a:latin typeface="黑体" pitchFamily="49" charset="-122"/>
                  <a:ea typeface="黑体" pitchFamily="49" charset="-122"/>
                </a:rPr>
                <a:t>研制新的产品</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研究竞争对手</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盈亏平衡分析</a:t>
              </a:r>
            </a:p>
          </p:txBody>
        </p:sp>
        <p:sp>
          <p:nvSpPr>
            <p:cNvPr id="18" name="Text Box 99">
              <a:extLst>
                <a:ext uri="{FF2B5EF4-FFF2-40B4-BE49-F238E27FC236}">
                  <a16:creationId xmlns:a16="http://schemas.microsoft.com/office/drawing/2014/main" id="{A9E61A9D-6782-4BDF-A4A1-9156B585346C}"/>
                </a:ext>
              </a:extLst>
            </p:cNvPr>
            <p:cNvSpPr txBox="1">
              <a:spLocks noChangeArrowheads="1"/>
            </p:cNvSpPr>
            <p:nvPr/>
          </p:nvSpPr>
          <p:spPr bwMode="auto">
            <a:xfrm>
              <a:off x="576" y="1900"/>
              <a:ext cx="194" cy="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增</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加</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品</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种</a:t>
              </a:r>
            </a:p>
          </p:txBody>
        </p:sp>
      </p:grpSp>
      <p:grpSp>
        <p:nvGrpSpPr>
          <p:cNvPr id="19" name="Group 105">
            <a:extLst>
              <a:ext uri="{FF2B5EF4-FFF2-40B4-BE49-F238E27FC236}">
                <a16:creationId xmlns:a16="http://schemas.microsoft.com/office/drawing/2014/main" id="{10B3F5CD-59F9-41CE-913A-990217E312DA}"/>
              </a:ext>
            </a:extLst>
          </p:cNvPr>
          <p:cNvGrpSpPr>
            <a:grpSpLocks/>
          </p:cNvGrpSpPr>
          <p:nvPr/>
        </p:nvGrpSpPr>
        <p:grpSpPr bwMode="auto">
          <a:xfrm>
            <a:off x="804122" y="4364207"/>
            <a:ext cx="3395491" cy="1302946"/>
            <a:chOff x="528" y="2752"/>
            <a:chExt cx="1655" cy="1062"/>
          </a:xfrm>
        </p:grpSpPr>
        <p:sp>
          <p:nvSpPr>
            <p:cNvPr id="20" name="Rectangle 93">
              <a:extLst>
                <a:ext uri="{FF2B5EF4-FFF2-40B4-BE49-F238E27FC236}">
                  <a16:creationId xmlns:a16="http://schemas.microsoft.com/office/drawing/2014/main" id="{C09E5192-6967-42F4-A620-D196A903B4B5}"/>
                </a:ext>
              </a:extLst>
            </p:cNvPr>
            <p:cNvSpPr>
              <a:spLocks noChangeArrowheads="1"/>
            </p:cNvSpPr>
            <p:nvPr/>
          </p:nvSpPr>
          <p:spPr bwMode="auto">
            <a:xfrm>
              <a:off x="891" y="2752"/>
              <a:ext cx="1292" cy="1062"/>
            </a:xfrm>
            <a:prstGeom prst="rect">
              <a:avLst/>
            </a:prstGeom>
            <a:gradFill rotWithShape="1">
              <a:gsLst>
                <a:gs pos="0">
                  <a:srgbClr val="EAEAEA"/>
                </a:gs>
                <a:gs pos="100000">
                  <a:srgbClr val="FFFFFF"/>
                </a:gs>
              </a:gsLst>
              <a:lin ang="0" scaled="1"/>
            </a:gra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21" name="Rectangle 94">
              <a:extLst>
                <a:ext uri="{FF2B5EF4-FFF2-40B4-BE49-F238E27FC236}">
                  <a16:creationId xmlns:a16="http://schemas.microsoft.com/office/drawing/2014/main" id="{5F202B60-43B3-4DDB-9E3D-E7495BC8CE71}"/>
                </a:ext>
              </a:extLst>
            </p:cNvPr>
            <p:cNvSpPr>
              <a:spLocks noChangeArrowheads="1"/>
            </p:cNvSpPr>
            <p:nvPr/>
          </p:nvSpPr>
          <p:spPr bwMode="auto">
            <a:xfrm>
              <a:off x="528" y="2752"/>
              <a:ext cx="320" cy="1062"/>
            </a:xfrm>
            <a:prstGeom prst="rect">
              <a:avLst/>
            </a:prstGeom>
            <a:solidFill>
              <a:schemeClr val="accent4"/>
            </a:soli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22" name="Text Box 95">
              <a:extLst>
                <a:ext uri="{FF2B5EF4-FFF2-40B4-BE49-F238E27FC236}">
                  <a16:creationId xmlns:a16="http://schemas.microsoft.com/office/drawing/2014/main" id="{65279C5B-5683-48C7-8D7E-CFAC6C834C08}"/>
                </a:ext>
              </a:extLst>
            </p:cNvPr>
            <p:cNvSpPr txBox="1">
              <a:spLocks noChangeArrowheads="1"/>
            </p:cNvSpPr>
            <p:nvPr/>
          </p:nvSpPr>
          <p:spPr bwMode="auto">
            <a:xfrm>
              <a:off x="607" y="2752"/>
              <a:ext cx="116"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1400">
                <a:solidFill>
                  <a:srgbClr val="666699"/>
                </a:solidFill>
                <a:latin typeface="Arial" pitchFamily="34" charset="0"/>
                <a:ea typeface="黑体" pitchFamily="49" charset="-122"/>
              </a:endParaRPr>
            </a:p>
          </p:txBody>
        </p:sp>
        <p:sp>
          <p:nvSpPr>
            <p:cNvPr id="24" name="Rectangle 98">
              <a:extLst>
                <a:ext uri="{FF2B5EF4-FFF2-40B4-BE49-F238E27FC236}">
                  <a16:creationId xmlns:a16="http://schemas.microsoft.com/office/drawing/2014/main" id="{05D20FA4-260E-4CEA-BC6F-D724272CA631}"/>
                </a:ext>
              </a:extLst>
            </p:cNvPr>
            <p:cNvSpPr>
              <a:spLocks noChangeArrowheads="1"/>
            </p:cNvSpPr>
            <p:nvPr/>
          </p:nvSpPr>
          <p:spPr bwMode="auto">
            <a:xfrm>
              <a:off x="958" y="2860"/>
              <a:ext cx="1043" cy="814"/>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150000"/>
                </a:lnSpc>
                <a:spcBef>
                  <a:spcPct val="0"/>
                </a:spcBef>
                <a:buClr>
                  <a:srgbClr val="666699"/>
                </a:buClr>
                <a:buFont typeface="Wingdings" pitchFamily="2" charset="2"/>
                <a:buChar char="u"/>
              </a:pPr>
              <a:r>
                <a:rPr lang="en-US" altLang="zh-CN" sz="1400" dirty="0">
                  <a:solidFill>
                    <a:schemeClr val="tx1"/>
                  </a:solidFill>
                  <a:latin typeface="黑体" pitchFamily="49" charset="-122"/>
                  <a:ea typeface="黑体" pitchFamily="49" charset="-122"/>
                </a:rPr>
                <a:t> </a:t>
              </a:r>
              <a:r>
                <a:rPr lang="zh-CN" altLang="en-US" sz="1400" dirty="0">
                  <a:solidFill>
                    <a:srgbClr val="4D4D4D"/>
                  </a:solidFill>
                  <a:latin typeface="黑体" pitchFamily="49" charset="-122"/>
                  <a:ea typeface="黑体" pitchFamily="49" charset="-122"/>
                </a:rPr>
                <a:t>改进生产装置</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增加新生产线</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研究生产组织</a:t>
              </a:r>
            </a:p>
          </p:txBody>
        </p:sp>
        <p:sp>
          <p:nvSpPr>
            <p:cNvPr id="25" name="Text Box 100">
              <a:extLst>
                <a:ext uri="{FF2B5EF4-FFF2-40B4-BE49-F238E27FC236}">
                  <a16:creationId xmlns:a16="http://schemas.microsoft.com/office/drawing/2014/main" id="{B53489C1-9832-4A89-A619-8C4B690ADE2E}"/>
                </a:ext>
              </a:extLst>
            </p:cNvPr>
            <p:cNvSpPr txBox="1">
              <a:spLocks noChangeArrowheads="1"/>
            </p:cNvSpPr>
            <p:nvPr/>
          </p:nvSpPr>
          <p:spPr bwMode="auto">
            <a:xfrm>
              <a:off x="576" y="2860"/>
              <a:ext cx="191"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扩</a:t>
              </a:r>
            </a:p>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大</a:t>
              </a:r>
            </a:p>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产</a:t>
              </a:r>
            </a:p>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能</a:t>
              </a:r>
            </a:p>
          </p:txBody>
        </p:sp>
      </p:grpSp>
      <p:sp>
        <p:nvSpPr>
          <p:cNvPr id="26" name="Rectangle 10">
            <a:extLst>
              <a:ext uri="{FF2B5EF4-FFF2-40B4-BE49-F238E27FC236}">
                <a16:creationId xmlns:a16="http://schemas.microsoft.com/office/drawing/2014/main" id="{2A487EBC-D262-40D4-9994-4D9BE739CCCB}"/>
              </a:ext>
            </a:extLst>
          </p:cNvPr>
          <p:cNvSpPr>
            <a:spLocks noChangeArrowheads="1"/>
          </p:cNvSpPr>
          <p:nvPr/>
        </p:nvSpPr>
        <p:spPr bwMode="auto">
          <a:xfrm>
            <a:off x="6388932" y="5149268"/>
            <a:ext cx="1496844" cy="254621"/>
          </a:xfrm>
          <a:prstGeom prst="rect">
            <a:avLst/>
          </a:prstGeom>
          <a:solidFill>
            <a:schemeClr val="accent2">
              <a:lumMod val="60000"/>
              <a:lumOff val="40000"/>
            </a:schemeClr>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dirty="0">
                <a:solidFill>
                  <a:srgbClr val="FFFFFF"/>
                </a:solidFill>
                <a:effectLst>
                  <a:outerShdw blurRad="38100" dist="38100" dir="2700000" algn="tl">
                    <a:srgbClr val="000000"/>
                  </a:outerShdw>
                </a:effectLst>
                <a:ea typeface="黑体" pitchFamily="49" charset="-122"/>
              </a:rPr>
              <a:t>净利润</a:t>
            </a:r>
          </a:p>
        </p:txBody>
      </p:sp>
      <p:sp>
        <p:nvSpPr>
          <p:cNvPr id="27" name="Rectangle 11">
            <a:extLst>
              <a:ext uri="{FF2B5EF4-FFF2-40B4-BE49-F238E27FC236}">
                <a16:creationId xmlns:a16="http://schemas.microsoft.com/office/drawing/2014/main" id="{958F7F78-F436-43A1-A29B-9B47B122647C}"/>
              </a:ext>
            </a:extLst>
          </p:cNvPr>
          <p:cNvSpPr>
            <a:spLocks noChangeArrowheads="1"/>
          </p:cNvSpPr>
          <p:nvPr/>
        </p:nvSpPr>
        <p:spPr bwMode="auto">
          <a:xfrm>
            <a:off x="6388932" y="4997442"/>
            <a:ext cx="1496844" cy="143379"/>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税  金</a:t>
            </a:r>
          </a:p>
        </p:txBody>
      </p:sp>
      <p:sp>
        <p:nvSpPr>
          <p:cNvPr id="28" name="Rectangle 12">
            <a:extLst>
              <a:ext uri="{FF2B5EF4-FFF2-40B4-BE49-F238E27FC236}">
                <a16:creationId xmlns:a16="http://schemas.microsoft.com/office/drawing/2014/main" id="{CE9F0F66-BDD2-4E1C-B356-5E29DA2C2286}"/>
              </a:ext>
            </a:extLst>
          </p:cNvPr>
          <p:cNvSpPr>
            <a:spLocks noChangeArrowheads="1"/>
          </p:cNvSpPr>
          <p:nvPr/>
        </p:nvSpPr>
        <p:spPr bwMode="auto">
          <a:xfrm>
            <a:off x="6388932" y="4847173"/>
            <a:ext cx="1496844" cy="144615"/>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利  息</a:t>
            </a:r>
          </a:p>
        </p:txBody>
      </p:sp>
      <p:sp>
        <p:nvSpPr>
          <p:cNvPr id="29" name="Rectangle 13">
            <a:extLst>
              <a:ext uri="{FF2B5EF4-FFF2-40B4-BE49-F238E27FC236}">
                <a16:creationId xmlns:a16="http://schemas.microsoft.com/office/drawing/2014/main" id="{9EC936C0-4739-447F-9C9F-3BF2D90B19DF}"/>
              </a:ext>
            </a:extLst>
          </p:cNvPr>
          <p:cNvSpPr>
            <a:spLocks noChangeArrowheads="1"/>
          </p:cNvSpPr>
          <p:nvPr/>
        </p:nvSpPr>
        <p:spPr bwMode="auto">
          <a:xfrm>
            <a:off x="6388932" y="4619677"/>
            <a:ext cx="1496844" cy="216303"/>
          </a:xfrm>
          <a:prstGeom prst="rect">
            <a:avLst/>
          </a:prstGeom>
          <a:solidFill>
            <a:srgbClr val="FFC000"/>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折  旧</a:t>
            </a:r>
          </a:p>
        </p:txBody>
      </p:sp>
      <p:sp>
        <p:nvSpPr>
          <p:cNvPr id="30" name="Rectangle 14">
            <a:extLst>
              <a:ext uri="{FF2B5EF4-FFF2-40B4-BE49-F238E27FC236}">
                <a16:creationId xmlns:a16="http://schemas.microsoft.com/office/drawing/2014/main" id="{09414B8C-9E48-4A98-9E43-FD36512BB2DC}"/>
              </a:ext>
            </a:extLst>
          </p:cNvPr>
          <p:cNvSpPr>
            <a:spLocks noChangeArrowheads="1"/>
          </p:cNvSpPr>
          <p:nvPr/>
        </p:nvSpPr>
        <p:spPr bwMode="auto">
          <a:xfrm>
            <a:off x="6388932" y="4358202"/>
            <a:ext cx="1496844" cy="289229"/>
          </a:xfrm>
          <a:prstGeom prst="rect">
            <a:avLst/>
          </a:prstGeom>
          <a:solidFill>
            <a:srgbClr val="FFC000"/>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费  用</a:t>
            </a:r>
          </a:p>
        </p:txBody>
      </p:sp>
      <p:sp>
        <p:nvSpPr>
          <p:cNvPr id="31" name="Rectangle 15">
            <a:extLst>
              <a:ext uri="{FF2B5EF4-FFF2-40B4-BE49-F238E27FC236}">
                <a16:creationId xmlns:a16="http://schemas.microsoft.com/office/drawing/2014/main" id="{E4901B2B-8DFA-4249-82E5-DE3806912130}"/>
              </a:ext>
            </a:extLst>
          </p:cNvPr>
          <p:cNvSpPr>
            <a:spLocks noChangeArrowheads="1"/>
          </p:cNvSpPr>
          <p:nvPr/>
        </p:nvSpPr>
        <p:spPr bwMode="auto">
          <a:xfrm>
            <a:off x="6388932" y="3720729"/>
            <a:ext cx="1496844" cy="662506"/>
          </a:xfrm>
          <a:prstGeom prst="rect">
            <a:avLst/>
          </a:prstGeom>
          <a:solidFill>
            <a:srgbClr val="FFC000"/>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直接成本</a:t>
            </a:r>
          </a:p>
        </p:txBody>
      </p:sp>
      <p:sp>
        <p:nvSpPr>
          <p:cNvPr id="32" name="Rectangle 16">
            <a:extLst>
              <a:ext uri="{FF2B5EF4-FFF2-40B4-BE49-F238E27FC236}">
                <a16:creationId xmlns:a16="http://schemas.microsoft.com/office/drawing/2014/main" id="{396D154D-2F4C-42AE-BAD1-CA4FE6E71BA1}"/>
              </a:ext>
            </a:extLst>
          </p:cNvPr>
          <p:cNvSpPr>
            <a:spLocks noChangeArrowheads="1"/>
          </p:cNvSpPr>
          <p:nvPr/>
        </p:nvSpPr>
        <p:spPr bwMode="auto">
          <a:xfrm>
            <a:off x="5685183" y="3720729"/>
            <a:ext cx="714676" cy="1682030"/>
          </a:xfrm>
          <a:prstGeom prst="rect">
            <a:avLst/>
          </a:prstGeom>
          <a:solidFill>
            <a:schemeClr val="tx1">
              <a:lumMod val="50000"/>
              <a:lumOff val="50000"/>
            </a:schemeClr>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dirty="0">
                <a:solidFill>
                  <a:schemeClr val="tx1"/>
                </a:solidFill>
                <a:effectLst>
                  <a:outerShdw blurRad="38100" dist="38100" dir="2700000" algn="tl">
                    <a:srgbClr val="C0C0C0"/>
                  </a:outerShdw>
                </a:effectLst>
                <a:ea typeface="黑体" pitchFamily="49" charset="-122"/>
              </a:rPr>
              <a:t>销</a:t>
            </a:r>
          </a:p>
          <a:p>
            <a:pPr algn="ctr">
              <a:defRPr/>
            </a:pPr>
            <a:r>
              <a:rPr lang="zh-CN" altLang="en-US" sz="1400" dirty="0">
                <a:solidFill>
                  <a:schemeClr val="tx1"/>
                </a:solidFill>
                <a:effectLst>
                  <a:outerShdw blurRad="38100" dist="38100" dir="2700000" algn="tl">
                    <a:srgbClr val="C0C0C0"/>
                  </a:outerShdw>
                </a:effectLst>
                <a:ea typeface="黑体" pitchFamily="49" charset="-122"/>
              </a:rPr>
              <a:t>售</a:t>
            </a:r>
          </a:p>
        </p:txBody>
      </p:sp>
      <p:sp>
        <p:nvSpPr>
          <p:cNvPr id="35" name="Line 77">
            <a:extLst>
              <a:ext uri="{FF2B5EF4-FFF2-40B4-BE49-F238E27FC236}">
                <a16:creationId xmlns:a16="http://schemas.microsoft.com/office/drawing/2014/main" id="{AC2F2891-A66A-4355-A2EE-A2F7156A24CE}"/>
              </a:ext>
            </a:extLst>
          </p:cNvPr>
          <p:cNvSpPr>
            <a:spLocks noChangeShapeType="1"/>
          </p:cNvSpPr>
          <p:nvPr/>
        </p:nvSpPr>
        <p:spPr bwMode="auto">
          <a:xfrm flipV="1">
            <a:off x="6388933" y="2092686"/>
            <a:ext cx="1995524" cy="1616849"/>
          </a:xfrm>
          <a:prstGeom prst="line">
            <a:avLst/>
          </a:prstGeom>
          <a:ln w="19050" cap="flat" cmpd="sng" algn="ctr">
            <a:solidFill>
              <a:srgbClr val="FF0000"/>
            </a:solidFill>
            <a:prstDash val="dash"/>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wrap="square" lIns="144000" tIns="0" rIns="144000" bIns="0">
            <a:spAutoFit/>
          </a:bodyPr>
          <a:lstStyle/>
          <a:p>
            <a:endParaRPr lang="zh-CN" altLang="en-US" sz="1400" dirty="0"/>
          </a:p>
        </p:txBody>
      </p:sp>
      <p:grpSp>
        <p:nvGrpSpPr>
          <p:cNvPr id="36" name="Group 101">
            <a:extLst>
              <a:ext uri="{FF2B5EF4-FFF2-40B4-BE49-F238E27FC236}">
                <a16:creationId xmlns:a16="http://schemas.microsoft.com/office/drawing/2014/main" id="{47E7E7B6-0AC9-43A5-80A8-4FDD68BF4AE2}"/>
              </a:ext>
            </a:extLst>
          </p:cNvPr>
          <p:cNvGrpSpPr>
            <a:grpSpLocks/>
          </p:cNvGrpSpPr>
          <p:nvPr/>
        </p:nvGrpSpPr>
        <p:grpSpPr bwMode="auto">
          <a:xfrm>
            <a:off x="8363360" y="2115269"/>
            <a:ext cx="2252029" cy="3281845"/>
            <a:chOff x="4032" y="816"/>
            <a:chExt cx="1200" cy="2826"/>
          </a:xfrm>
        </p:grpSpPr>
        <p:sp>
          <p:nvSpPr>
            <p:cNvPr id="37" name="Rectangle 65">
              <a:extLst>
                <a:ext uri="{FF2B5EF4-FFF2-40B4-BE49-F238E27FC236}">
                  <a16:creationId xmlns:a16="http://schemas.microsoft.com/office/drawing/2014/main" id="{E5E4F3A2-01D8-4EFF-A93E-83BBD5B96987}"/>
                </a:ext>
              </a:extLst>
            </p:cNvPr>
            <p:cNvSpPr>
              <a:spLocks noChangeArrowheads="1"/>
            </p:cNvSpPr>
            <p:nvPr/>
          </p:nvSpPr>
          <p:spPr bwMode="auto">
            <a:xfrm>
              <a:off x="4512" y="3070"/>
              <a:ext cx="720" cy="572"/>
            </a:xfrm>
            <a:prstGeom prst="rect">
              <a:avLst/>
            </a:prstGeom>
            <a:solidFill>
              <a:schemeClr val="accent2">
                <a:lumMod val="60000"/>
                <a:lumOff val="4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dirty="0">
                  <a:solidFill>
                    <a:srgbClr val="FFFFFF"/>
                  </a:solidFill>
                  <a:effectLst>
                    <a:outerShdw blurRad="38100" dist="38100" dir="2700000" algn="tl">
                      <a:srgbClr val="000000"/>
                    </a:outerShdw>
                  </a:effectLst>
                  <a:ea typeface="黑体" pitchFamily="49" charset="-122"/>
                </a:rPr>
                <a:t>净利润</a:t>
              </a:r>
            </a:p>
          </p:txBody>
        </p:sp>
        <p:sp>
          <p:nvSpPr>
            <p:cNvPr id="38" name="Rectangle 66">
              <a:extLst>
                <a:ext uri="{FF2B5EF4-FFF2-40B4-BE49-F238E27FC236}">
                  <a16:creationId xmlns:a16="http://schemas.microsoft.com/office/drawing/2014/main" id="{AB04A50E-4A6B-425A-BBC0-519D23F29694}"/>
                </a:ext>
              </a:extLst>
            </p:cNvPr>
            <p:cNvSpPr>
              <a:spLocks noChangeArrowheads="1"/>
            </p:cNvSpPr>
            <p:nvPr/>
          </p:nvSpPr>
          <p:spPr bwMode="auto">
            <a:xfrm>
              <a:off x="4512" y="2808"/>
              <a:ext cx="720" cy="227"/>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税 金</a:t>
              </a:r>
            </a:p>
          </p:txBody>
        </p:sp>
        <p:sp>
          <p:nvSpPr>
            <p:cNvPr id="39" name="Rectangle 67">
              <a:extLst>
                <a:ext uri="{FF2B5EF4-FFF2-40B4-BE49-F238E27FC236}">
                  <a16:creationId xmlns:a16="http://schemas.microsoft.com/office/drawing/2014/main" id="{B8047F18-6787-4926-8D37-76117D4D6830}"/>
                </a:ext>
              </a:extLst>
            </p:cNvPr>
            <p:cNvSpPr>
              <a:spLocks noChangeArrowheads="1"/>
            </p:cNvSpPr>
            <p:nvPr/>
          </p:nvSpPr>
          <p:spPr bwMode="auto">
            <a:xfrm>
              <a:off x="4512" y="2592"/>
              <a:ext cx="720" cy="229"/>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利 息</a:t>
              </a:r>
            </a:p>
          </p:txBody>
        </p:sp>
        <p:sp>
          <p:nvSpPr>
            <p:cNvPr id="40" name="Rectangle 68">
              <a:extLst>
                <a:ext uri="{FF2B5EF4-FFF2-40B4-BE49-F238E27FC236}">
                  <a16:creationId xmlns:a16="http://schemas.microsoft.com/office/drawing/2014/main" id="{C930D354-12AE-4134-AA0A-50B22F736CB4}"/>
                </a:ext>
              </a:extLst>
            </p:cNvPr>
            <p:cNvSpPr>
              <a:spLocks noChangeArrowheads="1"/>
            </p:cNvSpPr>
            <p:nvPr/>
          </p:nvSpPr>
          <p:spPr bwMode="auto">
            <a:xfrm>
              <a:off x="4512" y="2304"/>
              <a:ext cx="720" cy="240"/>
            </a:xfrm>
            <a:prstGeom prst="rect">
              <a:avLst/>
            </a:pr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折 旧</a:t>
              </a:r>
            </a:p>
          </p:txBody>
        </p:sp>
        <p:sp>
          <p:nvSpPr>
            <p:cNvPr id="41" name="Rectangle 69">
              <a:extLst>
                <a:ext uri="{FF2B5EF4-FFF2-40B4-BE49-F238E27FC236}">
                  <a16:creationId xmlns:a16="http://schemas.microsoft.com/office/drawing/2014/main" id="{7441D89A-439F-4731-9C7C-3CBFC06FB462}"/>
                </a:ext>
              </a:extLst>
            </p:cNvPr>
            <p:cNvSpPr>
              <a:spLocks noChangeArrowheads="1"/>
            </p:cNvSpPr>
            <p:nvPr/>
          </p:nvSpPr>
          <p:spPr bwMode="auto">
            <a:xfrm>
              <a:off x="4512" y="1869"/>
              <a:ext cx="720" cy="429"/>
            </a:xfrm>
            <a:prstGeom prst="rect">
              <a:avLst/>
            </a:pr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费 用</a:t>
              </a:r>
            </a:p>
          </p:txBody>
        </p:sp>
        <p:sp>
          <p:nvSpPr>
            <p:cNvPr id="42" name="Rectangle 70">
              <a:extLst>
                <a:ext uri="{FF2B5EF4-FFF2-40B4-BE49-F238E27FC236}">
                  <a16:creationId xmlns:a16="http://schemas.microsoft.com/office/drawing/2014/main" id="{03B474CC-3C75-4C5B-8E0D-3A52A64E79F8}"/>
                </a:ext>
              </a:extLst>
            </p:cNvPr>
            <p:cNvSpPr>
              <a:spLocks noChangeArrowheads="1"/>
            </p:cNvSpPr>
            <p:nvPr/>
          </p:nvSpPr>
          <p:spPr bwMode="auto">
            <a:xfrm>
              <a:off x="4512" y="816"/>
              <a:ext cx="720" cy="1053"/>
            </a:xfrm>
            <a:prstGeom prst="rect">
              <a:avLst/>
            </a:pr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直接成本</a:t>
              </a:r>
            </a:p>
          </p:txBody>
        </p:sp>
        <p:sp>
          <p:nvSpPr>
            <p:cNvPr id="43" name="Rectangle 71">
              <a:extLst>
                <a:ext uri="{FF2B5EF4-FFF2-40B4-BE49-F238E27FC236}">
                  <a16:creationId xmlns:a16="http://schemas.microsoft.com/office/drawing/2014/main" id="{E8069F80-8490-48C8-B6A3-C61CAB3473EB}"/>
                </a:ext>
              </a:extLst>
            </p:cNvPr>
            <p:cNvSpPr>
              <a:spLocks noChangeArrowheads="1"/>
            </p:cNvSpPr>
            <p:nvPr/>
          </p:nvSpPr>
          <p:spPr bwMode="auto">
            <a:xfrm>
              <a:off x="4032" y="821"/>
              <a:ext cx="432" cy="2821"/>
            </a:xfrm>
            <a:prstGeom prst="rect">
              <a:avLst/>
            </a:prstGeom>
            <a:solidFill>
              <a:schemeClr val="tx1">
                <a:lumMod val="50000"/>
                <a:lumOff val="5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endParaRPr lang="zh-CN" altLang="zh-CN" sz="1400" dirty="0">
                <a:solidFill>
                  <a:schemeClr val="tx1"/>
                </a:solidFill>
                <a:effectLst>
                  <a:outerShdw blurRad="38100" dist="38100" dir="2700000" algn="tl">
                    <a:srgbClr val="C0C0C0"/>
                  </a:outerShdw>
                </a:effectLst>
                <a:ea typeface="黑体" pitchFamily="49" charset="-122"/>
              </a:endParaRPr>
            </a:p>
          </p:txBody>
        </p:sp>
        <p:sp>
          <p:nvSpPr>
            <p:cNvPr id="45" name="Rectangle 81">
              <a:extLst>
                <a:ext uri="{FF2B5EF4-FFF2-40B4-BE49-F238E27FC236}">
                  <a16:creationId xmlns:a16="http://schemas.microsoft.com/office/drawing/2014/main" id="{67A65B1D-990A-4BAB-9421-D6CDC46A5F7B}"/>
                </a:ext>
              </a:extLst>
            </p:cNvPr>
            <p:cNvSpPr>
              <a:spLocks noChangeArrowheads="1"/>
            </p:cNvSpPr>
            <p:nvPr/>
          </p:nvSpPr>
          <p:spPr bwMode="auto">
            <a:xfrm>
              <a:off x="4080" y="1452"/>
              <a:ext cx="288" cy="39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0" rIns="144000" bIns="0">
              <a:spAutoFit/>
            </a:bodyPr>
            <a:lstStyle/>
            <a:p>
              <a:pPr algn="ctr">
                <a:defRPr/>
              </a:pPr>
              <a:r>
                <a:rPr lang="zh-CN" altLang="en-US" sz="1400">
                  <a:solidFill>
                    <a:schemeClr val="tx1"/>
                  </a:solidFill>
                  <a:effectLst>
                    <a:outerShdw blurRad="38100" dist="38100" dir="2700000" algn="tl">
                      <a:srgbClr val="C0C0C0"/>
                    </a:outerShdw>
                  </a:effectLst>
                  <a:ea typeface="黑体" pitchFamily="49" charset="-122"/>
                </a:rPr>
                <a:t>销</a:t>
              </a:r>
            </a:p>
            <a:p>
              <a:pPr algn="ctr">
                <a:defRPr/>
              </a:pPr>
              <a:r>
                <a:rPr lang="zh-CN" altLang="en-US" sz="1400">
                  <a:solidFill>
                    <a:schemeClr val="tx1"/>
                  </a:solidFill>
                  <a:effectLst>
                    <a:outerShdw blurRad="38100" dist="38100" dir="2700000" algn="tl">
                      <a:srgbClr val="C0C0C0"/>
                    </a:outerShdw>
                  </a:effectLst>
                  <a:ea typeface="黑体" pitchFamily="49" charset="-122"/>
                </a:rPr>
                <a:t>售</a:t>
              </a:r>
            </a:p>
          </p:txBody>
        </p:sp>
      </p:grpSp>
      <p:sp>
        <p:nvSpPr>
          <p:cNvPr id="46" name="Line 75">
            <a:extLst>
              <a:ext uri="{FF2B5EF4-FFF2-40B4-BE49-F238E27FC236}">
                <a16:creationId xmlns:a16="http://schemas.microsoft.com/office/drawing/2014/main" id="{0100841A-2634-436D-8469-2A69CD9F1577}"/>
              </a:ext>
            </a:extLst>
          </p:cNvPr>
          <p:cNvSpPr>
            <a:spLocks noChangeShapeType="1"/>
          </p:cNvSpPr>
          <p:nvPr/>
        </p:nvSpPr>
        <p:spPr bwMode="auto">
          <a:xfrm flipV="1">
            <a:off x="7912951" y="4732848"/>
            <a:ext cx="1310562" cy="443678"/>
          </a:xfrm>
          <a:prstGeom prst="line">
            <a:avLst/>
          </a:prstGeom>
          <a:ln w="19050" cap="flat" cmpd="sng" algn="ctr">
            <a:solidFill>
              <a:srgbClr val="FF0000"/>
            </a:solidFill>
            <a:prstDash val="dash"/>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wrap="square" lIns="144000" tIns="0" rIns="144000" bIns="0">
            <a:spAutoFit/>
          </a:bodyPr>
          <a:lstStyle/>
          <a:p>
            <a:endParaRPr lang="zh-CN" altLang="en-US" sz="1400" dirty="0"/>
          </a:p>
        </p:txBody>
      </p:sp>
      <p:sp>
        <p:nvSpPr>
          <p:cNvPr id="47" name="Rectangle 74">
            <a:extLst>
              <a:ext uri="{FF2B5EF4-FFF2-40B4-BE49-F238E27FC236}">
                <a16:creationId xmlns:a16="http://schemas.microsoft.com/office/drawing/2014/main" id="{367425AF-F5AC-48AD-A568-7C7A26D9923E}"/>
              </a:ext>
            </a:extLst>
          </p:cNvPr>
          <p:cNvSpPr>
            <a:spLocks noChangeArrowheads="1"/>
          </p:cNvSpPr>
          <p:nvPr/>
        </p:nvSpPr>
        <p:spPr bwMode="auto">
          <a:xfrm>
            <a:off x="5427292" y="5437760"/>
            <a:ext cx="5494949" cy="229393"/>
          </a:xfrm>
          <a:prstGeom prst="rect">
            <a:avLst/>
          </a:prstGeom>
          <a:solidFill>
            <a:schemeClr val="bg1">
              <a:lumMod val="85000"/>
            </a:schemeClr>
          </a:solidFill>
          <a:ln>
            <a:noFill/>
          </a:ln>
          <a:effectLst/>
          <a:extLst/>
        </p:spPr>
        <p:txBody>
          <a:bodyPr wrap="square" lIns="144000" tIns="0" rIns="144000" bIns="0" anchor="ctr">
            <a:spAutoFit/>
          </a:bodyPr>
          <a:lstStyle/>
          <a:p>
            <a:endParaRPr lang="zh-CN" altLang="en-US" sz="1400"/>
          </a:p>
        </p:txBody>
      </p:sp>
      <p:sp>
        <p:nvSpPr>
          <p:cNvPr id="48" name="Line 76">
            <a:extLst>
              <a:ext uri="{FF2B5EF4-FFF2-40B4-BE49-F238E27FC236}">
                <a16:creationId xmlns:a16="http://schemas.microsoft.com/office/drawing/2014/main" id="{A74567D3-C0F8-44FF-B1C2-72CE868891A0}"/>
              </a:ext>
            </a:extLst>
          </p:cNvPr>
          <p:cNvSpPr>
            <a:spLocks noChangeShapeType="1"/>
          </p:cNvSpPr>
          <p:nvPr/>
        </p:nvSpPr>
        <p:spPr bwMode="auto">
          <a:xfrm flipV="1">
            <a:off x="7872295" y="3390632"/>
            <a:ext cx="1351218" cy="965610"/>
          </a:xfrm>
          <a:prstGeom prst="line">
            <a:avLst/>
          </a:prstGeom>
          <a:ln w="19050" cap="flat" cmpd="sng" algn="ctr">
            <a:solidFill>
              <a:srgbClr val="FF0000"/>
            </a:solidFill>
            <a:prstDash val="dash"/>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wrap="square" lIns="144000" tIns="0" rIns="144000" bIns="0">
            <a:spAutoFit/>
          </a:bodyPr>
          <a:lstStyle/>
          <a:p>
            <a:endParaRPr lang="zh-CN" altLang="en-US" sz="1400" dirty="0"/>
          </a:p>
        </p:txBody>
      </p:sp>
    </p:spTree>
    <p:extLst>
      <p:ext uri="{BB962C8B-B14F-4D97-AF65-F5344CB8AC3E}">
        <p14:creationId xmlns:p14="http://schemas.microsoft.com/office/powerpoint/2010/main" val="7751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ppt_w/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ppt_x</p:attrName>
                                        </p:attrNameLst>
                                      </p:cBhvr>
                                      <p:tavLst>
                                        <p:tav tm="0">
                                          <p:val>
                                            <p:strVal val="#ppt_x-#ppt_w/2"/>
                                          </p:val>
                                        </p:tav>
                                        <p:tav tm="100000">
                                          <p:val>
                                            <p:strVal val="#ppt_x"/>
                                          </p:val>
                                        </p:tav>
                                      </p:tavLst>
                                    </p:anim>
                                    <p:anim calcmode="lin" valueType="num">
                                      <p:cBhvr>
                                        <p:cTn id="24" dur="500" fill="hold"/>
                                        <p:tgtEl>
                                          <p:spTgt spid="19"/>
                                        </p:tgtEl>
                                        <p:attrNameLst>
                                          <p:attrName>ppt_y</p:attrName>
                                        </p:attrNameLst>
                                      </p:cBhvr>
                                      <p:tavLst>
                                        <p:tav tm="0">
                                          <p:val>
                                            <p:strVal val="#ppt_y"/>
                                          </p:val>
                                        </p:tav>
                                        <p:tav tm="100000">
                                          <p:val>
                                            <p:strVal val="#ppt_y"/>
                                          </p:val>
                                        </p:tav>
                                      </p:tavLst>
                                    </p:anim>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9D007-9AB7-49F2-BC61-A56D1C70A6EF}"/>
              </a:ext>
            </a:extLst>
          </p:cNvPr>
          <p:cNvSpPr>
            <a:spLocks noGrp="1"/>
          </p:cNvSpPr>
          <p:nvPr>
            <p:ph type="title"/>
          </p:nvPr>
        </p:nvSpPr>
        <p:spPr/>
        <p:txBody>
          <a:bodyPr/>
          <a:lstStyle/>
          <a:p>
            <a:r>
              <a:rPr lang="zh-CN" altLang="en-US" dirty="0"/>
              <a:t>一、提升企业利润 </a:t>
            </a:r>
            <a:r>
              <a:rPr lang="en-US" altLang="zh-CN" dirty="0"/>
              <a:t>—— </a:t>
            </a:r>
            <a:r>
              <a:rPr lang="zh-CN" altLang="en-US" dirty="0"/>
              <a:t>节流降成本</a:t>
            </a:r>
          </a:p>
        </p:txBody>
      </p:sp>
      <p:grpSp>
        <p:nvGrpSpPr>
          <p:cNvPr id="6" name="Group 103">
            <a:extLst>
              <a:ext uri="{FF2B5EF4-FFF2-40B4-BE49-F238E27FC236}">
                <a16:creationId xmlns:a16="http://schemas.microsoft.com/office/drawing/2014/main" id="{CE1BA3D6-F842-4720-830A-C261BEB4E519}"/>
              </a:ext>
            </a:extLst>
          </p:cNvPr>
          <p:cNvGrpSpPr>
            <a:grpSpLocks/>
          </p:cNvGrpSpPr>
          <p:nvPr/>
        </p:nvGrpSpPr>
        <p:grpSpPr bwMode="auto">
          <a:xfrm>
            <a:off x="804122" y="1476214"/>
            <a:ext cx="3395501" cy="1262466"/>
            <a:chOff x="528" y="960"/>
            <a:chExt cx="1680" cy="1006"/>
          </a:xfrm>
        </p:grpSpPr>
        <p:sp>
          <p:nvSpPr>
            <p:cNvPr id="7" name="Rectangle 82">
              <a:extLst>
                <a:ext uri="{FF2B5EF4-FFF2-40B4-BE49-F238E27FC236}">
                  <a16:creationId xmlns:a16="http://schemas.microsoft.com/office/drawing/2014/main" id="{5F512C47-CFE8-427E-ABFB-A9484AEA813A}"/>
                </a:ext>
              </a:extLst>
            </p:cNvPr>
            <p:cNvSpPr>
              <a:spLocks noChangeArrowheads="1"/>
            </p:cNvSpPr>
            <p:nvPr/>
          </p:nvSpPr>
          <p:spPr bwMode="auto">
            <a:xfrm>
              <a:off x="891" y="960"/>
              <a:ext cx="1317" cy="1006"/>
            </a:xfrm>
            <a:prstGeom prst="rect">
              <a:avLst/>
            </a:prstGeom>
            <a:gradFill rotWithShape="1">
              <a:gsLst>
                <a:gs pos="0">
                  <a:srgbClr val="EAEAEA"/>
                </a:gs>
                <a:gs pos="100000">
                  <a:srgbClr val="FFFFFF"/>
                </a:gs>
              </a:gsLst>
              <a:lin ang="0" scaled="1"/>
            </a:gra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8" name="Rectangle 83">
              <a:extLst>
                <a:ext uri="{FF2B5EF4-FFF2-40B4-BE49-F238E27FC236}">
                  <a16:creationId xmlns:a16="http://schemas.microsoft.com/office/drawing/2014/main" id="{F27D7A4F-81EC-40F3-BC17-24B630BFFF61}"/>
                </a:ext>
              </a:extLst>
            </p:cNvPr>
            <p:cNvSpPr>
              <a:spLocks noChangeArrowheads="1"/>
            </p:cNvSpPr>
            <p:nvPr/>
          </p:nvSpPr>
          <p:spPr bwMode="auto">
            <a:xfrm>
              <a:off x="528" y="960"/>
              <a:ext cx="320" cy="1006"/>
            </a:xfrm>
            <a:prstGeom prst="rect">
              <a:avLst/>
            </a:prstGeom>
            <a:solidFill>
              <a:srgbClr val="FF9B45"/>
            </a:soli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9" name="Text Box 84">
              <a:extLst>
                <a:ext uri="{FF2B5EF4-FFF2-40B4-BE49-F238E27FC236}">
                  <a16:creationId xmlns:a16="http://schemas.microsoft.com/office/drawing/2014/main" id="{9CF34A88-5160-413B-A745-DB15D466C9E8}"/>
                </a:ext>
              </a:extLst>
            </p:cNvPr>
            <p:cNvSpPr txBox="1">
              <a:spLocks noChangeArrowheads="1"/>
            </p:cNvSpPr>
            <p:nvPr/>
          </p:nvSpPr>
          <p:spPr bwMode="auto">
            <a:xfrm>
              <a:off x="607" y="961"/>
              <a:ext cx="116"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1400">
                <a:solidFill>
                  <a:srgbClr val="666699"/>
                </a:solidFill>
                <a:latin typeface="Arial" pitchFamily="34" charset="0"/>
                <a:ea typeface="黑体" pitchFamily="49" charset="-122"/>
              </a:endParaRPr>
            </a:p>
          </p:txBody>
        </p:sp>
        <p:sp>
          <p:nvSpPr>
            <p:cNvPr id="11" name="Text Box 86">
              <a:extLst>
                <a:ext uri="{FF2B5EF4-FFF2-40B4-BE49-F238E27FC236}">
                  <a16:creationId xmlns:a16="http://schemas.microsoft.com/office/drawing/2014/main" id="{362E4A6D-4A18-4882-8BAB-E338A3A2F6EC}"/>
                </a:ext>
              </a:extLst>
            </p:cNvPr>
            <p:cNvSpPr txBox="1">
              <a:spLocks noChangeArrowheads="1"/>
            </p:cNvSpPr>
            <p:nvPr/>
          </p:nvSpPr>
          <p:spPr bwMode="auto">
            <a:xfrm>
              <a:off x="571" y="1023"/>
              <a:ext cx="194"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直</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接</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成</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本</a:t>
              </a:r>
            </a:p>
          </p:txBody>
        </p:sp>
        <p:sp>
          <p:nvSpPr>
            <p:cNvPr id="12" name="Rectangle 87">
              <a:extLst>
                <a:ext uri="{FF2B5EF4-FFF2-40B4-BE49-F238E27FC236}">
                  <a16:creationId xmlns:a16="http://schemas.microsoft.com/office/drawing/2014/main" id="{4BDF7C95-6A0E-4C59-8F1B-ED70F9EBDE68}"/>
                </a:ext>
              </a:extLst>
            </p:cNvPr>
            <p:cNvSpPr>
              <a:spLocks noChangeArrowheads="1"/>
            </p:cNvSpPr>
            <p:nvPr/>
          </p:nvSpPr>
          <p:spPr bwMode="auto">
            <a:xfrm>
              <a:off x="982" y="983"/>
              <a:ext cx="1134" cy="732"/>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150000"/>
                </a:lnSpc>
                <a:spcBef>
                  <a:spcPct val="0"/>
                </a:spcBef>
                <a:buClr>
                  <a:srgbClr val="666699"/>
                </a:buClr>
                <a:buFont typeface="Wingdings" pitchFamily="2" charset="2"/>
                <a:buChar char="u"/>
              </a:pPr>
              <a:r>
                <a:rPr lang="en-US" altLang="zh-CN" sz="1400" dirty="0">
                  <a:solidFill>
                    <a:schemeClr val="tx1"/>
                  </a:solidFill>
                  <a:latin typeface="黑体" pitchFamily="49" charset="-122"/>
                  <a:ea typeface="黑体" pitchFamily="49" charset="-122"/>
                </a:rPr>
                <a:t> </a:t>
              </a:r>
              <a:r>
                <a:rPr lang="zh-CN" altLang="en-US" sz="1400" dirty="0">
                  <a:solidFill>
                    <a:srgbClr val="4D4D4D"/>
                  </a:solidFill>
                  <a:latin typeface="黑体" pitchFamily="49" charset="-122"/>
                  <a:ea typeface="黑体" pitchFamily="49" charset="-122"/>
                </a:rPr>
                <a:t>原材料费用</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加工费用</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生产组织</a:t>
              </a:r>
            </a:p>
          </p:txBody>
        </p:sp>
      </p:grpSp>
      <p:grpSp>
        <p:nvGrpSpPr>
          <p:cNvPr id="13" name="Group 104">
            <a:extLst>
              <a:ext uri="{FF2B5EF4-FFF2-40B4-BE49-F238E27FC236}">
                <a16:creationId xmlns:a16="http://schemas.microsoft.com/office/drawing/2014/main" id="{C2EF6BE4-5F76-453D-8057-8AD2734EEF68}"/>
              </a:ext>
            </a:extLst>
          </p:cNvPr>
          <p:cNvGrpSpPr>
            <a:grpSpLocks/>
          </p:cNvGrpSpPr>
          <p:nvPr/>
        </p:nvGrpSpPr>
        <p:grpSpPr bwMode="auto">
          <a:xfrm>
            <a:off x="807680" y="2946387"/>
            <a:ext cx="3391935" cy="1210113"/>
            <a:chOff x="528" y="1822"/>
            <a:chExt cx="1680" cy="993"/>
          </a:xfrm>
        </p:grpSpPr>
        <p:sp>
          <p:nvSpPr>
            <p:cNvPr id="14" name="Rectangle 88">
              <a:extLst>
                <a:ext uri="{FF2B5EF4-FFF2-40B4-BE49-F238E27FC236}">
                  <a16:creationId xmlns:a16="http://schemas.microsoft.com/office/drawing/2014/main" id="{3666CA03-26DD-47A9-B22A-4F4053B096EB}"/>
                </a:ext>
              </a:extLst>
            </p:cNvPr>
            <p:cNvSpPr>
              <a:spLocks noChangeArrowheads="1"/>
            </p:cNvSpPr>
            <p:nvPr/>
          </p:nvSpPr>
          <p:spPr bwMode="auto">
            <a:xfrm>
              <a:off x="890" y="1822"/>
              <a:ext cx="1318" cy="993"/>
            </a:xfrm>
            <a:prstGeom prst="rect">
              <a:avLst/>
            </a:prstGeom>
            <a:gradFill rotWithShape="1">
              <a:gsLst>
                <a:gs pos="0">
                  <a:srgbClr val="EAEAEA"/>
                </a:gs>
                <a:gs pos="100000">
                  <a:srgbClr val="FFFFFF"/>
                </a:gs>
              </a:gsLst>
              <a:lin ang="0" scaled="1"/>
            </a:gra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 name="Rectangle 89">
              <a:extLst>
                <a:ext uri="{FF2B5EF4-FFF2-40B4-BE49-F238E27FC236}">
                  <a16:creationId xmlns:a16="http://schemas.microsoft.com/office/drawing/2014/main" id="{BAA1A128-D528-4553-8894-1DDB3FBEF66E}"/>
                </a:ext>
              </a:extLst>
            </p:cNvPr>
            <p:cNvSpPr>
              <a:spLocks noChangeArrowheads="1"/>
            </p:cNvSpPr>
            <p:nvPr/>
          </p:nvSpPr>
          <p:spPr bwMode="auto">
            <a:xfrm>
              <a:off x="528" y="1822"/>
              <a:ext cx="318" cy="993"/>
            </a:xfrm>
            <a:prstGeom prst="rect">
              <a:avLst/>
            </a:prstGeom>
            <a:solidFill>
              <a:schemeClr val="bg2">
                <a:lumMod val="50000"/>
              </a:schemeClr>
            </a:soli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dirty="0"/>
            </a:p>
          </p:txBody>
        </p:sp>
        <p:sp>
          <p:nvSpPr>
            <p:cNvPr id="17" name="Rectangle 91">
              <a:extLst>
                <a:ext uri="{FF2B5EF4-FFF2-40B4-BE49-F238E27FC236}">
                  <a16:creationId xmlns:a16="http://schemas.microsoft.com/office/drawing/2014/main" id="{8CC8AD38-D50E-4FA9-A974-802D8092C6AE}"/>
                </a:ext>
              </a:extLst>
            </p:cNvPr>
            <p:cNvSpPr>
              <a:spLocks noChangeArrowheads="1"/>
            </p:cNvSpPr>
            <p:nvPr/>
          </p:nvSpPr>
          <p:spPr bwMode="auto">
            <a:xfrm>
              <a:off x="963" y="1914"/>
              <a:ext cx="1088" cy="7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150000"/>
                </a:lnSpc>
                <a:spcBef>
                  <a:spcPct val="0"/>
                </a:spcBef>
                <a:buClr>
                  <a:srgbClr val="666699"/>
                </a:buClr>
                <a:buFont typeface="Wingdings" pitchFamily="2" charset="2"/>
                <a:buChar char="u"/>
              </a:pPr>
              <a:r>
                <a:rPr lang="en-US" altLang="zh-CN" sz="1400" dirty="0">
                  <a:solidFill>
                    <a:schemeClr val="tx1"/>
                  </a:solidFill>
                  <a:latin typeface="黑体" pitchFamily="49" charset="-122"/>
                  <a:ea typeface="黑体" pitchFamily="49" charset="-122"/>
                </a:rPr>
                <a:t> </a:t>
              </a:r>
              <a:r>
                <a:rPr lang="zh-CN" altLang="en-US" sz="1400" dirty="0">
                  <a:solidFill>
                    <a:srgbClr val="4D4D4D"/>
                  </a:solidFill>
                  <a:latin typeface="黑体" pitchFamily="49" charset="-122"/>
                  <a:ea typeface="黑体" pitchFamily="49" charset="-122"/>
                </a:rPr>
                <a:t>广告开拓费用</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租金维护费用</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行政管理费用</a:t>
              </a:r>
            </a:p>
          </p:txBody>
        </p:sp>
        <p:sp>
          <p:nvSpPr>
            <p:cNvPr id="18" name="Text Box 99">
              <a:extLst>
                <a:ext uri="{FF2B5EF4-FFF2-40B4-BE49-F238E27FC236}">
                  <a16:creationId xmlns:a16="http://schemas.microsoft.com/office/drawing/2014/main" id="{A9E61A9D-6782-4BDF-A4A1-9156B585346C}"/>
                </a:ext>
              </a:extLst>
            </p:cNvPr>
            <p:cNvSpPr txBox="1">
              <a:spLocks noChangeArrowheads="1"/>
            </p:cNvSpPr>
            <p:nvPr/>
          </p:nvSpPr>
          <p:spPr bwMode="auto">
            <a:xfrm>
              <a:off x="576" y="1900"/>
              <a:ext cx="194" cy="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可</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变</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成</a:t>
              </a:r>
            </a:p>
            <a:p>
              <a:pPr eaLnBrk="1" hangingPunct="1">
                <a:lnSpc>
                  <a:spcPct val="100000"/>
                </a:lnSpc>
                <a:spcBef>
                  <a:spcPct val="0"/>
                </a:spcBef>
              </a:pPr>
              <a:r>
                <a:rPr kumimoji="0" lang="zh-CN" altLang="en-US" sz="1600" dirty="0">
                  <a:solidFill>
                    <a:schemeClr val="bg1"/>
                  </a:solidFill>
                  <a:latin typeface="Arial Black" pitchFamily="34" charset="0"/>
                  <a:ea typeface="黑体" pitchFamily="49" charset="-122"/>
                </a:rPr>
                <a:t>本</a:t>
              </a:r>
            </a:p>
          </p:txBody>
        </p:sp>
      </p:grpSp>
      <p:grpSp>
        <p:nvGrpSpPr>
          <p:cNvPr id="19" name="Group 105">
            <a:extLst>
              <a:ext uri="{FF2B5EF4-FFF2-40B4-BE49-F238E27FC236}">
                <a16:creationId xmlns:a16="http://schemas.microsoft.com/office/drawing/2014/main" id="{10B3F5CD-59F9-41CE-913A-990217E312DA}"/>
              </a:ext>
            </a:extLst>
          </p:cNvPr>
          <p:cNvGrpSpPr>
            <a:grpSpLocks/>
          </p:cNvGrpSpPr>
          <p:nvPr/>
        </p:nvGrpSpPr>
        <p:grpSpPr bwMode="auto">
          <a:xfrm>
            <a:off x="804122" y="4364207"/>
            <a:ext cx="3395491" cy="1302946"/>
            <a:chOff x="528" y="2752"/>
            <a:chExt cx="1655" cy="1062"/>
          </a:xfrm>
        </p:grpSpPr>
        <p:sp>
          <p:nvSpPr>
            <p:cNvPr id="20" name="Rectangle 93">
              <a:extLst>
                <a:ext uri="{FF2B5EF4-FFF2-40B4-BE49-F238E27FC236}">
                  <a16:creationId xmlns:a16="http://schemas.microsoft.com/office/drawing/2014/main" id="{C09E5192-6967-42F4-A620-D196A903B4B5}"/>
                </a:ext>
              </a:extLst>
            </p:cNvPr>
            <p:cNvSpPr>
              <a:spLocks noChangeArrowheads="1"/>
            </p:cNvSpPr>
            <p:nvPr/>
          </p:nvSpPr>
          <p:spPr bwMode="auto">
            <a:xfrm>
              <a:off x="891" y="2752"/>
              <a:ext cx="1292" cy="1062"/>
            </a:xfrm>
            <a:prstGeom prst="rect">
              <a:avLst/>
            </a:prstGeom>
            <a:gradFill rotWithShape="1">
              <a:gsLst>
                <a:gs pos="0">
                  <a:srgbClr val="EAEAEA"/>
                </a:gs>
                <a:gs pos="100000">
                  <a:srgbClr val="FFFFFF"/>
                </a:gs>
              </a:gsLst>
              <a:lin ang="0" scaled="1"/>
            </a:gra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21" name="Rectangle 94">
              <a:extLst>
                <a:ext uri="{FF2B5EF4-FFF2-40B4-BE49-F238E27FC236}">
                  <a16:creationId xmlns:a16="http://schemas.microsoft.com/office/drawing/2014/main" id="{5F202B60-43B3-4DDB-9E3D-E7495BC8CE71}"/>
                </a:ext>
              </a:extLst>
            </p:cNvPr>
            <p:cNvSpPr>
              <a:spLocks noChangeArrowheads="1"/>
            </p:cNvSpPr>
            <p:nvPr/>
          </p:nvSpPr>
          <p:spPr bwMode="auto">
            <a:xfrm>
              <a:off x="528" y="2752"/>
              <a:ext cx="320" cy="1062"/>
            </a:xfrm>
            <a:prstGeom prst="rect">
              <a:avLst/>
            </a:prstGeom>
            <a:solidFill>
              <a:schemeClr val="accent4"/>
            </a:solidFill>
            <a:ln>
              <a:noFill/>
            </a:ln>
            <a:effectLst/>
            <a:extLs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22" name="Text Box 95">
              <a:extLst>
                <a:ext uri="{FF2B5EF4-FFF2-40B4-BE49-F238E27FC236}">
                  <a16:creationId xmlns:a16="http://schemas.microsoft.com/office/drawing/2014/main" id="{65279C5B-5683-48C7-8D7E-CFAC6C834C08}"/>
                </a:ext>
              </a:extLst>
            </p:cNvPr>
            <p:cNvSpPr txBox="1">
              <a:spLocks noChangeArrowheads="1"/>
            </p:cNvSpPr>
            <p:nvPr/>
          </p:nvSpPr>
          <p:spPr bwMode="auto">
            <a:xfrm>
              <a:off x="607" y="2752"/>
              <a:ext cx="116"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1400">
                <a:solidFill>
                  <a:srgbClr val="666699"/>
                </a:solidFill>
                <a:latin typeface="Arial" pitchFamily="34" charset="0"/>
                <a:ea typeface="黑体" pitchFamily="49" charset="-122"/>
              </a:endParaRPr>
            </a:p>
          </p:txBody>
        </p:sp>
        <p:sp>
          <p:nvSpPr>
            <p:cNvPr id="24" name="Rectangle 98">
              <a:extLst>
                <a:ext uri="{FF2B5EF4-FFF2-40B4-BE49-F238E27FC236}">
                  <a16:creationId xmlns:a16="http://schemas.microsoft.com/office/drawing/2014/main" id="{05D20FA4-260E-4CEA-BC6F-D724272CA631}"/>
                </a:ext>
              </a:extLst>
            </p:cNvPr>
            <p:cNvSpPr>
              <a:spLocks noChangeArrowheads="1"/>
            </p:cNvSpPr>
            <p:nvPr/>
          </p:nvSpPr>
          <p:spPr bwMode="auto">
            <a:xfrm>
              <a:off x="958" y="2860"/>
              <a:ext cx="1043" cy="749"/>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150000"/>
                </a:lnSpc>
                <a:spcBef>
                  <a:spcPct val="0"/>
                </a:spcBef>
                <a:buClr>
                  <a:srgbClr val="666699"/>
                </a:buClr>
                <a:buFont typeface="Wingdings" pitchFamily="2" charset="2"/>
                <a:buChar char="u"/>
              </a:pPr>
              <a:r>
                <a:rPr lang="en-US" altLang="zh-CN" sz="1400" dirty="0">
                  <a:solidFill>
                    <a:schemeClr val="tx1"/>
                  </a:solidFill>
                  <a:latin typeface="黑体" pitchFamily="49" charset="-122"/>
                  <a:ea typeface="黑体" pitchFamily="49" charset="-122"/>
                </a:rPr>
                <a:t> </a:t>
              </a:r>
              <a:r>
                <a:rPr lang="zh-CN" altLang="en-US" sz="1400" dirty="0">
                  <a:solidFill>
                    <a:srgbClr val="4D4D4D"/>
                  </a:solidFill>
                  <a:latin typeface="黑体" pitchFamily="49" charset="-122"/>
                  <a:ea typeface="黑体" pitchFamily="49" charset="-122"/>
                </a:rPr>
                <a:t>收益大的市场</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盈利大的产品</a:t>
              </a:r>
            </a:p>
            <a:p>
              <a:pPr>
                <a:lnSpc>
                  <a:spcPct val="150000"/>
                </a:lnSpc>
                <a:spcBef>
                  <a:spcPct val="0"/>
                </a:spcBef>
                <a:buClr>
                  <a:srgbClr val="666699"/>
                </a:buClr>
                <a:buFont typeface="Wingdings" pitchFamily="2" charset="2"/>
                <a:buChar char="u"/>
              </a:pPr>
              <a:r>
                <a:rPr lang="zh-CN" altLang="en-US" sz="1400" dirty="0">
                  <a:solidFill>
                    <a:srgbClr val="4D4D4D"/>
                  </a:solidFill>
                  <a:latin typeface="黑体" pitchFamily="49" charset="-122"/>
                  <a:ea typeface="黑体" pitchFamily="49" charset="-122"/>
                </a:rPr>
                <a:t> 竞争对手分析</a:t>
              </a:r>
            </a:p>
          </p:txBody>
        </p:sp>
        <p:sp>
          <p:nvSpPr>
            <p:cNvPr id="25" name="Text Box 100">
              <a:extLst>
                <a:ext uri="{FF2B5EF4-FFF2-40B4-BE49-F238E27FC236}">
                  <a16:creationId xmlns:a16="http://schemas.microsoft.com/office/drawing/2014/main" id="{B53489C1-9832-4A89-A619-8C4B690ADE2E}"/>
                </a:ext>
              </a:extLst>
            </p:cNvPr>
            <p:cNvSpPr txBox="1">
              <a:spLocks noChangeArrowheads="1"/>
            </p:cNvSpPr>
            <p:nvPr/>
          </p:nvSpPr>
          <p:spPr bwMode="auto">
            <a:xfrm>
              <a:off x="576" y="2860"/>
              <a:ext cx="191"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增</a:t>
              </a:r>
            </a:p>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加</a:t>
              </a:r>
            </a:p>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毛</a:t>
              </a:r>
            </a:p>
            <a:p>
              <a:pPr eaLnBrk="1" hangingPunct="1">
                <a:lnSpc>
                  <a:spcPct val="100000"/>
                </a:lnSpc>
                <a:spcBef>
                  <a:spcPct val="0"/>
                </a:spcBef>
              </a:pPr>
              <a:r>
                <a:rPr kumimoji="0" lang="zh-CN" altLang="en-US" sz="1600" dirty="0">
                  <a:solidFill>
                    <a:srgbClr val="800000"/>
                  </a:solidFill>
                  <a:latin typeface="Arial Black" pitchFamily="34" charset="0"/>
                  <a:ea typeface="黑体" pitchFamily="49" charset="-122"/>
                </a:rPr>
                <a:t>利</a:t>
              </a:r>
            </a:p>
          </p:txBody>
        </p:sp>
      </p:grpSp>
      <p:sp>
        <p:nvSpPr>
          <p:cNvPr id="26" name="Rectangle 10">
            <a:extLst>
              <a:ext uri="{FF2B5EF4-FFF2-40B4-BE49-F238E27FC236}">
                <a16:creationId xmlns:a16="http://schemas.microsoft.com/office/drawing/2014/main" id="{2A487EBC-D262-40D4-9994-4D9BE739CCCB}"/>
              </a:ext>
            </a:extLst>
          </p:cNvPr>
          <p:cNvSpPr>
            <a:spLocks noChangeArrowheads="1"/>
          </p:cNvSpPr>
          <p:nvPr/>
        </p:nvSpPr>
        <p:spPr bwMode="auto">
          <a:xfrm>
            <a:off x="6641524" y="5064968"/>
            <a:ext cx="1701612" cy="285058"/>
          </a:xfrm>
          <a:prstGeom prst="rect">
            <a:avLst/>
          </a:prstGeom>
          <a:solidFill>
            <a:schemeClr val="accent2">
              <a:lumMod val="60000"/>
              <a:lumOff val="40000"/>
            </a:schemeClr>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dirty="0">
                <a:solidFill>
                  <a:srgbClr val="FFFFFF"/>
                </a:solidFill>
                <a:effectLst>
                  <a:outerShdw blurRad="38100" dist="38100" dir="2700000" algn="tl">
                    <a:srgbClr val="000000"/>
                  </a:outerShdw>
                </a:effectLst>
                <a:ea typeface="黑体" pitchFamily="49" charset="-122"/>
              </a:rPr>
              <a:t>净利润</a:t>
            </a:r>
          </a:p>
        </p:txBody>
      </p:sp>
      <p:sp>
        <p:nvSpPr>
          <p:cNvPr id="27" name="Rectangle 11">
            <a:extLst>
              <a:ext uri="{FF2B5EF4-FFF2-40B4-BE49-F238E27FC236}">
                <a16:creationId xmlns:a16="http://schemas.microsoft.com/office/drawing/2014/main" id="{958F7F78-F436-43A1-A29B-9B47B122647C}"/>
              </a:ext>
            </a:extLst>
          </p:cNvPr>
          <p:cNvSpPr>
            <a:spLocks noChangeArrowheads="1"/>
          </p:cNvSpPr>
          <p:nvPr/>
        </p:nvSpPr>
        <p:spPr bwMode="auto">
          <a:xfrm>
            <a:off x="6652673" y="4842638"/>
            <a:ext cx="1676619" cy="184208"/>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税  金</a:t>
            </a:r>
          </a:p>
        </p:txBody>
      </p:sp>
      <p:sp>
        <p:nvSpPr>
          <p:cNvPr id="28" name="Rectangle 12">
            <a:extLst>
              <a:ext uri="{FF2B5EF4-FFF2-40B4-BE49-F238E27FC236}">
                <a16:creationId xmlns:a16="http://schemas.microsoft.com/office/drawing/2014/main" id="{CE9F0F66-BDD2-4E1C-B356-5E29DA2C2286}"/>
              </a:ext>
            </a:extLst>
          </p:cNvPr>
          <p:cNvSpPr>
            <a:spLocks noChangeArrowheads="1"/>
          </p:cNvSpPr>
          <p:nvPr/>
        </p:nvSpPr>
        <p:spPr bwMode="auto">
          <a:xfrm>
            <a:off x="6655798" y="4589163"/>
            <a:ext cx="1676619" cy="217556"/>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利  息</a:t>
            </a:r>
          </a:p>
        </p:txBody>
      </p:sp>
      <p:sp>
        <p:nvSpPr>
          <p:cNvPr id="29" name="Rectangle 13">
            <a:extLst>
              <a:ext uri="{FF2B5EF4-FFF2-40B4-BE49-F238E27FC236}">
                <a16:creationId xmlns:a16="http://schemas.microsoft.com/office/drawing/2014/main" id="{9EC936C0-4739-447F-9C9F-3BF2D90B19DF}"/>
              </a:ext>
            </a:extLst>
          </p:cNvPr>
          <p:cNvSpPr>
            <a:spLocks noChangeArrowheads="1"/>
          </p:cNvSpPr>
          <p:nvPr/>
        </p:nvSpPr>
        <p:spPr bwMode="auto">
          <a:xfrm>
            <a:off x="6661478" y="4352517"/>
            <a:ext cx="1681658" cy="219203"/>
          </a:xfrm>
          <a:prstGeom prst="rect">
            <a:avLst/>
          </a:prstGeom>
          <a:solidFill>
            <a:srgbClr val="FFC000"/>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折  旧</a:t>
            </a:r>
          </a:p>
        </p:txBody>
      </p:sp>
      <p:sp>
        <p:nvSpPr>
          <p:cNvPr id="30" name="Rectangle 14">
            <a:extLst>
              <a:ext uri="{FF2B5EF4-FFF2-40B4-BE49-F238E27FC236}">
                <a16:creationId xmlns:a16="http://schemas.microsoft.com/office/drawing/2014/main" id="{09414B8C-9E48-4A98-9E43-FD36512BB2DC}"/>
              </a:ext>
            </a:extLst>
          </p:cNvPr>
          <p:cNvSpPr>
            <a:spLocks noChangeArrowheads="1"/>
          </p:cNvSpPr>
          <p:nvPr/>
        </p:nvSpPr>
        <p:spPr bwMode="auto">
          <a:xfrm>
            <a:off x="6650760" y="3529050"/>
            <a:ext cx="1681658" cy="809024"/>
          </a:xfrm>
          <a:prstGeom prst="rect">
            <a:avLst/>
          </a:prstGeom>
          <a:solidFill>
            <a:srgbClr val="FFC000"/>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dirty="0">
                <a:solidFill>
                  <a:schemeClr val="tx1"/>
                </a:solidFill>
                <a:effectLst>
                  <a:outerShdw blurRad="38100" dist="38100" dir="2700000" algn="tl">
                    <a:srgbClr val="FFFFFF"/>
                  </a:outerShdw>
                </a:effectLst>
                <a:ea typeface="黑体" pitchFamily="49" charset="-122"/>
              </a:rPr>
              <a:t>费  用</a:t>
            </a:r>
          </a:p>
        </p:txBody>
      </p:sp>
      <p:sp>
        <p:nvSpPr>
          <p:cNvPr id="31" name="Rectangle 15">
            <a:extLst>
              <a:ext uri="{FF2B5EF4-FFF2-40B4-BE49-F238E27FC236}">
                <a16:creationId xmlns:a16="http://schemas.microsoft.com/office/drawing/2014/main" id="{E4901B2B-8DFA-4249-82E5-DE3806912130}"/>
              </a:ext>
            </a:extLst>
          </p:cNvPr>
          <p:cNvSpPr>
            <a:spLocks noChangeArrowheads="1"/>
          </p:cNvSpPr>
          <p:nvPr/>
        </p:nvSpPr>
        <p:spPr bwMode="auto">
          <a:xfrm>
            <a:off x="6671429" y="2049172"/>
            <a:ext cx="1660989" cy="1549627"/>
          </a:xfrm>
          <a:prstGeom prst="rect">
            <a:avLst/>
          </a:prstGeom>
          <a:solidFill>
            <a:srgbClr val="FFC000"/>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直接成本</a:t>
            </a:r>
          </a:p>
        </p:txBody>
      </p:sp>
      <p:sp>
        <p:nvSpPr>
          <p:cNvPr id="32" name="Rectangle 16">
            <a:extLst>
              <a:ext uri="{FF2B5EF4-FFF2-40B4-BE49-F238E27FC236}">
                <a16:creationId xmlns:a16="http://schemas.microsoft.com/office/drawing/2014/main" id="{396D154D-2F4C-42AE-BAD1-CA4FE6E71BA1}"/>
              </a:ext>
            </a:extLst>
          </p:cNvPr>
          <p:cNvSpPr>
            <a:spLocks noChangeArrowheads="1"/>
          </p:cNvSpPr>
          <p:nvPr/>
        </p:nvSpPr>
        <p:spPr bwMode="auto">
          <a:xfrm>
            <a:off x="5653983" y="2060404"/>
            <a:ext cx="989695" cy="3287490"/>
          </a:xfrm>
          <a:prstGeom prst="rect">
            <a:avLst/>
          </a:prstGeom>
          <a:solidFill>
            <a:schemeClr val="tx1">
              <a:lumMod val="50000"/>
              <a:lumOff val="50000"/>
            </a:schemeClr>
          </a:solidFill>
          <a:ln>
            <a:noFill/>
          </a:ln>
          <a:effectLst>
            <a:outerShdw dist="35921" dir="2700000" algn="ctr" rotWithShape="0">
              <a:schemeClr val="bg2"/>
            </a:outerShdw>
          </a:effectLst>
          <a:extLst/>
        </p:spPr>
        <p:txBody>
          <a:bodyPr lIns="144000" tIns="0" rIns="144000" bIns="0" anchor="ctr"/>
          <a:lstStyle/>
          <a:p>
            <a:pPr algn="ctr">
              <a:defRPr/>
            </a:pPr>
            <a:r>
              <a:rPr lang="zh-CN" altLang="en-US" sz="1400" dirty="0">
                <a:solidFill>
                  <a:schemeClr val="tx1"/>
                </a:solidFill>
                <a:effectLst>
                  <a:outerShdw blurRad="38100" dist="38100" dir="2700000" algn="tl">
                    <a:srgbClr val="C0C0C0"/>
                  </a:outerShdw>
                </a:effectLst>
                <a:ea typeface="黑体" pitchFamily="49" charset="-122"/>
              </a:rPr>
              <a:t>销</a:t>
            </a:r>
          </a:p>
          <a:p>
            <a:pPr algn="ctr">
              <a:defRPr/>
            </a:pPr>
            <a:r>
              <a:rPr lang="zh-CN" altLang="en-US" sz="1400" dirty="0">
                <a:solidFill>
                  <a:schemeClr val="tx1"/>
                </a:solidFill>
                <a:effectLst>
                  <a:outerShdw blurRad="38100" dist="38100" dir="2700000" algn="tl">
                    <a:srgbClr val="C0C0C0"/>
                  </a:outerShdw>
                </a:effectLst>
                <a:ea typeface="黑体" pitchFamily="49" charset="-122"/>
              </a:rPr>
              <a:t>售</a:t>
            </a:r>
          </a:p>
        </p:txBody>
      </p:sp>
      <p:grpSp>
        <p:nvGrpSpPr>
          <p:cNvPr id="36" name="Group 101">
            <a:extLst>
              <a:ext uri="{FF2B5EF4-FFF2-40B4-BE49-F238E27FC236}">
                <a16:creationId xmlns:a16="http://schemas.microsoft.com/office/drawing/2014/main" id="{47E7E7B6-0AC9-43A5-80A8-4FDD68BF4AE2}"/>
              </a:ext>
            </a:extLst>
          </p:cNvPr>
          <p:cNvGrpSpPr>
            <a:grpSpLocks/>
          </p:cNvGrpSpPr>
          <p:nvPr/>
        </p:nvGrpSpPr>
        <p:grpSpPr bwMode="auto">
          <a:xfrm>
            <a:off x="8687091" y="2060404"/>
            <a:ext cx="2252029" cy="3281845"/>
            <a:chOff x="4032" y="816"/>
            <a:chExt cx="1200" cy="2826"/>
          </a:xfrm>
        </p:grpSpPr>
        <p:sp>
          <p:nvSpPr>
            <p:cNvPr id="37" name="Rectangle 65">
              <a:extLst>
                <a:ext uri="{FF2B5EF4-FFF2-40B4-BE49-F238E27FC236}">
                  <a16:creationId xmlns:a16="http://schemas.microsoft.com/office/drawing/2014/main" id="{E5E4F3A2-01D8-4EFF-A93E-83BBD5B96987}"/>
                </a:ext>
              </a:extLst>
            </p:cNvPr>
            <p:cNvSpPr>
              <a:spLocks noChangeArrowheads="1"/>
            </p:cNvSpPr>
            <p:nvPr/>
          </p:nvSpPr>
          <p:spPr bwMode="auto">
            <a:xfrm>
              <a:off x="4512" y="3070"/>
              <a:ext cx="720" cy="572"/>
            </a:xfrm>
            <a:prstGeom prst="rect">
              <a:avLst/>
            </a:prstGeom>
            <a:solidFill>
              <a:schemeClr val="accent2">
                <a:lumMod val="60000"/>
                <a:lumOff val="4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dirty="0">
                  <a:solidFill>
                    <a:srgbClr val="FFFFFF"/>
                  </a:solidFill>
                  <a:effectLst>
                    <a:outerShdw blurRad="38100" dist="38100" dir="2700000" algn="tl">
                      <a:srgbClr val="000000"/>
                    </a:outerShdw>
                  </a:effectLst>
                  <a:ea typeface="黑体" pitchFamily="49" charset="-122"/>
                </a:rPr>
                <a:t>净利润</a:t>
              </a:r>
            </a:p>
          </p:txBody>
        </p:sp>
        <p:sp>
          <p:nvSpPr>
            <p:cNvPr id="38" name="Rectangle 66">
              <a:extLst>
                <a:ext uri="{FF2B5EF4-FFF2-40B4-BE49-F238E27FC236}">
                  <a16:creationId xmlns:a16="http://schemas.microsoft.com/office/drawing/2014/main" id="{AB04A50E-4A6B-425A-BBC0-519D23F29694}"/>
                </a:ext>
              </a:extLst>
            </p:cNvPr>
            <p:cNvSpPr>
              <a:spLocks noChangeArrowheads="1"/>
            </p:cNvSpPr>
            <p:nvPr/>
          </p:nvSpPr>
          <p:spPr bwMode="auto">
            <a:xfrm>
              <a:off x="4512" y="2808"/>
              <a:ext cx="720" cy="227"/>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税 金</a:t>
              </a:r>
            </a:p>
          </p:txBody>
        </p:sp>
        <p:sp>
          <p:nvSpPr>
            <p:cNvPr id="39" name="Rectangle 67">
              <a:extLst>
                <a:ext uri="{FF2B5EF4-FFF2-40B4-BE49-F238E27FC236}">
                  <a16:creationId xmlns:a16="http://schemas.microsoft.com/office/drawing/2014/main" id="{B8047F18-6787-4926-8D37-76117D4D6830}"/>
                </a:ext>
              </a:extLst>
            </p:cNvPr>
            <p:cNvSpPr>
              <a:spLocks noChangeArrowheads="1"/>
            </p:cNvSpPr>
            <p:nvPr/>
          </p:nvSpPr>
          <p:spPr bwMode="auto">
            <a:xfrm>
              <a:off x="4512" y="2592"/>
              <a:ext cx="720" cy="229"/>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利 息</a:t>
              </a:r>
            </a:p>
          </p:txBody>
        </p:sp>
        <p:sp>
          <p:nvSpPr>
            <p:cNvPr id="40" name="Rectangle 68">
              <a:extLst>
                <a:ext uri="{FF2B5EF4-FFF2-40B4-BE49-F238E27FC236}">
                  <a16:creationId xmlns:a16="http://schemas.microsoft.com/office/drawing/2014/main" id="{C930D354-12AE-4134-AA0A-50B22F736CB4}"/>
                </a:ext>
              </a:extLst>
            </p:cNvPr>
            <p:cNvSpPr>
              <a:spLocks noChangeArrowheads="1"/>
            </p:cNvSpPr>
            <p:nvPr/>
          </p:nvSpPr>
          <p:spPr bwMode="auto">
            <a:xfrm>
              <a:off x="4512" y="2304"/>
              <a:ext cx="720" cy="240"/>
            </a:xfrm>
            <a:prstGeom prst="rect">
              <a:avLst/>
            </a:pr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折 旧</a:t>
              </a:r>
            </a:p>
          </p:txBody>
        </p:sp>
        <p:sp>
          <p:nvSpPr>
            <p:cNvPr id="41" name="Rectangle 69">
              <a:extLst>
                <a:ext uri="{FF2B5EF4-FFF2-40B4-BE49-F238E27FC236}">
                  <a16:creationId xmlns:a16="http://schemas.microsoft.com/office/drawing/2014/main" id="{7441D89A-439F-4731-9C7C-3CBFC06FB462}"/>
                </a:ext>
              </a:extLst>
            </p:cNvPr>
            <p:cNvSpPr>
              <a:spLocks noChangeArrowheads="1"/>
            </p:cNvSpPr>
            <p:nvPr/>
          </p:nvSpPr>
          <p:spPr bwMode="auto">
            <a:xfrm>
              <a:off x="4512" y="1869"/>
              <a:ext cx="720" cy="429"/>
            </a:xfrm>
            <a:prstGeom prst="rect">
              <a:avLst/>
            </a:pr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费 用</a:t>
              </a:r>
            </a:p>
          </p:txBody>
        </p:sp>
        <p:sp>
          <p:nvSpPr>
            <p:cNvPr id="42" name="Rectangle 70">
              <a:extLst>
                <a:ext uri="{FF2B5EF4-FFF2-40B4-BE49-F238E27FC236}">
                  <a16:creationId xmlns:a16="http://schemas.microsoft.com/office/drawing/2014/main" id="{03B474CC-3C75-4C5B-8E0D-3A52A64E79F8}"/>
                </a:ext>
              </a:extLst>
            </p:cNvPr>
            <p:cNvSpPr>
              <a:spLocks noChangeArrowheads="1"/>
            </p:cNvSpPr>
            <p:nvPr/>
          </p:nvSpPr>
          <p:spPr bwMode="auto">
            <a:xfrm>
              <a:off x="4512" y="816"/>
              <a:ext cx="720" cy="1053"/>
            </a:xfrm>
            <a:prstGeom prst="rect">
              <a:avLst/>
            </a:pr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144000" tIns="0" rIns="144000" bIns="0" anchor="ctr"/>
            <a:lstStyle/>
            <a:p>
              <a:pPr algn="ctr">
                <a:defRPr/>
              </a:pPr>
              <a:r>
                <a:rPr lang="zh-CN" altLang="en-US" sz="1400" i="1">
                  <a:solidFill>
                    <a:schemeClr val="tx1"/>
                  </a:solidFill>
                  <a:effectLst>
                    <a:outerShdw blurRad="38100" dist="38100" dir="2700000" algn="tl">
                      <a:srgbClr val="FFFFFF"/>
                    </a:outerShdw>
                  </a:effectLst>
                  <a:ea typeface="黑体" pitchFamily="49" charset="-122"/>
                </a:rPr>
                <a:t>直接成本</a:t>
              </a:r>
            </a:p>
          </p:txBody>
        </p:sp>
        <p:sp>
          <p:nvSpPr>
            <p:cNvPr id="43" name="Rectangle 71">
              <a:extLst>
                <a:ext uri="{FF2B5EF4-FFF2-40B4-BE49-F238E27FC236}">
                  <a16:creationId xmlns:a16="http://schemas.microsoft.com/office/drawing/2014/main" id="{E8069F80-8490-48C8-B6A3-C61CAB3473EB}"/>
                </a:ext>
              </a:extLst>
            </p:cNvPr>
            <p:cNvSpPr>
              <a:spLocks noChangeArrowheads="1"/>
            </p:cNvSpPr>
            <p:nvPr/>
          </p:nvSpPr>
          <p:spPr bwMode="auto">
            <a:xfrm>
              <a:off x="4032" y="821"/>
              <a:ext cx="432" cy="2821"/>
            </a:xfrm>
            <a:prstGeom prst="rect">
              <a:avLst/>
            </a:prstGeom>
            <a:solidFill>
              <a:schemeClr val="tx1">
                <a:lumMod val="50000"/>
                <a:lumOff val="50000"/>
              </a:schemeClr>
            </a:solidFill>
            <a:ln w="9525">
              <a:solidFill>
                <a:schemeClr val="bg1"/>
              </a:solidFill>
              <a:miter lim="800000"/>
              <a:headEnd/>
              <a:tailEnd/>
            </a:ln>
            <a:effectLst>
              <a:outerShdw dist="35921" dir="2700000" algn="ctr" rotWithShape="0">
                <a:schemeClr val="bg2"/>
              </a:outerShdw>
            </a:effectLst>
            <a:extLst/>
          </p:spPr>
          <p:txBody>
            <a:bodyPr lIns="144000" tIns="0" rIns="144000" bIns="0" anchor="ctr"/>
            <a:lstStyle/>
            <a:p>
              <a:pPr algn="ctr">
                <a:defRPr/>
              </a:pPr>
              <a:endParaRPr lang="zh-CN" altLang="zh-CN" sz="1400" dirty="0">
                <a:solidFill>
                  <a:schemeClr val="tx1"/>
                </a:solidFill>
                <a:effectLst>
                  <a:outerShdw blurRad="38100" dist="38100" dir="2700000" algn="tl">
                    <a:srgbClr val="C0C0C0"/>
                  </a:outerShdw>
                </a:effectLst>
                <a:ea typeface="黑体" pitchFamily="49" charset="-122"/>
              </a:endParaRPr>
            </a:p>
          </p:txBody>
        </p:sp>
        <p:sp>
          <p:nvSpPr>
            <p:cNvPr id="45" name="Rectangle 81">
              <a:extLst>
                <a:ext uri="{FF2B5EF4-FFF2-40B4-BE49-F238E27FC236}">
                  <a16:creationId xmlns:a16="http://schemas.microsoft.com/office/drawing/2014/main" id="{67A65B1D-990A-4BAB-9421-D6CDC46A5F7B}"/>
                </a:ext>
              </a:extLst>
            </p:cNvPr>
            <p:cNvSpPr>
              <a:spLocks noChangeArrowheads="1"/>
            </p:cNvSpPr>
            <p:nvPr/>
          </p:nvSpPr>
          <p:spPr bwMode="auto">
            <a:xfrm>
              <a:off x="4080" y="1452"/>
              <a:ext cx="288" cy="39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0" rIns="144000" bIns="0">
              <a:spAutoFit/>
            </a:bodyPr>
            <a:lstStyle/>
            <a:p>
              <a:pPr algn="ctr">
                <a:defRPr/>
              </a:pPr>
              <a:r>
                <a:rPr lang="zh-CN" altLang="en-US" sz="1400">
                  <a:solidFill>
                    <a:schemeClr val="tx1"/>
                  </a:solidFill>
                  <a:effectLst>
                    <a:outerShdw blurRad="38100" dist="38100" dir="2700000" algn="tl">
                      <a:srgbClr val="C0C0C0"/>
                    </a:outerShdw>
                  </a:effectLst>
                  <a:ea typeface="黑体" pitchFamily="49" charset="-122"/>
                </a:rPr>
                <a:t>销</a:t>
              </a:r>
            </a:p>
            <a:p>
              <a:pPr algn="ctr">
                <a:defRPr/>
              </a:pPr>
              <a:r>
                <a:rPr lang="zh-CN" altLang="en-US" sz="1400">
                  <a:solidFill>
                    <a:schemeClr val="tx1"/>
                  </a:solidFill>
                  <a:effectLst>
                    <a:outerShdw blurRad="38100" dist="38100" dir="2700000" algn="tl">
                      <a:srgbClr val="C0C0C0"/>
                    </a:outerShdw>
                  </a:effectLst>
                  <a:ea typeface="黑体" pitchFamily="49" charset="-122"/>
                </a:rPr>
                <a:t>售</a:t>
              </a:r>
            </a:p>
          </p:txBody>
        </p:sp>
      </p:grpSp>
      <p:sp>
        <p:nvSpPr>
          <p:cNvPr id="47" name="Rectangle 74">
            <a:extLst>
              <a:ext uri="{FF2B5EF4-FFF2-40B4-BE49-F238E27FC236}">
                <a16:creationId xmlns:a16="http://schemas.microsoft.com/office/drawing/2014/main" id="{367425AF-F5AC-48AD-A568-7C7A26D9923E}"/>
              </a:ext>
            </a:extLst>
          </p:cNvPr>
          <p:cNvSpPr>
            <a:spLocks noChangeArrowheads="1"/>
          </p:cNvSpPr>
          <p:nvPr/>
        </p:nvSpPr>
        <p:spPr bwMode="auto">
          <a:xfrm>
            <a:off x="5561441" y="5415643"/>
            <a:ext cx="5494949" cy="229393"/>
          </a:xfrm>
          <a:prstGeom prst="rect">
            <a:avLst/>
          </a:prstGeom>
          <a:solidFill>
            <a:schemeClr val="bg1">
              <a:lumMod val="75000"/>
            </a:schemeClr>
          </a:solidFill>
          <a:ln>
            <a:noFill/>
          </a:ln>
          <a:effectLst/>
          <a:extLst/>
        </p:spPr>
        <p:txBody>
          <a:bodyPr wrap="square" lIns="144000" tIns="0" rIns="144000" bIns="0" anchor="ctr">
            <a:spAutoFit/>
          </a:bodyPr>
          <a:lstStyle/>
          <a:p>
            <a:endParaRPr lang="zh-CN" altLang="en-US" sz="1400"/>
          </a:p>
        </p:txBody>
      </p:sp>
      <p:sp>
        <p:nvSpPr>
          <p:cNvPr id="44" name="Line 77">
            <a:extLst>
              <a:ext uri="{FF2B5EF4-FFF2-40B4-BE49-F238E27FC236}">
                <a16:creationId xmlns:a16="http://schemas.microsoft.com/office/drawing/2014/main" id="{34B01BBC-7159-4EBD-9199-038198BE9E36}"/>
              </a:ext>
            </a:extLst>
          </p:cNvPr>
          <p:cNvSpPr>
            <a:spLocks noChangeShapeType="1"/>
          </p:cNvSpPr>
          <p:nvPr/>
        </p:nvSpPr>
        <p:spPr bwMode="auto">
          <a:xfrm>
            <a:off x="8329292" y="2060404"/>
            <a:ext cx="431642" cy="0"/>
          </a:xfrm>
          <a:prstGeom prst="line">
            <a:avLst/>
          </a:prstGeom>
          <a:ln w="19050" cap="flat" cmpd="sng" algn="ctr">
            <a:solidFill>
              <a:srgbClr val="FF0000"/>
            </a:solidFill>
            <a:prstDash val="dash"/>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wrap="square" lIns="144000" tIns="0" rIns="144000" bIns="0">
            <a:spAutoFit/>
          </a:bodyPr>
          <a:lstStyle/>
          <a:p>
            <a:endParaRPr lang="zh-CN" altLang="en-US" sz="1400" dirty="0"/>
          </a:p>
        </p:txBody>
      </p:sp>
      <p:sp>
        <p:nvSpPr>
          <p:cNvPr id="49" name="Line 77">
            <a:extLst>
              <a:ext uri="{FF2B5EF4-FFF2-40B4-BE49-F238E27FC236}">
                <a16:creationId xmlns:a16="http://schemas.microsoft.com/office/drawing/2014/main" id="{3DF35348-ACAD-4339-8D01-827E1F25333C}"/>
              </a:ext>
            </a:extLst>
          </p:cNvPr>
          <p:cNvSpPr>
            <a:spLocks noChangeShapeType="1"/>
          </p:cNvSpPr>
          <p:nvPr/>
        </p:nvSpPr>
        <p:spPr bwMode="auto">
          <a:xfrm flipV="1">
            <a:off x="8370888" y="4122879"/>
            <a:ext cx="1217016" cy="448840"/>
          </a:xfrm>
          <a:prstGeom prst="line">
            <a:avLst/>
          </a:prstGeom>
          <a:ln w="19050" cap="flat" cmpd="sng" algn="ctr">
            <a:solidFill>
              <a:srgbClr val="FF0000"/>
            </a:solidFill>
            <a:prstDash val="dash"/>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wrap="square" lIns="144000" tIns="0" rIns="144000" bIns="0">
            <a:spAutoFit/>
          </a:bodyPr>
          <a:lstStyle/>
          <a:p>
            <a:endParaRPr lang="zh-CN" altLang="en-US" sz="1400" dirty="0"/>
          </a:p>
        </p:txBody>
      </p:sp>
      <p:sp>
        <p:nvSpPr>
          <p:cNvPr id="50" name="Line 77">
            <a:extLst>
              <a:ext uri="{FF2B5EF4-FFF2-40B4-BE49-F238E27FC236}">
                <a16:creationId xmlns:a16="http://schemas.microsoft.com/office/drawing/2014/main" id="{E857D585-2FE6-459B-A579-7B969CC47B2D}"/>
              </a:ext>
            </a:extLst>
          </p:cNvPr>
          <p:cNvSpPr>
            <a:spLocks noChangeShapeType="1"/>
          </p:cNvSpPr>
          <p:nvPr/>
        </p:nvSpPr>
        <p:spPr bwMode="auto">
          <a:xfrm flipV="1">
            <a:off x="8370886" y="4675458"/>
            <a:ext cx="1217017" cy="389510"/>
          </a:xfrm>
          <a:prstGeom prst="line">
            <a:avLst/>
          </a:prstGeom>
          <a:ln w="19050" cap="flat" cmpd="sng" algn="ctr">
            <a:solidFill>
              <a:srgbClr val="FF0000"/>
            </a:solidFill>
            <a:prstDash val="dash"/>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wrap="square" lIns="144000" tIns="0" rIns="144000" bIns="0">
            <a:spAutoFit/>
          </a:bodyPr>
          <a:lstStyle/>
          <a:p>
            <a:endParaRPr lang="zh-CN" altLang="en-US" sz="1400" dirty="0"/>
          </a:p>
        </p:txBody>
      </p:sp>
    </p:spTree>
    <p:extLst>
      <p:ext uri="{BB962C8B-B14F-4D97-AF65-F5344CB8AC3E}">
        <p14:creationId xmlns:p14="http://schemas.microsoft.com/office/powerpoint/2010/main" val="352859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ppt_w/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ppt_x</p:attrName>
                                        </p:attrNameLst>
                                      </p:cBhvr>
                                      <p:tavLst>
                                        <p:tav tm="0">
                                          <p:val>
                                            <p:strVal val="#ppt_x-#ppt_w/2"/>
                                          </p:val>
                                        </p:tav>
                                        <p:tav tm="100000">
                                          <p:val>
                                            <p:strVal val="#ppt_x"/>
                                          </p:val>
                                        </p:tav>
                                      </p:tavLst>
                                    </p:anim>
                                    <p:anim calcmode="lin" valueType="num">
                                      <p:cBhvr>
                                        <p:cTn id="24" dur="500" fill="hold"/>
                                        <p:tgtEl>
                                          <p:spTgt spid="19"/>
                                        </p:tgtEl>
                                        <p:attrNameLst>
                                          <p:attrName>ppt_y</p:attrName>
                                        </p:attrNameLst>
                                      </p:cBhvr>
                                      <p:tavLst>
                                        <p:tav tm="0">
                                          <p:val>
                                            <p:strVal val="#ppt_y"/>
                                          </p:val>
                                        </p:tav>
                                        <p:tav tm="100000">
                                          <p:val>
                                            <p:strVal val="#ppt_y"/>
                                          </p:val>
                                        </p:tav>
                                      </p:tavLst>
                                    </p:anim>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512233" y="546226"/>
            <a:ext cx="93472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wrap="square">
            <a:spAutoFit/>
          </a:bodyPr>
          <a:lstStyle/>
          <a:p>
            <a:pPr>
              <a:lnSpc>
                <a:spcPct val="100000"/>
              </a:lnSpc>
              <a:defRPr/>
            </a:pPr>
            <a:r>
              <a:rPr lang="zh-CN" altLang="en-US" sz="2800" dirty="0">
                <a:latin typeface="微软雅黑" panose="020B0503020204020204" pitchFamily="34" charset="-122"/>
                <a:ea typeface="微软雅黑" panose="020B0503020204020204" pitchFamily="34" charset="-122"/>
              </a:rPr>
              <a:t>二、如何发展企业：均衡发展</a:t>
            </a:r>
          </a:p>
        </p:txBody>
      </p:sp>
      <p:sp>
        <p:nvSpPr>
          <p:cNvPr id="348166" name="Rectangle 6"/>
          <p:cNvSpPr>
            <a:spLocks noChangeArrowheads="1"/>
          </p:cNvSpPr>
          <p:nvPr/>
        </p:nvSpPr>
        <p:spPr bwMode="auto">
          <a:xfrm>
            <a:off x="3273611" y="1569939"/>
            <a:ext cx="6400800" cy="41043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defRPr/>
            </a:pPr>
            <a:r>
              <a:rPr lang="zh-CN" altLang="en-US" sz="2667"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产销排程</a:t>
            </a:r>
            <a:r>
              <a:rPr lang="en-US" altLang="zh-CN" sz="2667" dirty="0">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667" dirty="0">
                <a:effectLst>
                  <a:outerShdw blurRad="38100" dist="38100" dir="2700000" algn="tl">
                    <a:srgbClr val="C0C0C0"/>
                  </a:outerShdw>
                </a:effectLst>
                <a:latin typeface="微软雅黑" panose="020B0503020204020204" pitchFamily="34" charset="-122"/>
                <a:ea typeface="微软雅黑" panose="020B0503020204020204" pitchFamily="34" charset="-122"/>
              </a:rPr>
              <a:t>销售驱动生产与采购</a:t>
            </a:r>
          </a:p>
        </p:txBody>
      </p:sp>
      <p:grpSp>
        <p:nvGrpSpPr>
          <p:cNvPr id="348179" name="Group 19"/>
          <p:cNvGrpSpPr>
            <a:grpSpLocks/>
          </p:cNvGrpSpPr>
          <p:nvPr/>
        </p:nvGrpSpPr>
        <p:grpSpPr bwMode="auto">
          <a:xfrm>
            <a:off x="378003" y="2074776"/>
            <a:ext cx="10972800" cy="401636"/>
            <a:chOff x="240" y="2535"/>
            <a:chExt cx="5184" cy="253"/>
          </a:xfrm>
        </p:grpSpPr>
        <p:pic>
          <p:nvPicPr>
            <p:cNvPr id="1066" name="Picture 20"/>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40" y="2535"/>
              <a:ext cx="518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7" name="Rectangle 21"/>
            <p:cNvSpPr>
              <a:spLocks noChangeArrowheads="1"/>
            </p:cNvSpPr>
            <p:nvPr/>
          </p:nvSpPr>
          <p:spPr bwMode="auto">
            <a:xfrm>
              <a:off x="286" y="2544"/>
              <a:ext cx="1346"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r>
                <a:rPr lang="zh-CN" altLang="en-US" sz="2400">
                  <a:solidFill>
                    <a:srgbClr val="FF0000"/>
                  </a:solidFill>
                </a:rPr>
                <a:t>制造业的通用公式</a:t>
              </a:r>
            </a:p>
          </p:txBody>
        </p:sp>
        <p:sp>
          <p:nvSpPr>
            <p:cNvPr id="1068" name="Rectangle 22"/>
            <p:cNvSpPr>
              <a:spLocks noChangeArrowheads="1"/>
            </p:cNvSpPr>
            <p:nvPr/>
          </p:nvSpPr>
          <p:spPr bwMode="auto">
            <a:xfrm>
              <a:off x="2498" y="2555"/>
              <a:ext cx="1047"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r>
                <a:rPr lang="en-US" altLang="zh-CN" sz="2400">
                  <a:solidFill>
                    <a:srgbClr val="FF0000"/>
                  </a:solidFill>
                </a:rPr>
                <a:t>ERP </a:t>
              </a:r>
              <a:r>
                <a:rPr lang="zh-CN" altLang="en-US" sz="2400">
                  <a:solidFill>
                    <a:srgbClr val="FF0000"/>
                  </a:solidFill>
                </a:rPr>
                <a:t>解决方案</a:t>
              </a:r>
            </a:p>
          </p:txBody>
        </p:sp>
        <p:sp>
          <p:nvSpPr>
            <p:cNvPr id="1069" name="Rectangle 23"/>
            <p:cNvSpPr>
              <a:spLocks noChangeArrowheads="1"/>
            </p:cNvSpPr>
            <p:nvPr/>
          </p:nvSpPr>
          <p:spPr bwMode="auto">
            <a:xfrm>
              <a:off x="4559" y="2544"/>
              <a:ext cx="765"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r>
                <a:rPr lang="zh-CN" altLang="en-US" sz="2400">
                  <a:solidFill>
                    <a:srgbClr val="FF0000"/>
                  </a:solidFill>
                </a:rPr>
                <a:t>产能计算</a:t>
              </a:r>
            </a:p>
          </p:txBody>
        </p:sp>
      </p:grpSp>
      <p:grpSp>
        <p:nvGrpSpPr>
          <p:cNvPr id="348184" name="Group 24"/>
          <p:cNvGrpSpPr>
            <a:grpSpLocks/>
          </p:cNvGrpSpPr>
          <p:nvPr/>
        </p:nvGrpSpPr>
        <p:grpSpPr bwMode="auto">
          <a:xfrm>
            <a:off x="536755" y="2625650"/>
            <a:ext cx="2478618" cy="1512888"/>
            <a:chOff x="363" y="2882"/>
            <a:chExt cx="1171" cy="953"/>
          </a:xfrm>
        </p:grpSpPr>
        <p:sp>
          <p:nvSpPr>
            <p:cNvPr id="348185" name="Rectangle 25"/>
            <p:cNvSpPr>
              <a:spLocks noChangeArrowheads="1"/>
            </p:cNvSpPr>
            <p:nvPr/>
          </p:nvSpPr>
          <p:spPr bwMode="auto">
            <a:xfrm>
              <a:off x="376" y="2882"/>
              <a:ext cx="1158"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en-US" altLang="zh-CN"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a:t>
              </a:r>
              <a:r>
                <a:rPr lang="zh-CN" altLang="en-US"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、生产什么？</a:t>
              </a:r>
            </a:p>
          </p:txBody>
        </p:sp>
        <p:sp>
          <p:nvSpPr>
            <p:cNvPr id="348186" name="Rectangle 26"/>
            <p:cNvSpPr>
              <a:spLocks noChangeArrowheads="1"/>
            </p:cNvSpPr>
            <p:nvPr/>
          </p:nvSpPr>
          <p:spPr bwMode="auto">
            <a:xfrm>
              <a:off x="372" y="3122"/>
              <a:ext cx="1147"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en-US" altLang="zh-CN"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B</a:t>
              </a:r>
              <a:r>
                <a:rPr lang="zh-CN" altLang="en-US"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、用到什么？</a:t>
              </a:r>
            </a:p>
          </p:txBody>
        </p:sp>
        <p:sp>
          <p:nvSpPr>
            <p:cNvPr id="348187" name="Rectangle 27"/>
            <p:cNvSpPr>
              <a:spLocks noChangeArrowheads="1"/>
            </p:cNvSpPr>
            <p:nvPr/>
          </p:nvSpPr>
          <p:spPr bwMode="auto">
            <a:xfrm>
              <a:off x="370" y="3362"/>
              <a:ext cx="1153"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en-US" altLang="zh-CN"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C</a:t>
              </a:r>
              <a:r>
                <a:rPr lang="zh-CN" altLang="en-US"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、已有什么？</a:t>
              </a:r>
            </a:p>
          </p:txBody>
        </p:sp>
        <p:sp>
          <p:nvSpPr>
            <p:cNvPr id="348188" name="Rectangle 28"/>
            <p:cNvSpPr>
              <a:spLocks noChangeArrowheads="1"/>
            </p:cNvSpPr>
            <p:nvPr/>
          </p:nvSpPr>
          <p:spPr bwMode="auto">
            <a:xfrm>
              <a:off x="363" y="3602"/>
              <a:ext cx="1166" cy="2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en-US" altLang="zh-CN"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D</a:t>
              </a:r>
              <a:r>
                <a:rPr lang="zh-CN" altLang="en-US" sz="2400">
                  <a:solidFill>
                    <a:schemeClr val="accent2"/>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、还缺什么？</a:t>
              </a:r>
            </a:p>
          </p:txBody>
        </p:sp>
      </p:grpSp>
      <p:sp>
        <p:nvSpPr>
          <p:cNvPr id="348189" name="Rectangle 29"/>
          <p:cNvSpPr>
            <a:spLocks noChangeArrowheads="1"/>
          </p:cNvSpPr>
          <p:nvPr/>
        </p:nvSpPr>
        <p:spPr bwMode="auto">
          <a:xfrm>
            <a:off x="5345952" y="2525558"/>
            <a:ext cx="1413672" cy="246221"/>
          </a:xfrm>
          <a:prstGeom prst="rect">
            <a:avLst/>
          </a:prstGeom>
          <a:solidFill>
            <a:srgbClr val="666699"/>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spAutoFit/>
          </a:bodyPr>
          <a:lstStyle/>
          <a:p>
            <a:pPr algn="ctr">
              <a:defRPr/>
            </a:pPr>
            <a:r>
              <a:rPr lang="zh-CN" altLang="en-US" sz="16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订单、预测</a:t>
            </a:r>
          </a:p>
        </p:txBody>
      </p:sp>
      <p:grpSp>
        <p:nvGrpSpPr>
          <p:cNvPr id="348190" name="Group 30"/>
          <p:cNvGrpSpPr>
            <a:grpSpLocks/>
          </p:cNvGrpSpPr>
          <p:nvPr/>
        </p:nvGrpSpPr>
        <p:grpSpPr bwMode="auto">
          <a:xfrm>
            <a:off x="5093936" y="2774874"/>
            <a:ext cx="1917700" cy="452437"/>
            <a:chOff x="2468" y="2976"/>
            <a:chExt cx="906" cy="285"/>
          </a:xfrm>
        </p:grpSpPr>
        <p:sp>
          <p:nvSpPr>
            <p:cNvPr id="348191" name="Rectangle 31"/>
            <p:cNvSpPr>
              <a:spLocks noChangeArrowheads="1"/>
            </p:cNvSpPr>
            <p:nvPr/>
          </p:nvSpPr>
          <p:spPr bwMode="auto">
            <a:xfrm>
              <a:off x="2468" y="3106"/>
              <a:ext cx="906" cy="155"/>
            </a:xfrm>
            <a:prstGeom prst="rect">
              <a:avLst/>
            </a:prstGeom>
            <a:solidFill>
              <a:srgbClr val="FF00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spAutoFit/>
            </a:bodyPr>
            <a:lstStyle/>
            <a:p>
              <a:pPr algn="ctr">
                <a:defRPr/>
              </a:pPr>
              <a:r>
                <a:rPr lang="zh-CN" altLang="en-US" sz="16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主生产计划 </a:t>
              </a:r>
              <a:r>
                <a:rPr lang="en-US" altLang="zh-CN" sz="16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MPS</a:t>
              </a:r>
            </a:p>
          </p:txBody>
        </p:sp>
        <p:sp>
          <p:nvSpPr>
            <p:cNvPr id="1059" name="Line 32"/>
            <p:cNvSpPr>
              <a:spLocks noChangeShapeType="1"/>
            </p:cNvSpPr>
            <p:nvPr/>
          </p:nvSpPr>
          <p:spPr bwMode="auto">
            <a:xfrm>
              <a:off x="2688" y="2976"/>
              <a:ext cx="0" cy="14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sp>
          <p:nvSpPr>
            <p:cNvPr id="1060" name="Line 33"/>
            <p:cNvSpPr>
              <a:spLocks noChangeShapeType="1"/>
            </p:cNvSpPr>
            <p:nvPr/>
          </p:nvSpPr>
          <p:spPr bwMode="auto">
            <a:xfrm>
              <a:off x="2928" y="2976"/>
              <a:ext cx="0" cy="14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sp>
          <p:nvSpPr>
            <p:cNvPr id="1061" name="Line 34"/>
            <p:cNvSpPr>
              <a:spLocks noChangeShapeType="1"/>
            </p:cNvSpPr>
            <p:nvPr/>
          </p:nvSpPr>
          <p:spPr bwMode="auto">
            <a:xfrm>
              <a:off x="3168" y="2976"/>
              <a:ext cx="0" cy="14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348195" name="Group 35"/>
          <p:cNvGrpSpPr>
            <a:grpSpLocks/>
          </p:cNvGrpSpPr>
          <p:nvPr/>
        </p:nvGrpSpPr>
        <p:grpSpPr bwMode="auto">
          <a:xfrm>
            <a:off x="4111810" y="3689256"/>
            <a:ext cx="3850218" cy="400050"/>
            <a:chOff x="2004" y="3552"/>
            <a:chExt cx="1819" cy="252"/>
          </a:xfrm>
        </p:grpSpPr>
        <p:sp>
          <p:nvSpPr>
            <p:cNvPr id="348196" name="Rectangle 36"/>
            <p:cNvSpPr>
              <a:spLocks noChangeArrowheads="1"/>
            </p:cNvSpPr>
            <p:nvPr/>
          </p:nvSpPr>
          <p:spPr bwMode="auto">
            <a:xfrm>
              <a:off x="2004" y="3649"/>
              <a:ext cx="571" cy="155"/>
            </a:xfrm>
            <a:prstGeom prst="rect">
              <a:avLst/>
            </a:prstGeom>
            <a:solidFill>
              <a:srgbClr val="00008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spAutoFit/>
            </a:bodyPr>
            <a:lstStyle/>
            <a:p>
              <a:pPr algn="ctr">
                <a:defRPr/>
              </a:pPr>
              <a:r>
                <a:rPr lang="zh-CN" altLang="en-US" sz="16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采购计划</a:t>
              </a:r>
            </a:p>
          </p:txBody>
        </p:sp>
        <p:sp>
          <p:nvSpPr>
            <p:cNvPr id="348197" name="Rectangle 37"/>
            <p:cNvSpPr>
              <a:spLocks noChangeArrowheads="1"/>
            </p:cNvSpPr>
            <p:nvPr/>
          </p:nvSpPr>
          <p:spPr bwMode="auto">
            <a:xfrm>
              <a:off x="3252" y="3634"/>
              <a:ext cx="571" cy="155"/>
            </a:xfrm>
            <a:prstGeom prst="rect">
              <a:avLst/>
            </a:prstGeom>
            <a:solidFill>
              <a:srgbClr val="00008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spAutoFit/>
            </a:bodyPr>
            <a:lstStyle/>
            <a:p>
              <a:pPr algn="ctr">
                <a:defRPr/>
              </a:pPr>
              <a:r>
                <a:rPr lang="zh-CN" altLang="en-US" sz="16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生产计划</a:t>
              </a:r>
            </a:p>
          </p:txBody>
        </p:sp>
        <p:sp>
          <p:nvSpPr>
            <p:cNvPr id="1056" name="Line 38"/>
            <p:cNvSpPr>
              <a:spLocks noChangeShapeType="1"/>
            </p:cNvSpPr>
            <p:nvPr/>
          </p:nvSpPr>
          <p:spPr bwMode="auto">
            <a:xfrm flipH="1">
              <a:off x="2592" y="3552"/>
              <a:ext cx="144" cy="96"/>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sp>
          <p:nvSpPr>
            <p:cNvPr id="1057" name="Line 39"/>
            <p:cNvSpPr>
              <a:spLocks noChangeShapeType="1"/>
            </p:cNvSpPr>
            <p:nvPr/>
          </p:nvSpPr>
          <p:spPr bwMode="auto">
            <a:xfrm>
              <a:off x="3120" y="3552"/>
              <a:ext cx="96" cy="96"/>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348200" name="Group 40"/>
          <p:cNvGrpSpPr>
            <a:grpSpLocks/>
          </p:cNvGrpSpPr>
          <p:nvPr/>
        </p:nvGrpSpPr>
        <p:grpSpPr bwMode="auto">
          <a:xfrm>
            <a:off x="3019603" y="2927279"/>
            <a:ext cx="5994400" cy="769938"/>
            <a:chOff x="1488" y="3072"/>
            <a:chExt cx="2832" cy="485"/>
          </a:xfrm>
        </p:grpSpPr>
        <p:grpSp>
          <p:nvGrpSpPr>
            <p:cNvPr id="1047" name="Group 41"/>
            <p:cNvGrpSpPr>
              <a:grpSpLocks/>
            </p:cNvGrpSpPr>
            <p:nvPr/>
          </p:nvGrpSpPr>
          <p:grpSpPr bwMode="auto">
            <a:xfrm>
              <a:off x="1488" y="3072"/>
              <a:ext cx="2832" cy="485"/>
              <a:chOff x="1488" y="3072"/>
              <a:chExt cx="2832" cy="485"/>
            </a:xfrm>
          </p:grpSpPr>
          <p:sp>
            <p:nvSpPr>
              <p:cNvPr id="348202" name="Rectangle 42"/>
              <p:cNvSpPr>
                <a:spLocks noChangeArrowheads="1"/>
              </p:cNvSpPr>
              <p:nvPr/>
            </p:nvSpPr>
            <p:spPr bwMode="auto">
              <a:xfrm>
                <a:off x="2404" y="3394"/>
                <a:ext cx="1011" cy="155"/>
              </a:xfrm>
              <a:prstGeom prst="rect">
                <a:avLst/>
              </a:prstGeom>
              <a:solidFill>
                <a:srgbClr val="FFCC99"/>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spAutoFit/>
              </a:bodyPr>
              <a:lstStyle/>
              <a:p>
                <a:pPr algn="ctr">
                  <a:defRPr/>
                </a:pPr>
                <a:r>
                  <a:rPr lang="zh-CN" altLang="en-US"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物料需求计划 </a:t>
                </a:r>
                <a:r>
                  <a:rPr lang="en-US" altLang="zh-CN"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MRP</a:t>
                </a:r>
              </a:p>
            </p:txBody>
          </p:sp>
          <p:sp>
            <p:nvSpPr>
              <p:cNvPr id="348203" name="Rectangle 43"/>
              <p:cNvSpPr>
                <a:spLocks noChangeArrowheads="1"/>
              </p:cNvSpPr>
              <p:nvPr/>
            </p:nvSpPr>
            <p:spPr bwMode="auto">
              <a:xfrm>
                <a:off x="1488" y="3092"/>
                <a:ext cx="642" cy="465"/>
              </a:xfrm>
              <a:prstGeom prst="rect">
                <a:avLst/>
              </a:prstGeom>
              <a:solidFill>
                <a:srgbClr val="CCFF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pPr algn="ctr">
                  <a:spcBef>
                    <a:spcPct val="0"/>
                  </a:spcBef>
                  <a:defRPr/>
                </a:pPr>
                <a:r>
                  <a:rPr lang="zh-CN" altLang="en-US"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产品</a:t>
                </a:r>
              </a:p>
              <a:p>
                <a:pPr algn="ctr">
                  <a:spcBef>
                    <a:spcPct val="0"/>
                  </a:spcBef>
                  <a:defRPr/>
                </a:pPr>
                <a:r>
                  <a:rPr lang="zh-CN" altLang="en-US"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信息</a:t>
                </a:r>
              </a:p>
              <a:p>
                <a:pPr algn="ctr">
                  <a:spcBef>
                    <a:spcPct val="0"/>
                  </a:spcBef>
                  <a:defRPr/>
                </a:pPr>
                <a:r>
                  <a:rPr lang="en-US" altLang="zh-CN"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BOM</a:t>
                </a:r>
              </a:p>
            </p:txBody>
          </p:sp>
          <p:sp>
            <p:nvSpPr>
              <p:cNvPr id="348204" name="Rectangle 44"/>
              <p:cNvSpPr>
                <a:spLocks noChangeArrowheads="1"/>
              </p:cNvSpPr>
              <p:nvPr/>
            </p:nvSpPr>
            <p:spPr bwMode="auto">
              <a:xfrm>
                <a:off x="3678" y="3072"/>
                <a:ext cx="642" cy="453"/>
              </a:xfrm>
              <a:prstGeom prst="rect">
                <a:avLst/>
              </a:prstGeom>
              <a:solidFill>
                <a:srgbClr val="CCFF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spcBef>
                    <a:spcPct val="0"/>
                  </a:spcBef>
                  <a:defRPr/>
                </a:pPr>
                <a:r>
                  <a:rPr lang="zh-CN" altLang="en-US"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库存</a:t>
                </a:r>
              </a:p>
              <a:p>
                <a:pPr algn="ctr">
                  <a:spcBef>
                    <a:spcPct val="0"/>
                  </a:spcBef>
                  <a:defRPr/>
                </a:pPr>
                <a:r>
                  <a:rPr lang="zh-CN" altLang="en-US"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信息</a:t>
                </a:r>
              </a:p>
              <a:p>
                <a:pPr algn="ctr">
                  <a:spcBef>
                    <a:spcPct val="0"/>
                  </a:spcBef>
                  <a:defRPr/>
                </a:pPr>
                <a:r>
                  <a:rPr lang="zh-CN" altLang="en-US" sz="160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（可用量）</a:t>
                </a:r>
              </a:p>
            </p:txBody>
          </p:sp>
          <p:sp>
            <p:nvSpPr>
              <p:cNvPr id="1052" name="Line 45"/>
              <p:cNvSpPr>
                <a:spLocks noChangeShapeType="1"/>
              </p:cNvSpPr>
              <p:nvPr/>
            </p:nvSpPr>
            <p:spPr bwMode="auto">
              <a:xfrm flipV="1">
                <a:off x="2112" y="3504"/>
                <a:ext cx="240"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sp>
            <p:nvSpPr>
              <p:cNvPr id="1053" name="Line 46"/>
              <p:cNvSpPr>
                <a:spLocks noChangeShapeType="1"/>
              </p:cNvSpPr>
              <p:nvPr/>
            </p:nvSpPr>
            <p:spPr bwMode="auto">
              <a:xfrm flipV="1">
                <a:off x="3456" y="3504"/>
                <a:ext cx="240" cy="0"/>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grpSp>
        <p:sp>
          <p:nvSpPr>
            <p:cNvPr id="1048" name="AutoShape 47"/>
            <p:cNvSpPr>
              <a:spLocks noChangeArrowheads="1"/>
            </p:cNvSpPr>
            <p:nvPr/>
          </p:nvSpPr>
          <p:spPr bwMode="auto">
            <a:xfrm>
              <a:off x="2784" y="3197"/>
              <a:ext cx="288" cy="278"/>
            </a:xfrm>
            <a:prstGeom prst="downArrow">
              <a:avLst>
                <a:gd name="adj1" fmla="val 37500"/>
                <a:gd name="adj2" fmla="val 43750"/>
              </a:avLst>
            </a:prstGeom>
            <a:solidFill>
              <a:srgbClr val="3333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spAutoFit/>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348208" name="Group 48"/>
          <p:cNvGrpSpPr>
            <a:grpSpLocks/>
          </p:cNvGrpSpPr>
          <p:nvPr/>
        </p:nvGrpSpPr>
        <p:grpSpPr bwMode="auto">
          <a:xfrm>
            <a:off x="9200270" y="2622473"/>
            <a:ext cx="2353733" cy="1447800"/>
            <a:chOff x="4456" y="2880"/>
            <a:chExt cx="1112" cy="912"/>
          </a:xfrm>
        </p:grpSpPr>
        <p:sp>
          <p:nvSpPr>
            <p:cNvPr id="348209" name="Rectangle 49"/>
            <p:cNvSpPr>
              <a:spLocks noChangeArrowheads="1"/>
            </p:cNvSpPr>
            <p:nvPr/>
          </p:nvSpPr>
          <p:spPr bwMode="auto">
            <a:xfrm>
              <a:off x="4464" y="2880"/>
              <a:ext cx="1008" cy="19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pPr>
                <a:defRPr/>
              </a:pPr>
              <a:r>
                <a:rPr lang="en-US" altLang="zh-CN" sz="2400">
                  <a:solidFill>
                    <a:schemeClr val="accent2"/>
                  </a:solidFill>
                  <a:effectLst>
                    <a:outerShdw blurRad="38100" dist="38100" dir="2700000" algn="tl">
                      <a:srgbClr val="C0C0C0"/>
                    </a:outerShdw>
                  </a:effectLst>
                  <a:latin typeface="黑体" pitchFamily="49" charset="-122"/>
                  <a:ea typeface="黑体" pitchFamily="49" charset="-122"/>
                </a:rPr>
                <a:t>1</a:t>
              </a:r>
              <a:r>
                <a:rPr lang="zh-CN" altLang="en-US" sz="2400">
                  <a:solidFill>
                    <a:schemeClr val="accent2"/>
                  </a:solidFill>
                  <a:effectLst>
                    <a:outerShdw blurRad="38100" dist="38100" dir="2700000" algn="tl">
                      <a:srgbClr val="C0C0C0"/>
                    </a:outerShdw>
                  </a:effectLst>
                  <a:latin typeface="黑体" pitchFamily="49" charset="-122"/>
                  <a:ea typeface="黑体" pitchFamily="49" charset="-122"/>
                </a:rPr>
                <a:t>、手 工 线</a:t>
              </a:r>
            </a:p>
          </p:txBody>
        </p:sp>
        <p:sp>
          <p:nvSpPr>
            <p:cNvPr id="348210" name="Rectangle 50"/>
            <p:cNvSpPr>
              <a:spLocks noChangeArrowheads="1"/>
            </p:cNvSpPr>
            <p:nvPr/>
          </p:nvSpPr>
          <p:spPr bwMode="auto">
            <a:xfrm>
              <a:off x="4456" y="3120"/>
              <a:ext cx="980" cy="19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pPr>
                <a:defRPr/>
              </a:pPr>
              <a:r>
                <a:rPr lang="en-US" altLang="zh-CN" sz="2400">
                  <a:solidFill>
                    <a:schemeClr val="accent2"/>
                  </a:solidFill>
                  <a:effectLst>
                    <a:outerShdw blurRad="38100" dist="38100" dir="2700000" algn="tl">
                      <a:srgbClr val="C0C0C0"/>
                    </a:outerShdw>
                  </a:effectLst>
                  <a:latin typeface="黑体" pitchFamily="49" charset="-122"/>
                  <a:ea typeface="黑体" pitchFamily="49" charset="-122"/>
                </a:rPr>
                <a:t>2</a:t>
              </a:r>
              <a:r>
                <a:rPr lang="zh-CN" altLang="en-US" sz="2400">
                  <a:solidFill>
                    <a:schemeClr val="accent2"/>
                  </a:solidFill>
                  <a:effectLst>
                    <a:outerShdw blurRad="38100" dist="38100" dir="2700000" algn="tl">
                      <a:srgbClr val="C0C0C0"/>
                    </a:outerShdw>
                  </a:effectLst>
                  <a:latin typeface="黑体" pitchFamily="49" charset="-122"/>
                  <a:ea typeface="黑体" pitchFamily="49" charset="-122"/>
                </a:rPr>
                <a:t>、半自动线</a:t>
              </a:r>
            </a:p>
          </p:txBody>
        </p:sp>
        <p:sp>
          <p:nvSpPr>
            <p:cNvPr id="348211" name="Rectangle 51"/>
            <p:cNvSpPr>
              <a:spLocks noChangeArrowheads="1"/>
            </p:cNvSpPr>
            <p:nvPr/>
          </p:nvSpPr>
          <p:spPr bwMode="auto">
            <a:xfrm>
              <a:off x="4457" y="3360"/>
              <a:ext cx="980" cy="19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pPr>
                <a:defRPr/>
              </a:pPr>
              <a:r>
                <a:rPr lang="en-US" altLang="zh-CN" sz="2400">
                  <a:solidFill>
                    <a:schemeClr val="accent2"/>
                  </a:solidFill>
                  <a:effectLst>
                    <a:outerShdw blurRad="38100" dist="38100" dir="2700000" algn="tl">
                      <a:srgbClr val="C0C0C0"/>
                    </a:outerShdw>
                  </a:effectLst>
                  <a:latin typeface="黑体" pitchFamily="49" charset="-122"/>
                  <a:ea typeface="黑体" pitchFamily="49" charset="-122"/>
                </a:rPr>
                <a:t>3</a:t>
              </a:r>
              <a:r>
                <a:rPr lang="zh-CN" altLang="en-US" sz="2400">
                  <a:solidFill>
                    <a:schemeClr val="accent2"/>
                  </a:solidFill>
                  <a:effectLst>
                    <a:outerShdw blurRad="38100" dist="38100" dir="2700000" algn="tl">
                      <a:srgbClr val="C0C0C0"/>
                    </a:outerShdw>
                  </a:effectLst>
                  <a:latin typeface="黑体" pitchFamily="49" charset="-122"/>
                  <a:ea typeface="黑体" pitchFamily="49" charset="-122"/>
                </a:rPr>
                <a:t>、全自动线</a:t>
              </a:r>
            </a:p>
          </p:txBody>
        </p:sp>
        <p:sp>
          <p:nvSpPr>
            <p:cNvPr id="348212" name="Rectangle 52"/>
            <p:cNvSpPr>
              <a:spLocks noChangeArrowheads="1"/>
            </p:cNvSpPr>
            <p:nvPr/>
          </p:nvSpPr>
          <p:spPr bwMode="auto">
            <a:xfrm>
              <a:off x="4464" y="3600"/>
              <a:ext cx="1104" cy="19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pPr>
                <a:defRPr/>
              </a:pPr>
              <a:r>
                <a:rPr lang="en-US" altLang="zh-CN" sz="2400">
                  <a:solidFill>
                    <a:schemeClr val="accent2"/>
                  </a:solidFill>
                  <a:effectLst>
                    <a:outerShdw blurRad="38100" dist="38100" dir="2700000" algn="tl">
                      <a:srgbClr val="C0C0C0"/>
                    </a:outerShdw>
                  </a:effectLst>
                  <a:latin typeface="黑体" pitchFamily="49" charset="-122"/>
                  <a:ea typeface="黑体" pitchFamily="49" charset="-122"/>
                </a:rPr>
                <a:t>4</a:t>
              </a:r>
              <a:r>
                <a:rPr lang="zh-CN" altLang="en-US" sz="2400">
                  <a:solidFill>
                    <a:schemeClr val="accent2"/>
                  </a:solidFill>
                  <a:effectLst>
                    <a:outerShdw blurRad="38100" dist="38100" dir="2700000" algn="tl">
                      <a:srgbClr val="C0C0C0"/>
                    </a:outerShdw>
                  </a:effectLst>
                  <a:latin typeface="黑体" pitchFamily="49" charset="-122"/>
                  <a:ea typeface="黑体" pitchFamily="49" charset="-122"/>
                </a:rPr>
                <a:t>、柔 性 线</a:t>
              </a:r>
            </a:p>
          </p:txBody>
        </p:sp>
      </p:grpSp>
      <p:sp>
        <p:nvSpPr>
          <p:cNvPr id="348213" name="Rectangle 53"/>
          <p:cNvSpPr>
            <a:spLocks noChangeArrowheads="1"/>
          </p:cNvSpPr>
          <p:nvPr/>
        </p:nvSpPr>
        <p:spPr bwMode="auto">
          <a:xfrm>
            <a:off x="5356403" y="2546273"/>
            <a:ext cx="1371600" cy="2159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lstStyle/>
          <a:p>
            <a:pPr algn="ctr"/>
            <a:r>
              <a:rPr lang="zh-CN" altLang="en-US" sz="1600">
                <a:latin typeface="微软雅黑" panose="020B0503020204020204" pitchFamily="34" charset="-122"/>
                <a:ea typeface="微软雅黑" panose="020B0503020204020204" pitchFamily="34" charset="-122"/>
              </a:rPr>
              <a:t>市场要什么？</a:t>
            </a:r>
          </a:p>
        </p:txBody>
      </p:sp>
      <p:sp>
        <p:nvSpPr>
          <p:cNvPr id="348214" name="Rectangle 54"/>
          <p:cNvSpPr>
            <a:spLocks noChangeArrowheads="1"/>
          </p:cNvSpPr>
          <p:nvPr/>
        </p:nvSpPr>
        <p:spPr bwMode="auto">
          <a:xfrm>
            <a:off x="5254803" y="3003473"/>
            <a:ext cx="1625600" cy="2159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lstStyle/>
          <a:p>
            <a:pPr algn="ctr"/>
            <a:r>
              <a:rPr lang="zh-CN" altLang="en-US" sz="1600">
                <a:latin typeface="微软雅黑" panose="020B0503020204020204" pitchFamily="34" charset="-122"/>
                <a:ea typeface="微软雅黑" panose="020B0503020204020204" pitchFamily="34" charset="-122"/>
              </a:rPr>
              <a:t>卖什么？</a:t>
            </a:r>
          </a:p>
        </p:txBody>
      </p:sp>
      <p:sp>
        <p:nvSpPr>
          <p:cNvPr id="348215" name="Rectangle 55"/>
          <p:cNvSpPr>
            <a:spLocks noChangeArrowheads="1"/>
          </p:cNvSpPr>
          <p:nvPr/>
        </p:nvSpPr>
        <p:spPr bwMode="auto">
          <a:xfrm>
            <a:off x="4152025" y="3854373"/>
            <a:ext cx="1102783" cy="2159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lstStyle/>
          <a:p>
            <a:pPr algn="ctr"/>
            <a:r>
              <a:rPr lang="zh-CN" altLang="en-US" sz="1600">
                <a:latin typeface="微软雅黑" panose="020B0503020204020204" pitchFamily="34" charset="-122"/>
                <a:ea typeface="微软雅黑" panose="020B0503020204020204" pitchFamily="34" charset="-122"/>
              </a:rPr>
              <a:t>买什么？</a:t>
            </a:r>
          </a:p>
        </p:txBody>
      </p:sp>
      <p:sp>
        <p:nvSpPr>
          <p:cNvPr id="348216" name="Rectangle 56"/>
          <p:cNvSpPr>
            <a:spLocks noChangeArrowheads="1"/>
          </p:cNvSpPr>
          <p:nvPr/>
        </p:nvSpPr>
        <p:spPr bwMode="auto">
          <a:xfrm>
            <a:off x="6799970" y="3841673"/>
            <a:ext cx="1102784" cy="2159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nchor="ctr"/>
          <a:lstStyle/>
          <a:p>
            <a:pPr algn="ctr"/>
            <a:r>
              <a:rPr lang="zh-CN" altLang="en-US" sz="1600">
                <a:latin typeface="微软雅黑" panose="020B0503020204020204" pitchFamily="34" charset="-122"/>
                <a:ea typeface="微软雅黑" panose="020B0503020204020204" pitchFamily="34" charset="-122"/>
              </a:rPr>
              <a:t>做什么？</a:t>
            </a:r>
          </a:p>
        </p:txBody>
      </p:sp>
      <p:sp>
        <p:nvSpPr>
          <p:cNvPr id="2" name="TextBox 1"/>
          <p:cNvSpPr txBox="1"/>
          <p:nvPr/>
        </p:nvSpPr>
        <p:spPr>
          <a:xfrm>
            <a:off x="812361" y="4796651"/>
            <a:ext cx="7966901" cy="420564"/>
          </a:xfrm>
          <a:prstGeom prst="rect">
            <a:avLst/>
          </a:prstGeom>
          <a:noFill/>
        </p:spPr>
        <p:txBody>
          <a:bodyPr wrap="square" rtlCol="0">
            <a:spAutoFit/>
          </a:bodyPr>
          <a:lstStyle/>
          <a:p>
            <a:r>
              <a:rPr lang="zh-CN" altLang="en-US" sz="2133" dirty="0">
                <a:solidFill>
                  <a:srgbClr val="4D4D4D"/>
                </a:solidFill>
                <a:latin typeface="微软雅黑" panose="020B0503020204020204" pitchFamily="34" charset="-122"/>
                <a:ea typeface="微软雅黑" panose="020B0503020204020204" pitchFamily="34" charset="-122"/>
              </a:rPr>
              <a:t>企业经营的本质：销售、生产、资金三者均衡</a:t>
            </a:r>
          </a:p>
        </p:txBody>
      </p:sp>
      <p:sp>
        <p:nvSpPr>
          <p:cNvPr id="3" name="TextBox 2"/>
          <p:cNvSpPr txBox="1"/>
          <p:nvPr/>
        </p:nvSpPr>
        <p:spPr>
          <a:xfrm>
            <a:off x="812361" y="5245071"/>
            <a:ext cx="5941050" cy="420564"/>
          </a:xfrm>
          <a:prstGeom prst="rect">
            <a:avLst/>
          </a:prstGeom>
          <a:noFill/>
        </p:spPr>
        <p:txBody>
          <a:bodyPr wrap="none" rtlCol="0">
            <a:spAutoFit/>
          </a:bodyPr>
          <a:lstStyle/>
          <a:p>
            <a:r>
              <a:rPr lang="zh-CN" altLang="en-US" sz="2133" dirty="0">
                <a:solidFill>
                  <a:srgbClr val="4D4D4D"/>
                </a:solidFill>
                <a:latin typeface="微软雅黑" panose="020B0503020204020204" pitchFamily="34" charset="-122"/>
                <a:ea typeface="微软雅黑" panose="020B0503020204020204" pitchFamily="34" charset="-122"/>
              </a:rPr>
              <a:t>在资金允许的情况下，生产支持销售达到最大值</a:t>
            </a:r>
          </a:p>
        </p:txBody>
      </p:sp>
      <p:sp>
        <p:nvSpPr>
          <p:cNvPr id="4" name="TextBox 3"/>
          <p:cNvSpPr txBox="1"/>
          <p:nvPr/>
        </p:nvSpPr>
        <p:spPr>
          <a:xfrm>
            <a:off x="843032" y="5661472"/>
            <a:ext cx="7311617" cy="420564"/>
          </a:xfrm>
          <a:prstGeom prst="rect">
            <a:avLst/>
          </a:prstGeom>
          <a:noFill/>
        </p:spPr>
        <p:txBody>
          <a:bodyPr wrap="none" rtlCol="0">
            <a:spAutoFit/>
          </a:bodyPr>
          <a:lstStyle/>
          <a:p>
            <a:r>
              <a:rPr lang="zh-CN" altLang="en-US" sz="2133" dirty="0">
                <a:solidFill>
                  <a:srgbClr val="4D4D4D"/>
                </a:solidFill>
                <a:latin typeface="微软雅黑" panose="020B0503020204020204" pitchFamily="34" charset="-122"/>
                <a:ea typeface="微软雅黑" panose="020B0503020204020204" pitchFamily="34" charset="-122"/>
              </a:rPr>
              <a:t>思考：企业最不可控的是什么？如何判断什么岗位最重要？</a:t>
            </a:r>
          </a:p>
        </p:txBody>
      </p:sp>
    </p:spTree>
    <p:extLst>
      <p:ext uri="{BB962C8B-B14F-4D97-AF65-F5344CB8AC3E}">
        <p14:creationId xmlns:p14="http://schemas.microsoft.com/office/powerpoint/2010/main" val="217465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166"/>
                                        </p:tgtEl>
                                        <p:attrNameLst>
                                          <p:attrName>style.visibility</p:attrName>
                                        </p:attrNameLst>
                                      </p:cBhvr>
                                      <p:to>
                                        <p:strVal val="visible"/>
                                      </p:to>
                                    </p:set>
                                    <p:anim calcmode="lin" valueType="num">
                                      <p:cBhvr>
                                        <p:cTn id="7" dur="500" fill="hold"/>
                                        <p:tgtEl>
                                          <p:spTgt spid="348166"/>
                                        </p:tgtEl>
                                        <p:attrNameLst>
                                          <p:attrName>ppt_w</p:attrName>
                                        </p:attrNameLst>
                                      </p:cBhvr>
                                      <p:tavLst>
                                        <p:tav tm="0">
                                          <p:val>
                                            <p:fltVal val="0"/>
                                          </p:val>
                                        </p:tav>
                                        <p:tav tm="100000">
                                          <p:val>
                                            <p:strVal val="#ppt_w"/>
                                          </p:val>
                                        </p:tav>
                                      </p:tavLst>
                                    </p:anim>
                                    <p:anim calcmode="lin" valueType="num">
                                      <p:cBhvr>
                                        <p:cTn id="8" dur="500" fill="hold"/>
                                        <p:tgtEl>
                                          <p:spTgt spid="34816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48179"/>
                                        </p:tgtEl>
                                        <p:attrNameLst>
                                          <p:attrName>style.visibility</p:attrName>
                                        </p:attrNameLst>
                                      </p:cBhvr>
                                      <p:to>
                                        <p:strVal val="visible"/>
                                      </p:to>
                                    </p:set>
                                    <p:animEffect transition="in" filter="wipe(left)">
                                      <p:cBhvr>
                                        <p:cTn id="13" dur="500"/>
                                        <p:tgtEl>
                                          <p:spTgt spid="3481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48184"/>
                                        </p:tgtEl>
                                        <p:attrNameLst>
                                          <p:attrName>style.visibility</p:attrName>
                                        </p:attrNameLst>
                                      </p:cBhvr>
                                      <p:to>
                                        <p:strVal val="visible"/>
                                      </p:to>
                                    </p:set>
                                    <p:animEffect transition="in" filter="wipe(up)">
                                      <p:cBhvr>
                                        <p:cTn id="18" dur="500"/>
                                        <p:tgtEl>
                                          <p:spTgt spid="3481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48189"/>
                                        </p:tgtEl>
                                        <p:attrNameLst>
                                          <p:attrName>style.visibility</p:attrName>
                                        </p:attrNameLst>
                                      </p:cBhvr>
                                      <p:to>
                                        <p:strVal val="visible"/>
                                      </p:to>
                                    </p:set>
                                    <p:animEffect transition="in" filter="dissolve">
                                      <p:cBhvr>
                                        <p:cTn id="23" dur="500"/>
                                        <p:tgtEl>
                                          <p:spTgt spid="3481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348190"/>
                                        </p:tgtEl>
                                        <p:attrNameLst>
                                          <p:attrName>style.visibility</p:attrName>
                                        </p:attrNameLst>
                                      </p:cBhvr>
                                      <p:to>
                                        <p:strVal val="visible"/>
                                      </p:to>
                                    </p:set>
                                    <p:animEffect transition="in" filter="wipe(up)">
                                      <p:cBhvr>
                                        <p:cTn id="28" dur="500"/>
                                        <p:tgtEl>
                                          <p:spTgt spid="3481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nodeType="clickEffect">
                                  <p:stCondLst>
                                    <p:cond delay="0"/>
                                  </p:stCondLst>
                                  <p:childTnLst>
                                    <p:set>
                                      <p:cBhvr>
                                        <p:cTn id="32" dur="1" fill="hold">
                                          <p:stCondLst>
                                            <p:cond delay="0"/>
                                          </p:stCondLst>
                                        </p:cTn>
                                        <p:tgtEl>
                                          <p:spTgt spid="348200"/>
                                        </p:tgtEl>
                                        <p:attrNameLst>
                                          <p:attrName>style.visibility</p:attrName>
                                        </p:attrNameLst>
                                      </p:cBhvr>
                                      <p:to>
                                        <p:strVal val="visible"/>
                                      </p:to>
                                    </p:set>
                                    <p:animEffect transition="in" filter="barn(outVertical)">
                                      <p:cBhvr>
                                        <p:cTn id="33" dur="500"/>
                                        <p:tgtEl>
                                          <p:spTgt spid="3482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48195"/>
                                        </p:tgtEl>
                                        <p:attrNameLst>
                                          <p:attrName>style.visibility</p:attrName>
                                        </p:attrNameLst>
                                      </p:cBhvr>
                                      <p:to>
                                        <p:strVal val="visible"/>
                                      </p:to>
                                    </p:set>
                                    <p:animEffect transition="in" filter="wipe(up)">
                                      <p:cBhvr>
                                        <p:cTn id="38" dur="500"/>
                                        <p:tgtEl>
                                          <p:spTgt spid="3481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48213"/>
                                        </p:tgtEl>
                                        <p:attrNameLst>
                                          <p:attrName>style.visibility</p:attrName>
                                        </p:attrNameLst>
                                      </p:cBhvr>
                                      <p:to>
                                        <p:strVal val="visible"/>
                                      </p:to>
                                    </p:set>
                                    <p:animEffect transition="in" filter="dissolve">
                                      <p:cBhvr>
                                        <p:cTn id="43" dur="500"/>
                                        <p:tgtEl>
                                          <p:spTgt spid="3482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48214"/>
                                        </p:tgtEl>
                                        <p:attrNameLst>
                                          <p:attrName>style.visibility</p:attrName>
                                        </p:attrNameLst>
                                      </p:cBhvr>
                                      <p:to>
                                        <p:strVal val="visible"/>
                                      </p:to>
                                    </p:set>
                                    <p:animEffect transition="in" filter="dissolve">
                                      <p:cBhvr>
                                        <p:cTn id="48" dur="500"/>
                                        <p:tgtEl>
                                          <p:spTgt spid="3482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48215"/>
                                        </p:tgtEl>
                                        <p:attrNameLst>
                                          <p:attrName>style.visibility</p:attrName>
                                        </p:attrNameLst>
                                      </p:cBhvr>
                                      <p:to>
                                        <p:strVal val="visible"/>
                                      </p:to>
                                    </p:set>
                                    <p:animEffect transition="in" filter="dissolve">
                                      <p:cBhvr>
                                        <p:cTn id="53" dur="500"/>
                                        <p:tgtEl>
                                          <p:spTgt spid="3482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48216"/>
                                        </p:tgtEl>
                                        <p:attrNameLst>
                                          <p:attrName>style.visibility</p:attrName>
                                        </p:attrNameLst>
                                      </p:cBhvr>
                                      <p:to>
                                        <p:strVal val="visible"/>
                                      </p:to>
                                    </p:set>
                                    <p:animEffect transition="in" filter="dissolve">
                                      <p:cBhvr>
                                        <p:cTn id="58" dur="500"/>
                                        <p:tgtEl>
                                          <p:spTgt spid="3482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nodeType="clickEffect">
                                  <p:stCondLst>
                                    <p:cond delay="0"/>
                                  </p:stCondLst>
                                  <p:childTnLst>
                                    <p:set>
                                      <p:cBhvr>
                                        <p:cTn id="62" dur="1" fill="hold">
                                          <p:stCondLst>
                                            <p:cond delay="0"/>
                                          </p:stCondLst>
                                        </p:cTn>
                                        <p:tgtEl>
                                          <p:spTgt spid="348208"/>
                                        </p:tgtEl>
                                        <p:attrNameLst>
                                          <p:attrName>style.visibility</p:attrName>
                                        </p:attrNameLst>
                                      </p:cBhvr>
                                      <p:to>
                                        <p:strVal val="visible"/>
                                      </p:to>
                                    </p:set>
                                    <p:animEffect transition="in" filter="wipe(up)">
                                      <p:cBhvr>
                                        <p:cTn id="63" dur="500"/>
                                        <p:tgtEl>
                                          <p:spTgt spid="34820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down)">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down)">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utoUpdateAnimBg="0"/>
      <p:bldP spid="348189" grpId="0" animBg="1" autoUpdateAnimBg="0"/>
      <p:bldP spid="348213" grpId="0" animBg="1" autoUpdateAnimBg="0"/>
      <p:bldP spid="348214" grpId="0" animBg="1" autoUpdateAnimBg="0"/>
      <p:bldP spid="348215" grpId="0" animBg="1" autoUpdateAnimBg="0"/>
      <p:bldP spid="348216" grpId="0" animBg="1" autoUpdateAnimBg="0"/>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418" name="Group 2"/>
          <p:cNvGrpSpPr>
            <a:grpSpLocks/>
          </p:cNvGrpSpPr>
          <p:nvPr/>
        </p:nvGrpSpPr>
        <p:grpSpPr bwMode="auto">
          <a:xfrm>
            <a:off x="508001" y="1066801"/>
            <a:ext cx="8737600" cy="685800"/>
            <a:chOff x="240" y="672"/>
            <a:chExt cx="4128" cy="432"/>
          </a:xfrm>
        </p:grpSpPr>
        <p:pic>
          <p:nvPicPr>
            <p:cNvPr id="54286" name="Picture 3"/>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40" y="672"/>
              <a:ext cx="412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420" name="Rectangle 4"/>
            <p:cNvSpPr>
              <a:spLocks noChangeArrowheads="1"/>
            </p:cNvSpPr>
            <p:nvPr/>
          </p:nvSpPr>
          <p:spPr bwMode="auto">
            <a:xfrm>
              <a:off x="470" y="720"/>
              <a:ext cx="2704" cy="31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3200" i="1">
                  <a:solidFill>
                    <a:schemeClr val="accent2"/>
                  </a:solidFill>
                  <a:effectLst>
                    <a:outerShdw blurRad="38100" dist="38100" dir="2700000" algn="tl">
                      <a:srgbClr val="C0C0C0"/>
                    </a:outerShdw>
                  </a:effectLst>
                  <a:ea typeface="黑体" pitchFamily="49" charset="-122"/>
                </a:rPr>
                <a:t>企业经营成败的关键是什么？</a:t>
              </a:r>
            </a:p>
          </p:txBody>
        </p:sp>
      </p:grpSp>
      <p:sp>
        <p:nvSpPr>
          <p:cNvPr id="316422" name="Text Box 6"/>
          <p:cNvSpPr txBox="1">
            <a:spLocks noChangeArrowheads="1"/>
          </p:cNvSpPr>
          <p:nvPr/>
        </p:nvSpPr>
        <p:spPr bwMode="auto">
          <a:xfrm>
            <a:off x="508001" y="557073"/>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latin typeface="微软雅黑" panose="020B0503020204020204" pitchFamily="34" charset="-122"/>
                <a:ea typeface="微软雅黑" panose="020B0503020204020204" pitchFamily="34" charset="-122"/>
              </a:rPr>
              <a:t>三、加强企业信息化管理</a:t>
            </a:r>
          </a:p>
        </p:txBody>
      </p:sp>
      <p:pic>
        <p:nvPicPr>
          <p:cNvPr id="54276" name="Picture 7" descr="0052"/>
          <p:cNvPicPr>
            <a:picLocks noChangeAspect="1" noChangeArrowheads="1"/>
          </p:cNvPicPr>
          <p:nvPr/>
        </p:nvPicPr>
        <p:blipFill>
          <a:blip r:embed="rId4">
            <a:lum bright="30000" contrast="-42000"/>
            <a:extLst>
              <a:ext uri="{28A0092B-C50C-407E-A947-70E740481C1C}">
                <a14:useLocalDpi xmlns:a14="http://schemas.microsoft.com/office/drawing/2010/main" val="0"/>
              </a:ext>
            </a:extLst>
          </a:blip>
          <a:srcRect/>
          <a:stretch>
            <a:fillRect/>
          </a:stretch>
        </p:blipFill>
        <p:spPr bwMode="auto">
          <a:xfrm>
            <a:off x="8407400" y="1122363"/>
            <a:ext cx="29718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AutoShape 8"/>
          <p:cNvSpPr>
            <a:spLocks noChangeArrowheads="1"/>
          </p:cNvSpPr>
          <p:nvPr/>
        </p:nvSpPr>
        <p:spPr bwMode="auto">
          <a:xfrm>
            <a:off x="2336800" y="1905000"/>
            <a:ext cx="3048000" cy="533400"/>
          </a:xfrm>
          <a:prstGeom prst="cloudCallout">
            <a:avLst>
              <a:gd name="adj1" fmla="val 50556"/>
              <a:gd name="adj2" fmla="val -111606"/>
            </a:avLst>
          </a:prstGeom>
          <a:solidFill>
            <a:srgbClr val="FF0000"/>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pPr algn="ctr"/>
            <a:r>
              <a:rPr lang="zh-CN" altLang="en-US" sz="2667">
                <a:solidFill>
                  <a:schemeClr val="bg1"/>
                </a:solidFill>
              </a:rPr>
              <a:t>决策</a:t>
            </a:r>
          </a:p>
        </p:txBody>
      </p:sp>
      <p:grpSp>
        <p:nvGrpSpPr>
          <p:cNvPr id="316494" name="Group 78"/>
          <p:cNvGrpSpPr>
            <a:grpSpLocks/>
          </p:cNvGrpSpPr>
          <p:nvPr/>
        </p:nvGrpSpPr>
        <p:grpSpPr bwMode="auto">
          <a:xfrm>
            <a:off x="4387851" y="2819400"/>
            <a:ext cx="3511550" cy="2514600"/>
            <a:chOff x="2073" y="1776"/>
            <a:chExt cx="1659" cy="1584"/>
          </a:xfrm>
        </p:grpSpPr>
        <p:pic>
          <p:nvPicPr>
            <p:cNvPr id="54284" name="Picture 70" descr="b7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2073" y="1776"/>
              <a:ext cx="158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87" name="Rectangle 71"/>
            <p:cNvSpPr>
              <a:spLocks noChangeArrowheads="1"/>
            </p:cNvSpPr>
            <p:nvPr/>
          </p:nvSpPr>
          <p:spPr bwMode="auto">
            <a:xfrm>
              <a:off x="2708" y="1955"/>
              <a:ext cx="1024" cy="31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en-US" altLang="zh-CN" sz="3200">
                  <a:solidFill>
                    <a:schemeClr val="bg1"/>
                  </a:solidFill>
                  <a:effectLst>
                    <a:outerShdw blurRad="38100" dist="38100" dir="2700000" algn="tl">
                      <a:srgbClr val="C0C0C0"/>
                    </a:outerShdw>
                  </a:effectLst>
                  <a:latin typeface="Arial Black" pitchFamily="34" charset="0"/>
                  <a:ea typeface="宋体" pitchFamily="2" charset="-122"/>
                </a:rPr>
                <a:t>$ 10.5</a:t>
              </a:r>
              <a:r>
                <a:rPr lang="zh-CN" altLang="en-US" sz="3200">
                  <a:solidFill>
                    <a:schemeClr val="bg1"/>
                  </a:solidFill>
                  <a:effectLst>
                    <a:outerShdw blurRad="38100" dist="38100" dir="2700000" algn="tl">
                      <a:srgbClr val="C0C0C0"/>
                    </a:outerShdw>
                  </a:effectLst>
                  <a:latin typeface="Arial Black" pitchFamily="34" charset="0"/>
                  <a:ea typeface="黑体" pitchFamily="49" charset="-122"/>
                </a:rPr>
                <a:t>亿</a:t>
              </a:r>
            </a:p>
          </p:txBody>
        </p:sp>
      </p:grpSp>
      <p:grpSp>
        <p:nvGrpSpPr>
          <p:cNvPr id="316493" name="Group 77"/>
          <p:cNvGrpSpPr>
            <a:grpSpLocks/>
          </p:cNvGrpSpPr>
          <p:nvPr/>
        </p:nvGrpSpPr>
        <p:grpSpPr bwMode="auto">
          <a:xfrm>
            <a:off x="711200" y="2819400"/>
            <a:ext cx="3352800" cy="2514600"/>
            <a:chOff x="336" y="1776"/>
            <a:chExt cx="1584" cy="1584"/>
          </a:xfrm>
        </p:grpSpPr>
        <p:pic>
          <p:nvPicPr>
            <p:cNvPr id="54282" name="Picture 73" descr="b777199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ltGray">
            <a:xfrm>
              <a:off x="336" y="1776"/>
              <a:ext cx="158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90" name="Rectangle 74"/>
            <p:cNvSpPr>
              <a:spLocks noChangeArrowheads="1"/>
            </p:cNvSpPr>
            <p:nvPr/>
          </p:nvSpPr>
          <p:spPr bwMode="auto">
            <a:xfrm>
              <a:off x="1003" y="1955"/>
              <a:ext cx="894" cy="31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en-US" altLang="zh-CN" sz="3200">
                  <a:effectLst>
                    <a:outerShdw blurRad="38100" dist="38100" dir="2700000" algn="tl">
                      <a:srgbClr val="C0C0C0"/>
                    </a:outerShdw>
                  </a:effectLst>
                  <a:latin typeface="Arial Black" pitchFamily="34" charset="0"/>
                  <a:ea typeface="宋体" pitchFamily="2" charset="-122"/>
                </a:rPr>
                <a:t>$ 1.5</a:t>
              </a:r>
              <a:r>
                <a:rPr lang="zh-CN" altLang="en-US" sz="3200">
                  <a:effectLst>
                    <a:outerShdw blurRad="38100" dist="38100" dir="2700000" algn="tl">
                      <a:srgbClr val="C0C0C0"/>
                    </a:outerShdw>
                  </a:effectLst>
                  <a:latin typeface="Arial Black" pitchFamily="34" charset="0"/>
                  <a:ea typeface="黑体" pitchFamily="49" charset="-122"/>
                </a:rPr>
                <a:t>亿</a:t>
              </a:r>
            </a:p>
          </p:txBody>
        </p:sp>
      </p:grpSp>
      <p:pic>
        <p:nvPicPr>
          <p:cNvPr id="316491" name="Picture 75" descr="777fld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8026400" y="2819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95" name="Rectangle 79"/>
          <p:cNvSpPr>
            <a:spLocks noChangeArrowheads="1"/>
          </p:cNvSpPr>
          <p:nvPr/>
        </p:nvSpPr>
        <p:spPr bwMode="auto">
          <a:xfrm>
            <a:off x="1022048" y="5618958"/>
            <a:ext cx="10423061"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nchor="ctr"/>
          <a:lstStyle/>
          <a:p>
            <a:pPr algn="ctr">
              <a:lnSpc>
                <a:spcPct val="100000"/>
              </a:lnSpc>
              <a:spcBef>
                <a:spcPct val="0"/>
              </a:spcBef>
              <a:defRPr/>
            </a:pPr>
            <a:r>
              <a:rPr lang="zh-CN" altLang="en-US" sz="3733" dirty="0">
                <a:solidFill>
                  <a:srgbClr val="FF0000"/>
                </a:solidFill>
                <a:effectLst>
                  <a:outerShdw blurRad="38100" dist="38100" dir="2700000" algn="tl">
                    <a:srgbClr val="C0C0C0"/>
                  </a:outerShdw>
                </a:effectLst>
                <a:latin typeface="Times" pitchFamily="18" charset="0"/>
                <a:ea typeface="黑体" pitchFamily="49" charset="-122"/>
              </a:rPr>
              <a:t>企业管理驾驶仓能不能犯一个“小错误”  </a:t>
            </a:r>
            <a:r>
              <a:rPr lang="en-US" altLang="zh-CN" sz="3733" dirty="0">
                <a:solidFill>
                  <a:srgbClr val="FF0000"/>
                </a:solidFill>
                <a:effectLst>
                  <a:outerShdw blurRad="38100" dist="38100" dir="2700000" algn="tl">
                    <a:srgbClr val="C0C0C0"/>
                  </a:outerShdw>
                </a:effectLst>
                <a:latin typeface="Times" pitchFamily="18" charset="0"/>
                <a:ea typeface="黑体" pitchFamily="49" charset="-122"/>
              </a:rPr>
              <a:t>!!!</a:t>
            </a:r>
          </a:p>
        </p:txBody>
      </p:sp>
    </p:spTree>
    <p:extLst>
      <p:ext uri="{BB962C8B-B14F-4D97-AF65-F5344CB8AC3E}">
        <p14:creationId xmlns:p14="http://schemas.microsoft.com/office/powerpoint/2010/main" val="2421798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6418"/>
                                        </p:tgtEl>
                                        <p:attrNameLst>
                                          <p:attrName>style.visibility</p:attrName>
                                        </p:attrNameLst>
                                      </p:cBhvr>
                                      <p:to>
                                        <p:strVal val="visible"/>
                                      </p:to>
                                    </p:set>
                                    <p:animEffect transition="in" filter="wipe(left)">
                                      <p:cBhvr>
                                        <p:cTn id="7" dur="500"/>
                                        <p:tgtEl>
                                          <p:spTgt spid="316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16424"/>
                                        </p:tgtEl>
                                        <p:attrNameLst>
                                          <p:attrName>style.visibility</p:attrName>
                                        </p:attrNameLst>
                                      </p:cBhvr>
                                      <p:to>
                                        <p:strVal val="visible"/>
                                      </p:to>
                                    </p:set>
                                    <p:anim calcmode="lin" valueType="num">
                                      <p:cBhvr>
                                        <p:cTn id="12" dur="500" fill="hold"/>
                                        <p:tgtEl>
                                          <p:spTgt spid="316424"/>
                                        </p:tgtEl>
                                        <p:attrNameLst>
                                          <p:attrName>ppt_w</p:attrName>
                                        </p:attrNameLst>
                                      </p:cBhvr>
                                      <p:tavLst>
                                        <p:tav tm="0">
                                          <p:val>
                                            <p:fltVal val="0"/>
                                          </p:val>
                                        </p:tav>
                                        <p:tav tm="100000">
                                          <p:val>
                                            <p:strVal val="#ppt_w"/>
                                          </p:val>
                                        </p:tav>
                                      </p:tavLst>
                                    </p:anim>
                                    <p:anim calcmode="lin" valueType="num">
                                      <p:cBhvr>
                                        <p:cTn id="13" dur="500" fill="hold"/>
                                        <p:tgtEl>
                                          <p:spTgt spid="31642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16493"/>
                                        </p:tgtEl>
                                        <p:attrNameLst>
                                          <p:attrName>style.visibility</p:attrName>
                                        </p:attrNameLst>
                                      </p:cBhvr>
                                      <p:to>
                                        <p:strVal val="visible"/>
                                      </p:to>
                                    </p:set>
                                    <p:animEffect transition="in" filter="wipe(left)">
                                      <p:cBhvr>
                                        <p:cTn id="18" dur="500"/>
                                        <p:tgtEl>
                                          <p:spTgt spid="3164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16494"/>
                                        </p:tgtEl>
                                        <p:attrNameLst>
                                          <p:attrName>style.visibility</p:attrName>
                                        </p:attrNameLst>
                                      </p:cBhvr>
                                      <p:to>
                                        <p:strVal val="visible"/>
                                      </p:to>
                                    </p:set>
                                    <p:animEffect transition="in" filter="wipe(left)">
                                      <p:cBhvr>
                                        <p:cTn id="23" dur="500"/>
                                        <p:tgtEl>
                                          <p:spTgt spid="3164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16491"/>
                                        </p:tgtEl>
                                        <p:attrNameLst>
                                          <p:attrName>style.visibility</p:attrName>
                                        </p:attrNameLst>
                                      </p:cBhvr>
                                      <p:to>
                                        <p:strVal val="visible"/>
                                      </p:to>
                                    </p:set>
                                    <p:animEffect transition="in" filter="wipe(left)">
                                      <p:cBhvr>
                                        <p:cTn id="28" dur="500"/>
                                        <p:tgtEl>
                                          <p:spTgt spid="316491"/>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316495"/>
                                        </p:tgtEl>
                                        <p:attrNameLst>
                                          <p:attrName>style.visibility</p:attrName>
                                        </p:attrNameLst>
                                      </p:cBhvr>
                                      <p:to>
                                        <p:strVal val="visible"/>
                                      </p:to>
                                    </p:set>
                                    <p:animEffect transition="in" filter="dissolve">
                                      <p:cBhvr>
                                        <p:cTn id="32" dur="500"/>
                                        <p:tgtEl>
                                          <p:spTgt spid="316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4" grpId="0" animBg="1" autoUpdateAnimBg="0"/>
      <p:bldP spid="31649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6" name="Text Box 6"/>
          <p:cNvSpPr txBox="1">
            <a:spLocks noChangeArrowheads="1"/>
          </p:cNvSpPr>
          <p:nvPr/>
        </p:nvSpPr>
        <p:spPr bwMode="auto">
          <a:xfrm>
            <a:off x="515224" y="488019"/>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latin typeface="微软雅黑" panose="020B0503020204020204" pitchFamily="34" charset="-122"/>
                <a:ea typeface="微软雅黑" panose="020B0503020204020204" pitchFamily="34" charset="-122"/>
              </a:rPr>
              <a:t>三、加强企业信息化管理</a:t>
            </a:r>
          </a:p>
        </p:txBody>
      </p:sp>
      <p:grpSp>
        <p:nvGrpSpPr>
          <p:cNvPr id="312396" name="Group 76"/>
          <p:cNvGrpSpPr>
            <a:grpSpLocks/>
          </p:cNvGrpSpPr>
          <p:nvPr/>
        </p:nvGrpSpPr>
        <p:grpSpPr bwMode="auto">
          <a:xfrm>
            <a:off x="508000" y="1066801"/>
            <a:ext cx="8737600" cy="685800"/>
            <a:chOff x="240" y="672"/>
            <a:chExt cx="4128" cy="432"/>
          </a:xfrm>
        </p:grpSpPr>
        <p:pic>
          <p:nvPicPr>
            <p:cNvPr id="55362" name="Picture 77"/>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240" y="672"/>
              <a:ext cx="412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2398" name="Rectangle 78"/>
            <p:cNvSpPr>
              <a:spLocks noChangeArrowheads="1"/>
            </p:cNvSpPr>
            <p:nvPr/>
          </p:nvSpPr>
          <p:spPr bwMode="auto">
            <a:xfrm>
              <a:off x="269" y="720"/>
              <a:ext cx="3091" cy="31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3200" i="1" dirty="0">
                  <a:solidFill>
                    <a:schemeClr val="accent2"/>
                  </a:solidFill>
                  <a:effectLst>
                    <a:outerShdw blurRad="38100" dist="38100" dir="2700000" algn="tl">
                      <a:srgbClr val="C0C0C0"/>
                    </a:outerShdw>
                  </a:effectLst>
                  <a:ea typeface="黑体" pitchFamily="49" charset="-122"/>
                </a:rPr>
                <a:t>科学的经营决策需要什么做支撑？</a:t>
              </a:r>
            </a:p>
          </p:txBody>
        </p:sp>
      </p:grpSp>
      <p:pic>
        <p:nvPicPr>
          <p:cNvPr id="55300" name="Picture 79" descr="wave6"/>
          <p:cNvPicPr>
            <a:picLocks noChangeAspect="1" noChangeArrowheads="1"/>
          </p:cNvPicPr>
          <p:nvPr/>
        </p:nvPicPr>
        <p:blipFill>
          <a:blip r:embed="rId5">
            <a:lum bright="54000"/>
            <a:extLst>
              <a:ext uri="{28A0092B-C50C-407E-A947-70E740481C1C}">
                <a14:useLocalDpi xmlns:a14="http://schemas.microsoft.com/office/drawing/2010/main" val="0"/>
              </a:ext>
            </a:extLst>
          </a:blip>
          <a:srcRect l="12514" r="7887"/>
          <a:stretch>
            <a:fillRect/>
          </a:stretch>
        </p:blipFill>
        <p:spPr bwMode="auto">
          <a:xfrm>
            <a:off x="406400" y="4114800"/>
            <a:ext cx="1109345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400" name="Group 80"/>
          <p:cNvGrpSpPr>
            <a:grpSpLocks/>
          </p:cNvGrpSpPr>
          <p:nvPr/>
        </p:nvGrpSpPr>
        <p:grpSpPr bwMode="auto">
          <a:xfrm>
            <a:off x="304800" y="2133600"/>
            <a:ext cx="7112000" cy="914400"/>
            <a:chOff x="96" y="1728"/>
            <a:chExt cx="3360" cy="576"/>
          </a:xfrm>
        </p:grpSpPr>
        <p:graphicFrame>
          <p:nvGraphicFramePr>
            <p:cNvPr id="55355" name="Object 81"/>
            <p:cNvGraphicFramePr>
              <a:graphicFrameLocks noChangeAspect="1"/>
            </p:cNvGraphicFramePr>
            <p:nvPr/>
          </p:nvGraphicFramePr>
          <p:xfrm>
            <a:off x="96" y="1932"/>
            <a:ext cx="3360" cy="372"/>
          </p:xfrm>
          <a:graphic>
            <a:graphicData uri="http://schemas.openxmlformats.org/presentationml/2006/ole">
              <mc:AlternateContent xmlns:mc="http://schemas.openxmlformats.org/markup-compatibility/2006">
                <mc:Choice xmlns:v="urn:schemas-microsoft-com:vml" Requires="v">
                  <p:oleObj spid="_x0000_s1050" name="Visio" r:id="rId6" imgW="5565131" imgH="1855793" progId="Visio.Drawing.11">
                    <p:embed/>
                  </p:oleObj>
                </mc:Choice>
                <mc:Fallback>
                  <p:oleObj name="Visio" r:id="rId6" imgW="5565131" imgH="1855793" progId="Visio.Drawing.11">
                    <p:embed/>
                    <p:pic>
                      <p:nvPicPr>
                        <p:cNvPr id="55355" name="Object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 y="1932"/>
                          <a:ext cx="3360" cy="372"/>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5356" name="Group 82"/>
            <p:cNvGrpSpPr>
              <a:grpSpLocks/>
            </p:cNvGrpSpPr>
            <p:nvPr/>
          </p:nvGrpSpPr>
          <p:grpSpPr bwMode="auto">
            <a:xfrm>
              <a:off x="381" y="1728"/>
              <a:ext cx="2643" cy="233"/>
              <a:chOff x="381" y="1728"/>
              <a:chExt cx="2643" cy="233"/>
            </a:xfrm>
          </p:grpSpPr>
          <p:sp>
            <p:nvSpPr>
              <p:cNvPr id="312403" name="Rectangle 83"/>
              <p:cNvSpPr>
                <a:spLocks noChangeArrowheads="1"/>
              </p:cNvSpPr>
              <p:nvPr/>
            </p:nvSpPr>
            <p:spPr bwMode="auto">
              <a:xfrm>
                <a:off x="1389" y="1728"/>
                <a:ext cx="675" cy="233"/>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a:defRPr/>
                </a:pPr>
                <a:r>
                  <a:rPr lang="zh-CN" altLang="en-US" sz="2400" i="1">
                    <a:effectLst>
                      <a:outerShdw blurRad="38100" dist="38100" dir="2700000" algn="tl">
                        <a:srgbClr val="C0C0C0"/>
                      </a:outerShdw>
                    </a:effectLst>
                    <a:ea typeface="黑体" pitchFamily="49" charset="-122"/>
                  </a:rPr>
                  <a:t>数据</a:t>
                </a:r>
              </a:p>
            </p:txBody>
          </p:sp>
          <p:graphicFrame>
            <p:nvGraphicFramePr>
              <p:cNvPr id="55358" name="Object 84"/>
              <p:cNvGraphicFramePr>
                <a:graphicFrameLocks noChangeAspect="1"/>
              </p:cNvGraphicFramePr>
              <p:nvPr/>
            </p:nvGraphicFramePr>
            <p:xfrm>
              <a:off x="912" y="1776"/>
              <a:ext cx="624" cy="150"/>
            </p:xfrm>
            <a:graphic>
              <a:graphicData uri="http://schemas.openxmlformats.org/presentationml/2006/ole">
                <mc:AlternateContent xmlns:mc="http://schemas.openxmlformats.org/markup-compatibility/2006">
                  <mc:Choice xmlns:v="urn:schemas-microsoft-com:vml" Requires="v">
                    <p:oleObj spid="_x0000_s1051" name="Visio" r:id="rId8" imgW="1312063" imgH="632441" progId="Visio.Drawing.11">
                      <p:embed/>
                    </p:oleObj>
                  </mc:Choice>
                  <mc:Fallback>
                    <p:oleObj name="Visio" r:id="rId8" imgW="1312063" imgH="632441" progId="Visio.Drawing.11">
                      <p:embed/>
                      <p:pic>
                        <p:nvPicPr>
                          <p:cNvPr id="55358"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 y="1776"/>
                            <a:ext cx="624" cy="15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59" name="Object 85"/>
              <p:cNvGraphicFramePr>
                <a:graphicFrameLocks noChangeAspect="1"/>
              </p:cNvGraphicFramePr>
              <p:nvPr/>
            </p:nvGraphicFramePr>
            <p:xfrm>
              <a:off x="1920" y="1776"/>
              <a:ext cx="624" cy="150"/>
            </p:xfrm>
            <a:graphic>
              <a:graphicData uri="http://schemas.openxmlformats.org/presentationml/2006/ole">
                <mc:AlternateContent xmlns:mc="http://schemas.openxmlformats.org/markup-compatibility/2006">
                  <mc:Choice xmlns:v="urn:schemas-microsoft-com:vml" Requires="v">
                    <p:oleObj spid="_x0000_s1052" name="Visio" r:id="rId10" imgW="1312063" imgH="632441" progId="Visio.Drawing.11">
                      <p:embed/>
                    </p:oleObj>
                  </mc:Choice>
                  <mc:Fallback>
                    <p:oleObj name="Visio" r:id="rId10" imgW="1312063" imgH="632441" progId="Visio.Drawing.11">
                      <p:embed/>
                      <p:pic>
                        <p:nvPicPr>
                          <p:cNvPr id="55359"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0" y="1776"/>
                            <a:ext cx="624" cy="15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406" name="Rectangle 86"/>
              <p:cNvSpPr>
                <a:spLocks noChangeArrowheads="1"/>
              </p:cNvSpPr>
              <p:nvPr/>
            </p:nvSpPr>
            <p:spPr bwMode="auto">
              <a:xfrm>
                <a:off x="381" y="1728"/>
                <a:ext cx="675" cy="233"/>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a:defRPr/>
                </a:pPr>
                <a:r>
                  <a:rPr lang="zh-CN" altLang="en-US" sz="2400" i="1">
                    <a:effectLst>
                      <a:outerShdw blurRad="38100" dist="38100" dir="2700000" algn="tl">
                        <a:srgbClr val="C0C0C0"/>
                      </a:outerShdw>
                    </a:effectLst>
                    <a:ea typeface="黑体" pitchFamily="49" charset="-122"/>
                  </a:rPr>
                  <a:t>方法</a:t>
                </a:r>
              </a:p>
            </p:txBody>
          </p:sp>
          <p:sp>
            <p:nvSpPr>
              <p:cNvPr id="312407" name="Rectangle 87"/>
              <p:cNvSpPr>
                <a:spLocks noChangeArrowheads="1"/>
              </p:cNvSpPr>
              <p:nvPr/>
            </p:nvSpPr>
            <p:spPr bwMode="auto">
              <a:xfrm>
                <a:off x="2349" y="1728"/>
                <a:ext cx="675" cy="233"/>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a:defRPr/>
                </a:pPr>
                <a:r>
                  <a:rPr lang="zh-CN" altLang="en-US" sz="2400" i="1">
                    <a:effectLst>
                      <a:outerShdw blurRad="38100" dist="38100" dir="2700000" algn="tl">
                        <a:srgbClr val="C0C0C0"/>
                      </a:outerShdw>
                    </a:effectLst>
                    <a:ea typeface="黑体" pitchFamily="49" charset="-122"/>
                  </a:rPr>
                  <a:t>工具</a:t>
                </a:r>
              </a:p>
            </p:txBody>
          </p:sp>
        </p:grpSp>
      </p:grpSp>
      <p:grpSp>
        <p:nvGrpSpPr>
          <p:cNvPr id="312408" name="Group 88"/>
          <p:cNvGrpSpPr>
            <a:grpSpLocks/>
          </p:cNvGrpSpPr>
          <p:nvPr/>
        </p:nvGrpSpPr>
        <p:grpSpPr bwMode="auto">
          <a:xfrm>
            <a:off x="6502403" y="2173285"/>
            <a:ext cx="5496985" cy="928687"/>
            <a:chOff x="3072" y="1776"/>
            <a:chExt cx="2597" cy="585"/>
          </a:xfrm>
        </p:grpSpPr>
        <p:graphicFrame>
          <p:nvGraphicFramePr>
            <p:cNvPr id="55353" name="Object 89"/>
            <p:cNvGraphicFramePr>
              <a:graphicFrameLocks noChangeAspect="1"/>
            </p:cNvGraphicFramePr>
            <p:nvPr/>
          </p:nvGraphicFramePr>
          <p:xfrm>
            <a:off x="3072" y="1776"/>
            <a:ext cx="480" cy="551"/>
          </p:xfrm>
          <a:graphic>
            <a:graphicData uri="http://schemas.openxmlformats.org/presentationml/2006/ole">
              <mc:AlternateContent xmlns:mc="http://schemas.openxmlformats.org/markup-compatibility/2006">
                <mc:Choice xmlns:v="urn:schemas-microsoft-com:vml" Requires="v">
                  <p:oleObj spid="_x0000_s1053" name="Visio" r:id="rId11" imgW="1532998" imgH="1446394" progId="Visio.Drawing.11">
                    <p:embed/>
                  </p:oleObj>
                </mc:Choice>
                <mc:Fallback>
                  <p:oleObj name="Visio" r:id="rId11" imgW="1532998" imgH="1446394" progId="Visio.Drawing.11">
                    <p:embed/>
                    <p:pic>
                      <p:nvPicPr>
                        <p:cNvPr id="55353" name="Object 8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 y="1776"/>
                          <a:ext cx="480" cy="551"/>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410" name="Rectangle 90"/>
            <p:cNvSpPr>
              <a:spLocks noChangeArrowheads="1"/>
            </p:cNvSpPr>
            <p:nvPr/>
          </p:nvSpPr>
          <p:spPr bwMode="auto">
            <a:xfrm>
              <a:off x="3547" y="2051"/>
              <a:ext cx="2122" cy="31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3200" i="1">
                  <a:solidFill>
                    <a:srgbClr val="FF0000"/>
                  </a:solidFill>
                  <a:effectLst>
                    <a:outerShdw blurRad="38100" dist="38100" dir="2700000" algn="tl">
                      <a:srgbClr val="C0C0C0"/>
                    </a:outerShdw>
                  </a:effectLst>
                  <a:ea typeface="黑体" pitchFamily="49" charset="-122"/>
                </a:rPr>
                <a:t>企业整体信息化建设！</a:t>
              </a:r>
            </a:p>
          </p:txBody>
        </p:sp>
      </p:grpSp>
      <p:grpSp>
        <p:nvGrpSpPr>
          <p:cNvPr id="312411" name="Group 91"/>
          <p:cNvGrpSpPr>
            <a:grpSpLocks/>
          </p:cNvGrpSpPr>
          <p:nvPr/>
        </p:nvGrpSpPr>
        <p:grpSpPr bwMode="auto">
          <a:xfrm>
            <a:off x="1011770" y="5111757"/>
            <a:ext cx="3052234" cy="738189"/>
            <a:chOff x="478" y="3364"/>
            <a:chExt cx="1442" cy="465"/>
          </a:xfrm>
        </p:grpSpPr>
        <p:sp>
          <p:nvSpPr>
            <p:cNvPr id="312412" name="Rectangle 92"/>
            <p:cNvSpPr>
              <a:spLocks noChangeArrowheads="1"/>
            </p:cNvSpPr>
            <p:nvPr/>
          </p:nvSpPr>
          <p:spPr bwMode="auto">
            <a:xfrm>
              <a:off x="624" y="3364"/>
              <a:ext cx="1296" cy="46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marL="609585" indent="-609585" algn="ctr">
                <a:spcBef>
                  <a:spcPct val="0"/>
                </a:spcBef>
                <a:defRPr/>
              </a:pPr>
              <a:r>
                <a:rPr lang="en-US" altLang="zh-CN" sz="2400">
                  <a:effectLst>
                    <a:outerShdw blurRad="38100" dist="38100" dir="2700000" algn="tl">
                      <a:srgbClr val="C0C0C0"/>
                    </a:outerShdw>
                  </a:effectLst>
                  <a:latin typeface="Arial Black" pitchFamily="34" charset="0"/>
                  <a:ea typeface="黑体" pitchFamily="49" charset="-122"/>
                </a:rPr>
                <a:t>3   5   7</a:t>
              </a:r>
            </a:p>
            <a:p>
              <a:pPr marL="609585" indent="-609585" algn="ctr">
                <a:spcBef>
                  <a:spcPct val="0"/>
                </a:spcBef>
                <a:defRPr/>
              </a:pPr>
              <a:r>
                <a:rPr lang="en-US" altLang="zh-CN" sz="2400">
                  <a:effectLst>
                    <a:outerShdw blurRad="38100" dist="38100" dir="2700000" algn="tl">
                      <a:srgbClr val="C0C0C0"/>
                    </a:outerShdw>
                  </a:effectLst>
                  <a:latin typeface="Arial Black" pitchFamily="34" charset="0"/>
                  <a:ea typeface="黑体" pitchFamily="49" charset="-122"/>
                </a:rPr>
                <a:t>6   7   8</a:t>
              </a:r>
            </a:p>
          </p:txBody>
        </p:sp>
        <p:grpSp>
          <p:nvGrpSpPr>
            <p:cNvPr id="55349" name="Group 93"/>
            <p:cNvGrpSpPr>
              <a:grpSpLocks/>
            </p:cNvGrpSpPr>
            <p:nvPr/>
          </p:nvGrpSpPr>
          <p:grpSpPr bwMode="auto">
            <a:xfrm>
              <a:off x="480" y="3509"/>
              <a:ext cx="384" cy="317"/>
              <a:chOff x="2689" y="158"/>
              <a:chExt cx="1526" cy="2881"/>
            </a:xfrm>
          </p:grpSpPr>
          <p:pic>
            <p:nvPicPr>
              <p:cNvPr id="55351" name="Picture 94"/>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89" y="793"/>
                <a:ext cx="1526" cy="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52" name="Text Box 95"/>
              <p:cNvSpPr txBox="1">
                <a:spLocks noChangeArrowheads="1"/>
              </p:cNvSpPr>
              <p:nvPr/>
            </p:nvSpPr>
            <p:spPr bwMode="auto">
              <a:xfrm>
                <a:off x="2880" y="158"/>
                <a:ext cx="1218" cy="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2667">
                  <a:solidFill>
                    <a:schemeClr val="tx1"/>
                  </a:solidFill>
                  <a:latin typeface="Arial" pitchFamily="34" charset="0"/>
                  <a:ea typeface="宋体" pitchFamily="2" charset="-122"/>
                </a:endParaRPr>
              </a:p>
            </p:txBody>
          </p:sp>
        </p:grpSp>
        <p:sp>
          <p:nvSpPr>
            <p:cNvPr id="312416" name="Rectangle 96"/>
            <p:cNvSpPr>
              <a:spLocks noChangeArrowheads="1"/>
            </p:cNvSpPr>
            <p:nvPr/>
          </p:nvSpPr>
          <p:spPr bwMode="auto">
            <a:xfrm>
              <a:off x="478" y="3377"/>
              <a:ext cx="377" cy="15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chemeClr val="accent2"/>
                  </a:solidFill>
                  <a:effectLst>
                    <a:outerShdw blurRad="38100" dist="38100" dir="2700000" algn="tl">
                      <a:srgbClr val="C0C0C0"/>
                    </a:outerShdw>
                  </a:effectLst>
                  <a:latin typeface="Arial Black" pitchFamily="34" charset="0"/>
                  <a:ea typeface="黑体" pitchFamily="49" charset="-122"/>
                </a:rPr>
                <a:t>数据</a:t>
              </a:r>
            </a:p>
          </p:txBody>
        </p:sp>
      </p:grpSp>
      <p:grpSp>
        <p:nvGrpSpPr>
          <p:cNvPr id="312417" name="Group 97"/>
          <p:cNvGrpSpPr>
            <a:grpSpLocks/>
          </p:cNvGrpSpPr>
          <p:nvPr/>
        </p:nvGrpSpPr>
        <p:grpSpPr bwMode="auto">
          <a:xfrm>
            <a:off x="3450171" y="5029203"/>
            <a:ext cx="3763434" cy="933451"/>
            <a:chOff x="1630" y="3312"/>
            <a:chExt cx="1778" cy="588"/>
          </a:xfrm>
        </p:grpSpPr>
        <p:sp>
          <p:nvSpPr>
            <p:cNvPr id="312418" name="Rectangle 98"/>
            <p:cNvSpPr>
              <a:spLocks noChangeArrowheads="1"/>
            </p:cNvSpPr>
            <p:nvPr/>
          </p:nvSpPr>
          <p:spPr bwMode="auto">
            <a:xfrm>
              <a:off x="2112" y="3456"/>
              <a:ext cx="1296" cy="444"/>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48000" rIns="192000" bIns="0">
              <a:spAutoFit/>
            </a:bodyPr>
            <a:lstStyle/>
            <a:p>
              <a:pPr marL="609585" indent="-609585" algn="ctr">
                <a:spcBef>
                  <a:spcPct val="0"/>
                </a:spcBef>
                <a:buFontTx/>
                <a:buAutoNum type="arabicPlain" startAt="3"/>
                <a:defRPr/>
              </a:pPr>
              <a:r>
                <a:rPr lang="en-US" altLang="zh-CN" sz="2133">
                  <a:effectLst>
                    <a:outerShdw blurRad="38100" dist="38100" dir="2700000" algn="tl">
                      <a:srgbClr val="C0C0C0"/>
                    </a:outerShdw>
                  </a:effectLst>
                  <a:latin typeface="Arial Black" pitchFamily="34" charset="0"/>
                  <a:ea typeface="黑体" pitchFamily="49" charset="-122"/>
                </a:rPr>
                <a:t> 5     7</a:t>
              </a:r>
            </a:p>
            <a:p>
              <a:pPr marL="609585" indent="-609585" algn="ctr">
                <a:spcBef>
                  <a:spcPct val="0"/>
                </a:spcBef>
                <a:defRPr/>
              </a:pPr>
              <a:r>
                <a:rPr lang="en-US" altLang="zh-CN" sz="2133">
                  <a:effectLst>
                    <a:outerShdw blurRad="38100" dist="38100" dir="2700000" algn="tl">
                      <a:srgbClr val="C0C0C0"/>
                    </a:outerShdw>
                  </a:effectLst>
                  <a:latin typeface="Arial Black" pitchFamily="34" charset="0"/>
                  <a:ea typeface="黑体" pitchFamily="49" charset="-122"/>
                </a:rPr>
                <a:t>6      7     8</a:t>
              </a:r>
            </a:p>
          </p:txBody>
        </p:sp>
        <p:grpSp>
          <p:nvGrpSpPr>
            <p:cNvPr id="55332" name="Group 99"/>
            <p:cNvGrpSpPr>
              <a:grpSpLocks/>
            </p:cNvGrpSpPr>
            <p:nvPr/>
          </p:nvGrpSpPr>
          <p:grpSpPr bwMode="auto">
            <a:xfrm>
              <a:off x="1966" y="3312"/>
              <a:ext cx="1346" cy="480"/>
              <a:chOff x="1966" y="3264"/>
              <a:chExt cx="1346" cy="576"/>
            </a:xfrm>
          </p:grpSpPr>
          <p:sp>
            <p:nvSpPr>
              <p:cNvPr id="55337" name="Line 100"/>
              <p:cNvSpPr>
                <a:spLocks noChangeShapeType="1"/>
              </p:cNvSpPr>
              <p:nvPr/>
            </p:nvSpPr>
            <p:spPr bwMode="auto">
              <a:xfrm>
                <a:off x="2016" y="3456"/>
                <a:ext cx="1248"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endParaRPr lang="zh-CN" altLang="en-US" sz="2400"/>
              </a:p>
            </p:txBody>
          </p:sp>
          <p:sp>
            <p:nvSpPr>
              <p:cNvPr id="312421" name="Rectangle 101"/>
              <p:cNvSpPr>
                <a:spLocks noChangeArrowheads="1"/>
              </p:cNvSpPr>
              <p:nvPr/>
            </p:nvSpPr>
            <p:spPr bwMode="auto">
              <a:xfrm>
                <a:off x="2208" y="3312"/>
                <a:ext cx="480" cy="186"/>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a:defRPr/>
                </a:pPr>
                <a:r>
                  <a:rPr lang="en-US" altLang="zh-CN" sz="1600">
                    <a:solidFill>
                      <a:srgbClr val="FF0000"/>
                    </a:solidFill>
                    <a:effectLst>
                      <a:outerShdw blurRad="38100" dist="38100" dir="2700000" algn="tl">
                        <a:srgbClr val="C0C0C0"/>
                      </a:outerShdw>
                    </a:effectLst>
                    <a:latin typeface="Arial Black" pitchFamily="34" charset="0"/>
                    <a:ea typeface="黑体" pitchFamily="49" charset="-122"/>
                  </a:rPr>
                  <a:t>1</a:t>
                </a: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季</a:t>
                </a:r>
              </a:p>
            </p:txBody>
          </p:sp>
          <p:sp>
            <p:nvSpPr>
              <p:cNvPr id="55339" name="Rectangle 102"/>
              <p:cNvSpPr>
                <a:spLocks noChangeArrowheads="1"/>
              </p:cNvSpPr>
              <p:nvPr/>
            </p:nvSpPr>
            <p:spPr bwMode="auto">
              <a:xfrm>
                <a:off x="2016" y="3264"/>
                <a:ext cx="1248" cy="576"/>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lstStyle/>
              <a:p>
                <a:endParaRPr lang="zh-CN" altLang="en-US" sz="2400"/>
              </a:p>
            </p:txBody>
          </p:sp>
          <p:sp>
            <p:nvSpPr>
              <p:cNvPr id="55340" name="Line 103"/>
              <p:cNvSpPr>
                <a:spLocks noChangeShapeType="1"/>
              </p:cNvSpPr>
              <p:nvPr/>
            </p:nvSpPr>
            <p:spPr bwMode="auto">
              <a:xfrm>
                <a:off x="2304" y="3264"/>
                <a:ext cx="0" cy="57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endParaRPr lang="zh-CN" altLang="en-US" sz="2400"/>
              </a:p>
            </p:txBody>
          </p:sp>
          <p:sp>
            <p:nvSpPr>
              <p:cNvPr id="55341" name="Line 104"/>
              <p:cNvSpPr>
                <a:spLocks noChangeShapeType="1"/>
              </p:cNvSpPr>
              <p:nvPr/>
            </p:nvSpPr>
            <p:spPr bwMode="auto">
              <a:xfrm>
                <a:off x="2592" y="3264"/>
                <a:ext cx="0" cy="57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endParaRPr lang="zh-CN" altLang="en-US" sz="2400"/>
              </a:p>
            </p:txBody>
          </p:sp>
          <p:sp>
            <p:nvSpPr>
              <p:cNvPr id="55342" name="Line 105"/>
              <p:cNvSpPr>
                <a:spLocks noChangeShapeType="1"/>
              </p:cNvSpPr>
              <p:nvPr/>
            </p:nvSpPr>
            <p:spPr bwMode="auto">
              <a:xfrm>
                <a:off x="2928" y="3264"/>
                <a:ext cx="0" cy="57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lstStyle/>
              <a:p>
                <a:endParaRPr lang="zh-CN" altLang="en-US" sz="2400"/>
              </a:p>
            </p:txBody>
          </p:sp>
          <p:sp>
            <p:nvSpPr>
              <p:cNvPr id="312426" name="Rectangle 106"/>
              <p:cNvSpPr>
                <a:spLocks noChangeArrowheads="1"/>
              </p:cNvSpPr>
              <p:nvPr/>
            </p:nvSpPr>
            <p:spPr bwMode="auto">
              <a:xfrm>
                <a:off x="1966" y="3648"/>
                <a:ext cx="377" cy="186"/>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收入</a:t>
                </a:r>
              </a:p>
            </p:txBody>
          </p:sp>
          <p:sp>
            <p:nvSpPr>
              <p:cNvPr id="312427" name="Rectangle 107"/>
              <p:cNvSpPr>
                <a:spLocks noChangeArrowheads="1"/>
              </p:cNvSpPr>
              <p:nvPr/>
            </p:nvSpPr>
            <p:spPr bwMode="auto">
              <a:xfrm>
                <a:off x="1966" y="3473"/>
                <a:ext cx="377" cy="186"/>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成本</a:t>
                </a:r>
              </a:p>
            </p:txBody>
          </p:sp>
          <p:sp>
            <p:nvSpPr>
              <p:cNvPr id="312428" name="Rectangle 108"/>
              <p:cNvSpPr>
                <a:spLocks noChangeArrowheads="1"/>
              </p:cNvSpPr>
              <p:nvPr/>
            </p:nvSpPr>
            <p:spPr bwMode="auto">
              <a:xfrm>
                <a:off x="1966" y="3281"/>
                <a:ext cx="377" cy="186"/>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时间</a:t>
                </a:r>
              </a:p>
            </p:txBody>
          </p:sp>
          <p:sp>
            <p:nvSpPr>
              <p:cNvPr id="312429" name="Rectangle 109"/>
              <p:cNvSpPr>
                <a:spLocks noChangeArrowheads="1"/>
              </p:cNvSpPr>
              <p:nvPr/>
            </p:nvSpPr>
            <p:spPr bwMode="auto">
              <a:xfrm>
                <a:off x="2496" y="3312"/>
                <a:ext cx="480" cy="186"/>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a:defRPr/>
                </a:pPr>
                <a:r>
                  <a:rPr lang="en-US" altLang="zh-CN" sz="1600">
                    <a:solidFill>
                      <a:srgbClr val="FF0000"/>
                    </a:solidFill>
                    <a:effectLst>
                      <a:outerShdw blurRad="38100" dist="38100" dir="2700000" algn="tl">
                        <a:srgbClr val="C0C0C0"/>
                      </a:outerShdw>
                    </a:effectLst>
                    <a:latin typeface="Arial Black" pitchFamily="34" charset="0"/>
                    <a:ea typeface="黑体" pitchFamily="49" charset="-122"/>
                  </a:rPr>
                  <a:t>2</a:t>
                </a: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季</a:t>
                </a:r>
              </a:p>
            </p:txBody>
          </p:sp>
          <p:sp>
            <p:nvSpPr>
              <p:cNvPr id="312430" name="Rectangle 110"/>
              <p:cNvSpPr>
                <a:spLocks noChangeArrowheads="1"/>
              </p:cNvSpPr>
              <p:nvPr/>
            </p:nvSpPr>
            <p:spPr bwMode="auto">
              <a:xfrm>
                <a:off x="2832" y="3312"/>
                <a:ext cx="480" cy="186"/>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a:defRPr/>
                </a:pPr>
                <a:r>
                  <a:rPr lang="en-US" altLang="zh-CN" sz="1600">
                    <a:solidFill>
                      <a:srgbClr val="FF0000"/>
                    </a:solidFill>
                    <a:effectLst>
                      <a:outerShdw blurRad="38100" dist="38100" dir="2700000" algn="tl">
                        <a:srgbClr val="C0C0C0"/>
                      </a:outerShdw>
                    </a:effectLst>
                    <a:latin typeface="Arial Black" pitchFamily="34" charset="0"/>
                    <a:ea typeface="黑体" pitchFamily="49" charset="-122"/>
                  </a:rPr>
                  <a:t>3</a:t>
                </a: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季</a:t>
                </a:r>
              </a:p>
            </p:txBody>
          </p:sp>
        </p:grpSp>
        <p:grpSp>
          <p:nvGrpSpPr>
            <p:cNvPr id="55333" name="Group 111"/>
            <p:cNvGrpSpPr>
              <a:grpSpLocks/>
            </p:cNvGrpSpPr>
            <p:nvPr/>
          </p:nvGrpSpPr>
          <p:grpSpPr bwMode="auto">
            <a:xfrm>
              <a:off x="1632" y="3509"/>
              <a:ext cx="384" cy="317"/>
              <a:chOff x="2689" y="158"/>
              <a:chExt cx="1526" cy="2881"/>
            </a:xfrm>
          </p:grpSpPr>
          <p:pic>
            <p:nvPicPr>
              <p:cNvPr id="55335" name="Picture 11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89" y="793"/>
                <a:ext cx="1526" cy="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36" name="Text Box 113"/>
              <p:cNvSpPr txBox="1">
                <a:spLocks noChangeArrowheads="1"/>
              </p:cNvSpPr>
              <p:nvPr/>
            </p:nvSpPr>
            <p:spPr bwMode="auto">
              <a:xfrm>
                <a:off x="2880" y="158"/>
                <a:ext cx="1218" cy="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2667">
                  <a:solidFill>
                    <a:schemeClr val="tx1"/>
                  </a:solidFill>
                  <a:latin typeface="Arial" pitchFamily="34" charset="0"/>
                  <a:ea typeface="宋体" pitchFamily="2" charset="-122"/>
                </a:endParaRPr>
              </a:p>
            </p:txBody>
          </p:sp>
        </p:grpSp>
        <p:sp>
          <p:nvSpPr>
            <p:cNvPr id="312434" name="Rectangle 114"/>
            <p:cNvSpPr>
              <a:spLocks noChangeArrowheads="1"/>
            </p:cNvSpPr>
            <p:nvPr/>
          </p:nvSpPr>
          <p:spPr bwMode="auto">
            <a:xfrm>
              <a:off x="1630" y="3377"/>
              <a:ext cx="377" cy="15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chemeClr val="accent2"/>
                  </a:solidFill>
                  <a:effectLst>
                    <a:outerShdw blurRad="38100" dist="38100" dir="2700000" algn="tl">
                      <a:srgbClr val="C0C0C0"/>
                    </a:outerShdw>
                  </a:effectLst>
                  <a:latin typeface="Arial Black" pitchFamily="34" charset="0"/>
                  <a:ea typeface="黑体" pitchFamily="49" charset="-122"/>
                </a:rPr>
                <a:t>信息</a:t>
              </a:r>
            </a:p>
          </p:txBody>
        </p:sp>
      </p:grpSp>
      <p:grpSp>
        <p:nvGrpSpPr>
          <p:cNvPr id="312435" name="Group 115"/>
          <p:cNvGrpSpPr>
            <a:grpSpLocks/>
          </p:cNvGrpSpPr>
          <p:nvPr/>
        </p:nvGrpSpPr>
        <p:grpSpPr bwMode="auto">
          <a:xfrm>
            <a:off x="1648888" y="3384547"/>
            <a:ext cx="2480734" cy="1182688"/>
            <a:chOff x="779" y="2256"/>
            <a:chExt cx="1172" cy="745"/>
          </a:xfrm>
        </p:grpSpPr>
        <p:sp>
          <p:nvSpPr>
            <p:cNvPr id="55327" name="Rectangle 116"/>
            <p:cNvSpPr>
              <a:spLocks noChangeArrowheads="1"/>
            </p:cNvSpPr>
            <p:nvPr/>
          </p:nvSpPr>
          <p:spPr bwMode="auto">
            <a:xfrm>
              <a:off x="779" y="2256"/>
              <a:ext cx="1172" cy="239"/>
            </a:xfrm>
            <a:prstGeom prst="rect">
              <a:avLst/>
            </a:prstGeom>
            <a:solidFill>
              <a:srgbClr val="666699"/>
            </a:solidFill>
            <a:ln>
              <a:noFill/>
            </a:ln>
            <a:effectLst>
              <a:outerShdw dist="17961" dir="27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zh-CN" altLang="en-US" sz="1867">
                  <a:solidFill>
                    <a:schemeClr val="bg1"/>
                  </a:solidFill>
                  <a:latin typeface="华文新魏" pitchFamily="2" charset="-122"/>
                  <a:ea typeface="华文新魏" pitchFamily="2" charset="-122"/>
                </a:rPr>
                <a:t>美国钢铁大王</a:t>
              </a:r>
              <a:r>
                <a:rPr lang="en-US" altLang="zh-CN" sz="1867">
                  <a:solidFill>
                    <a:schemeClr val="bg1"/>
                  </a:solidFill>
                  <a:latin typeface="华文新魏" pitchFamily="2" charset="-122"/>
                  <a:ea typeface="华文新魏" pitchFamily="2" charset="-122"/>
                </a:rPr>
                <a:t>--</a:t>
              </a:r>
              <a:r>
                <a:rPr lang="zh-CN" altLang="en-US" sz="1867">
                  <a:solidFill>
                    <a:srgbClr val="FF0000"/>
                  </a:solidFill>
                  <a:latin typeface="华文新魏" pitchFamily="2" charset="-122"/>
                  <a:ea typeface="华文新魏" pitchFamily="2" charset="-122"/>
                </a:rPr>
                <a:t>卡内基</a:t>
              </a:r>
            </a:p>
          </p:txBody>
        </p:sp>
        <p:sp>
          <p:nvSpPr>
            <p:cNvPr id="55328" name="Rectangle 117"/>
            <p:cNvSpPr>
              <a:spLocks noChangeArrowheads="1"/>
            </p:cNvSpPr>
            <p:nvPr/>
          </p:nvSpPr>
          <p:spPr bwMode="auto">
            <a:xfrm>
              <a:off x="1164" y="2448"/>
              <a:ext cx="378" cy="291"/>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zh-CN" altLang="en-US" sz="2400">
                  <a:solidFill>
                    <a:srgbClr val="FF0000"/>
                  </a:solidFill>
                  <a:latin typeface="华文新魏" pitchFamily="2" charset="-122"/>
                  <a:ea typeface="华文新魏" pitchFamily="2" charset="-122"/>
                </a:rPr>
                <a:t>资源</a:t>
              </a:r>
            </a:p>
          </p:txBody>
        </p:sp>
        <p:sp>
          <p:nvSpPr>
            <p:cNvPr id="55329" name="Rectangle 118"/>
            <p:cNvSpPr>
              <a:spLocks noChangeArrowheads="1"/>
            </p:cNvSpPr>
            <p:nvPr/>
          </p:nvSpPr>
          <p:spPr bwMode="auto">
            <a:xfrm>
              <a:off x="874" y="2736"/>
              <a:ext cx="978" cy="265"/>
            </a:xfrm>
            <a:prstGeom prst="rect">
              <a:avLst/>
            </a:prstGeom>
            <a:solidFill>
              <a:srgbClr val="800080"/>
            </a:solidFill>
            <a:ln>
              <a:noFill/>
            </a:ln>
            <a:effectLst>
              <a:outerShdw dist="17961" dir="27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en-US" altLang="zh-CN" sz="2133">
                  <a:solidFill>
                    <a:schemeClr val="bg1"/>
                  </a:solidFill>
                  <a:latin typeface="华文新魏" pitchFamily="2" charset="-122"/>
                  <a:ea typeface="华文新魏" pitchFamily="2" charset="-122"/>
                </a:rPr>
                <a:t>100</a:t>
              </a:r>
              <a:r>
                <a:rPr lang="zh-CN" altLang="en-US" sz="2133">
                  <a:solidFill>
                    <a:schemeClr val="bg1"/>
                  </a:solidFill>
                  <a:latin typeface="华文新魏" pitchFamily="2" charset="-122"/>
                  <a:ea typeface="华文新魏" pitchFamily="2" charset="-122"/>
                </a:rPr>
                <a:t>年</a:t>
              </a:r>
              <a:r>
                <a:rPr lang="en-US" altLang="zh-CN" sz="2133">
                  <a:solidFill>
                    <a:schemeClr val="bg1"/>
                  </a:solidFill>
                  <a:latin typeface="华文新魏" pitchFamily="2" charset="-122"/>
                  <a:ea typeface="华文新魏" pitchFamily="2" charset="-122"/>
                </a:rPr>
                <a:t>-</a:t>
              </a:r>
              <a:r>
                <a:rPr lang="zh-CN" altLang="en-US" sz="2133">
                  <a:solidFill>
                    <a:schemeClr val="bg1"/>
                  </a:solidFill>
                  <a:latin typeface="华文新魏" pitchFamily="2" charset="-122"/>
                  <a:ea typeface="华文新魏" pitchFamily="2" charset="-122"/>
                </a:rPr>
                <a:t>百万富翁</a:t>
              </a:r>
            </a:p>
          </p:txBody>
        </p:sp>
        <p:sp>
          <p:nvSpPr>
            <p:cNvPr id="55330" name="AutoShape 119"/>
            <p:cNvSpPr>
              <a:spLocks noChangeArrowheads="1"/>
            </p:cNvSpPr>
            <p:nvPr/>
          </p:nvSpPr>
          <p:spPr bwMode="auto">
            <a:xfrm>
              <a:off x="1056" y="2448"/>
              <a:ext cx="624" cy="288"/>
            </a:xfrm>
            <a:prstGeom prst="downArrow">
              <a:avLst>
                <a:gd name="adj1" fmla="val 50000"/>
                <a:gd name="adj2" fmla="val 25000"/>
              </a:avLst>
            </a:prstGeom>
            <a:noFill/>
            <a:ln w="25400">
              <a:solidFill>
                <a:srgbClr val="0000FF"/>
              </a:solidFill>
              <a:miter lim="800000"/>
              <a:headEnd/>
              <a:tailEn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lstStyle/>
            <a:p>
              <a:endParaRPr lang="zh-CN" altLang="en-US" sz="2400"/>
            </a:p>
          </p:txBody>
        </p:sp>
      </p:grpSp>
      <p:grpSp>
        <p:nvGrpSpPr>
          <p:cNvPr id="312440" name="Group 120"/>
          <p:cNvGrpSpPr>
            <a:grpSpLocks/>
          </p:cNvGrpSpPr>
          <p:nvPr/>
        </p:nvGrpSpPr>
        <p:grpSpPr bwMode="auto">
          <a:xfrm>
            <a:off x="4775204" y="3384553"/>
            <a:ext cx="2719917" cy="1214437"/>
            <a:chOff x="2256" y="2256"/>
            <a:chExt cx="1285" cy="765"/>
          </a:xfrm>
        </p:grpSpPr>
        <p:sp>
          <p:nvSpPr>
            <p:cNvPr id="55323" name="Rectangle 121"/>
            <p:cNvSpPr>
              <a:spLocks noChangeArrowheads="1"/>
            </p:cNvSpPr>
            <p:nvPr/>
          </p:nvSpPr>
          <p:spPr bwMode="auto">
            <a:xfrm>
              <a:off x="2256" y="2256"/>
              <a:ext cx="1285" cy="239"/>
            </a:xfrm>
            <a:prstGeom prst="rect">
              <a:avLst/>
            </a:prstGeom>
            <a:solidFill>
              <a:srgbClr val="666699"/>
            </a:solidFill>
            <a:ln>
              <a:noFill/>
            </a:ln>
            <a:effectLst>
              <a:outerShdw dist="17961" dir="27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lnSpc>
                  <a:spcPct val="100000"/>
                </a:lnSpc>
                <a:spcBef>
                  <a:spcPct val="0"/>
                </a:spcBef>
              </a:pPr>
              <a:r>
                <a:rPr lang="zh-CN" altLang="en-US" sz="1867">
                  <a:solidFill>
                    <a:schemeClr val="bg1"/>
                  </a:solidFill>
                  <a:latin typeface="华文新魏" pitchFamily="2" charset="-122"/>
                  <a:ea typeface="华文新魏" pitchFamily="2" charset="-122"/>
                </a:rPr>
                <a:t>美国石油大王</a:t>
              </a:r>
              <a:r>
                <a:rPr lang="en-US" altLang="zh-CN" sz="1867">
                  <a:solidFill>
                    <a:schemeClr val="bg1"/>
                  </a:solidFill>
                  <a:latin typeface="华文新魏" pitchFamily="2" charset="-122"/>
                  <a:ea typeface="华文新魏" pitchFamily="2" charset="-122"/>
                </a:rPr>
                <a:t>--</a:t>
              </a:r>
              <a:r>
                <a:rPr lang="zh-CN" altLang="en-US" sz="1867">
                  <a:solidFill>
                    <a:srgbClr val="FF0000"/>
                  </a:solidFill>
                  <a:latin typeface="华文新魏" pitchFamily="2" charset="-122"/>
                  <a:ea typeface="华文新魏" pitchFamily="2" charset="-122"/>
                </a:rPr>
                <a:t>洛克非勒</a:t>
              </a:r>
            </a:p>
          </p:txBody>
        </p:sp>
        <p:sp>
          <p:nvSpPr>
            <p:cNvPr id="55324" name="Rectangle 122"/>
            <p:cNvSpPr>
              <a:spLocks noChangeArrowheads="1"/>
            </p:cNvSpPr>
            <p:nvPr/>
          </p:nvSpPr>
          <p:spPr bwMode="auto">
            <a:xfrm>
              <a:off x="2700" y="2448"/>
              <a:ext cx="378" cy="291"/>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zh-CN" altLang="en-US" sz="2400">
                  <a:solidFill>
                    <a:srgbClr val="FF0000"/>
                  </a:solidFill>
                  <a:latin typeface="华文新魏" pitchFamily="2" charset="-122"/>
                  <a:ea typeface="华文新魏" pitchFamily="2" charset="-122"/>
                </a:rPr>
                <a:t>能源</a:t>
              </a:r>
            </a:p>
          </p:txBody>
        </p:sp>
        <p:sp>
          <p:nvSpPr>
            <p:cNvPr id="55325" name="Rectangle 123"/>
            <p:cNvSpPr>
              <a:spLocks noChangeArrowheads="1"/>
            </p:cNvSpPr>
            <p:nvPr/>
          </p:nvSpPr>
          <p:spPr bwMode="auto">
            <a:xfrm>
              <a:off x="2412" y="2756"/>
              <a:ext cx="988" cy="265"/>
            </a:xfrm>
            <a:prstGeom prst="rect">
              <a:avLst/>
            </a:prstGeom>
            <a:solidFill>
              <a:srgbClr val="800080"/>
            </a:solidFill>
            <a:ln>
              <a:noFill/>
            </a:ln>
            <a:effectLst>
              <a:outerShdw dist="17961" dir="27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en-US" altLang="zh-CN" sz="2133">
                  <a:solidFill>
                    <a:schemeClr val="bg1"/>
                  </a:solidFill>
                  <a:latin typeface="华文新魏" pitchFamily="2" charset="-122"/>
                  <a:ea typeface="华文新魏" pitchFamily="2" charset="-122"/>
                </a:rPr>
                <a:t>50</a:t>
              </a:r>
              <a:r>
                <a:rPr lang="zh-CN" altLang="en-US" sz="2133">
                  <a:solidFill>
                    <a:schemeClr val="bg1"/>
                  </a:solidFill>
                  <a:latin typeface="华文新魏" pitchFamily="2" charset="-122"/>
                  <a:ea typeface="华文新魏" pitchFamily="2" charset="-122"/>
                </a:rPr>
                <a:t>年 </a:t>
              </a:r>
              <a:r>
                <a:rPr lang="en-US" altLang="zh-CN" sz="2133">
                  <a:solidFill>
                    <a:schemeClr val="bg1"/>
                  </a:solidFill>
                  <a:latin typeface="华文新魏" pitchFamily="2" charset="-122"/>
                  <a:ea typeface="华文新魏" pitchFamily="2" charset="-122"/>
                </a:rPr>
                <a:t>- </a:t>
              </a:r>
              <a:r>
                <a:rPr lang="zh-CN" altLang="en-US" sz="2133">
                  <a:solidFill>
                    <a:schemeClr val="bg1"/>
                  </a:solidFill>
                  <a:latin typeface="华文新魏" pitchFamily="2" charset="-122"/>
                  <a:ea typeface="华文新魏" pitchFamily="2" charset="-122"/>
                </a:rPr>
                <a:t>千万富翁</a:t>
              </a:r>
            </a:p>
          </p:txBody>
        </p:sp>
        <p:sp>
          <p:nvSpPr>
            <p:cNvPr id="55326" name="AutoShape 124"/>
            <p:cNvSpPr>
              <a:spLocks noChangeArrowheads="1"/>
            </p:cNvSpPr>
            <p:nvPr/>
          </p:nvSpPr>
          <p:spPr bwMode="auto">
            <a:xfrm>
              <a:off x="2592" y="2448"/>
              <a:ext cx="624" cy="288"/>
            </a:xfrm>
            <a:prstGeom prst="downArrow">
              <a:avLst>
                <a:gd name="adj1" fmla="val 50000"/>
                <a:gd name="adj2" fmla="val 25000"/>
              </a:avLst>
            </a:prstGeom>
            <a:noFill/>
            <a:ln w="25400">
              <a:solidFill>
                <a:srgbClr val="0000FF"/>
              </a:solidFill>
              <a:miter lim="800000"/>
              <a:headEnd/>
              <a:tailEn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lstStyle/>
            <a:p>
              <a:endParaRPr lang="zh-CN" altLang="en-US" sz="2400"/>
            </a:p>
          </p:txBody>
        </p:sp>
      </p:grpSp>
      <p:grpSp>
        <p:nvGrpSpPr>
          <p:cNvPr id="312445" name="Group 125"/>
          <p:cNvGrpSpPr>
            <a:grpSpLocks/>
          </p:cNvGrpSpPr>
          <p:nvPr/>
        </p:nvGrpSpPr>
        <p:grpSpPr bwMode="auto">
          <a:xfrm>
            <a:off x="8144934" y="3352799"/>
            <a:ext cx="2548467" cy="1246188"/>
            <a:chOff x="3848" y="2236"/>
            <a:chExt cx="1204" cy="785"/>
          </a:xfrm>
        </p:grpSpPr>
        <p:sp>
          <p:nvSpPr>
            <p:cNvPr id="55319" name="Rectangle 126"/>
            <p:cNvSpPr>
              <a:spLocks noChangeArrowheads="1"/>
            </p:cNvSpPr>
            <p:nvPr/>
          </p:nvSpPr>
          <p:spPr bwMode="auto">
            <a:xfrm>
              <a:off x="3848" y="2236"/>
              <a:ext cx="1204" cy="265"/>
            </a:xfrm>
            <a:prstGeom prst="rect">
              <a:avLst/>
            </a:prstGeom>
            <a:solidFill>
              <a:srgbClr val="666699"/>
            </a:solidFill>
            <a:ln>
              <a:noFill/>
            </a:ln>
            <a:effectLst>
              <a:outerShdw dist="17961" dir="27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zh-CN" altLang="en-US" sz="2133">
                  <a:solidFill>
                    <a:schemeClr val="bg1"/>
                  </a:solidFill>
                  <a:latin typeface="华文新魏" pitchFamily="2" charset="-122"/>
                  <a:ea typeface="华文新魏" pitchFamily="2" charset="-122"/>
                </a:rPr>
                <a:t>美国电脑奇才</a:t>
              </a:r>
              <a:r>
                <a:rPr lang="en-US" altLang="zh-CN" sz="2133">
                  <a:solidFill>
                    <a:schemeClr val="bg1"/>
                  </a:solidFill>
                  <a:latin typeface="华文新魏" pitchFamily="2" charset="-122"/>
                  <a:ea typeface="华文新魏" pitchFamily="2" charset="-122"/>
                </a:rPr>
                <a:t>--</a:t>
              </a:r>
              <a:r>
                <a:rPr lang="zh-CN" altLang="en-US" sz="2133">
                  <a:solidFill>
                    <a:srgbClr val="FF0000"/>
                  </a:solidFill>
                  <a:latin typeface="华文新魏" pitchFamily="2" charset="-122"/>
                  <a:ea typeface="华文新魏" pitchFamily="2" charset="-122"/>
                </a:rPr>
                <a:t>盖茨</a:t>
              </a:r>
            </a:p>
          </p:txBody>
        </p:sp>
        <p:sp>
          <p:nvSpPr>
            <p:cNvPr id="55320" name="Rectangle 127"/>
            <p:cNvSpPr>
              <a:spLocks noChangeArrowheads="1"/>
            </p:cNvSpPr>
            <p:nvPr/>
          </p:nvSpPr>
          <p:spPr bwMode="auto">
            <a:xfrm>
              <a:off x="4264" y="2448"/>
              <a:ext cx="378" cy="291"/>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zh-CN" altLang="en-US" sz="2400">
                  <a:solidFill>
                    <a:srgbClr val="FF0000"/>
                  </a:solidFill>
                  <a:latin typeface="华文新魏" pitchFamily="2" charset="-122"/>
                  <a:ea typeface="华文新魏" pitchFamily="2" charset="-122"/>
                </a:rPr>
                <a:t>信息</a:t>
              </a:r>
            </a:p>
          </p:txBody>
        </p:sp>
        <p:sp>
          <p:nvSpPr>
            <p:cNvPr id="55321" name="Rectangle 128"/>
            <p:cNvSpPr>
              <a:spLocks noChangeArrowheads="1"/>
            </p:cNvSpPr>
            <p:nvPr/>
          </p:nvSpPr>
          <p:spPr bwMode="auto">
            <a:xfrm>
              <a:off x="3903" y="2756"/>
              <a:ext cx="1032" cy="265"/>
            </a:xfrm>
            <a:prstGeom prst="rect">
              <a:avLst/>
            </a:prstGeom>
            <a:solidFill>
              <a:srgbClr val="800080"/>
            </a:solidFill>
            <a:ln>
              <a:noFill/>
            </a:ln>
            <a:effectLst>
              <a:outerShdw dist="17961" dir="27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pPr>
              <a:r>
                <a:rPr lang="en-US" altLang="zh-CN" sz="2133">
                  <a:solidFill>
                    <a:schemeClr val="bg1"/>
                  </a:solidFill>
                  <a:latin typeface="华文新魏" pitchFamily="2" charset="-122"/>
                  <a:ea typeface="华文新魏" pitchFamily="2" charset="-122"/>
                </a:rPr>
                <a:t>10</a:t>
              </a:r>
              <a:r>
                <a:rPr lang="zh-CN" altLang="en-US" sz="2133">
                  <a:solidFill>
                    <a:schemeClr val="bg1"/>
                  </a:solidFill>
                  <a:latin typeface="华文新魏" pitchFamily="2" charset="-122"/>
                  <a:ea typeface="华文新魏" pitchFamily="2" charset="-122"/>
                </a:rPr>
                <a:t>几年</a:t>
              </a:r>
              <a:r>
                <a:rPr lang="en-US" altLang="zh-CN" sz="2133">
                  <a:solidFill>
                    <a:schemeClr val="bg1"/>
                  </a:solidFill>
                  <a:latin typeface="华文新魏" pitchFamily="2" charset="-122"/>
                  <a:ea typeface="华文新魏" pitchFamily="2" charset="-122"/>
                </a:rPr>
                <a:t>-</a:t>
              </a:r>
              <a:r>
                <a:rPr lang="zh-CN" altLang="en-US" sz="2133">
                  <a:solidFill>
                    <a:schemeClr val="bg1"/>
                  </a:solidFill>
                  <a:latin typeface="华文新魏" pitchFamily="2" charset="-122"/>
                  <a:ea typeface="华文新魏" pitchFamily="2" charset="-122"/>
                </a:rPr>
                <a:t>亿万富翁</a:t>
              </a:r>
            </a:p>
          </p:txBody>
        </p:sp>
        <p:sp>
          <p:nvSpPr>
            <p:cNvPr id="55322" name="AutoShape 129"/>
            <p:cNvSpPr>
              <a:spLocks noChangeArrowheads="1"/>
            </p:cNvSpPr>
            <p:nvPr/>
          </p:nvSpPr>
          <p:spPr bwMode="auto">
            <a:xfrm>
              <a:off x="4128" y="2448"/>
              <a:ext cx="624" cy="288"/>
            </a:xfrm>
            <a:prstGeom prst="downArrow">
              <a:avLst>
                <a:gd name="adj1" fmla="val 50000"/>
                <a:gd name="adj2" fmla="val 25000"/>
              </a:avLst>
            </a:prstGeom>
            <a:noFill/>
            <a:ln w="25400">
              <a:solidFill>
                <a:srgbClr val="0000FF"/>
              </a:solidFill>
              <a:miter lim="800000"/>
              <a:headEnd/>
              <a:tailEn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nchor="ctr"/>
            <a:lstStyle/>
            <a:p>
              <a:endParaRPr lang="zh-CN" altLang="en-US" sz="2400"/>
            </a:p>
          </p:txBody>
        </p:sp>
      </p:grpSp>
      <p:grpSp>
        <p:nvGrpSpPr>
          <p:cNvPr id="312450" name="Group 130"/>
          <p:cNvGrpSpPr>
            <a:grpSpLocks/>
          </p:cNvGrpSpPr>
          <p:nvPr/>
        </p:nvGrpSpPr>
        <p:grpSpPr bwMode="auto">
          <a:xfrm>
            <a:off x="6904571" y="4572000"/>
            <a:ext cx="4881034" cy="1676400"/>
            <a:chOff x="3262" y="3024"/>
            <a:chExt cx="2306" cy="1056"/>
          </a:xfrm>
        </p:grpSpPr>
        <p:graphicFrame>
          <p:nvGraphicFramePr>
            <p:cNvPr id="55310" name="Object 131"/>
            <p:cNvGraphicFramePr>
              <a:graphicFrameLocks noChangeAspect="1"/>
            </p:cNvGraphicFramePr>
            <p:nvPr/>
          </p:nvGraphicFramePr>
          <p:xfrm>
            <a:off x="4122" y="3120"/>
            <a:ext cx="1446" cy="960"/>
          </p:xfrm>
          <a:graphic>
            <a:graphicData uri="http://schemas.openxmlformats.org/presentationml/2006/ole">
              <mc:AlternateContent xmlns:mc="http://schemas.openxmlformats.org/markup-compatibility/2006">
                <mc:Choice xmlns:v="urn:schemas-microsoft-com:vml" Requires="v">
                  <p:oleObj spid="_x0000_s1054" name="Chart" r:id="rId14" imgW="3133954" imgH="1114654" progId="Excel.Chart.8">
                    <p:embed/>
                  </p:oleObj>
                </mc:Choice>
                <mc:Fallback>
                  <p:oleObj name="Chart" r:id="rId14" imgW="3133954" imgH="1114654" progId="Excel.Chart.8">
                    <p:embed/>
                    <p:pic>
                      <p:nvPicPr>
                        <p:cNvPr id="55310" name="Object 1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2" y="3120"/>
                          <a:ext cx="1446" cy="96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5311" name="Group 132"/>
            <p:cNvGrpSpPr>
              <a:grpSpLocks/>
            </p:cNvGrpSpPr>
            <p:nvPr/>
          </p:nvGrpSpPr>
          <p:grpSpPr bwMode="auto">
            <a:xfrm>
              <a:off x="3262" y="3024"/>
              <a:ext cx="1971" cy="1008"/>
              <a:chOff x="3262" y="3024"/>
              <a:chExt cx="1971" cy="1008"/>
            </a:xfrm>
          </p:grpSpPr>
          <p:graphicFrame>
            <p:nvGraphicFramePr>
              <p:cNvPr id="55312" name="Object 133"/>
              <p:cNvGraphicFramePr>
                <a:graphicFrameLocks noChangeAspect="1"/>
              </p:cNvGraphicFramePr>
              <p:nvPr/>
            </p:nvGraphicFramePr>
            <p:xfrm>
              <a:off x="3360" y="3024"/>
              <a:ext cx="1344" cy="1008"/>
            </p:xfrm>
            <a:graphic>
              <a:graphicData uri="http://schemas.openxmlformats.org/presentationml/2006/ole">
                <mc:AlternateContent xmlns:mc="http://schemas.openxmlformats.org/markup-compatibility/2006">
                  <mc:Choice xmlns:v="urn:schemas-microsoft-com:vml" Requires="v">
                    <p:oleObj spid="_x0000_s1055" name="Chart" r:id="rId16" imgW="3124505" imgH="1105205" progId="Excel.Chart.8">
                      <p:embed/>
                    </p:oleObj>
                  </mc:Choice>
                  <mc:Fallback>
                    <p:oleObj name="Chart" r:id="rId16" imgW="3124505" imgH="1105205" progId="Excel.Chart.8">
                      <p:embed/>
                      <p:pic>
                        <p:nvPicPr>
                          <p:cNvPr id="55312" name="Object 1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60" y="3024"/>
                            <a:ext cx="1344" cy="1008"/>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454" name="Rectangle 134"/>
              <p:cNvSpPr>
                <a:spLocks noChangeArrowheads="1"/>
              </p:cNvSpPr>
              <p:nvPr/>
            </p:nvSpPr>
            <p:spPr bwMode="auto">
              <a:xfrm>
                <a:off x="3646" y="3236"/>
                <a:ext cx="377" cy="15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收入</a:t>
                </a:r>
              </a:p>
            </p:txBody>
          </p:sp>
          <p:sp>
            <p:nvSpPr>
              <p:cNvPr id="312455" name="Rectangle 135"/>
              <p:cNvSpPr>
                <a:spLocks noChangeArrowheads="1"/>
              </p:cNvSpPr>
              <p:nvPr/>
            </p:nvSpPr>
            <p:spPr bwMode="auto">
              <a:xfrm>
                <a:off x="4856" y="3329"/>
                <a:ext cx="377" cy="15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rgbClr val="FF0000"/>
                    </a:solidFill>
                    <a:effectLst>
                      <a:outerShdw blurRad="38100" dist="38100" dir="2700000" algn="tl">
                        <a:srgbClr val="C0C0C0"/>
                      </a:outerShdw>
                    </a:effectLst>
                    <a:latin typeface="Arial Black" pitchFamily="34" charset="0"/>
                    <a:ea typeface="黑体" pitchFamily="49" charset="-122"/>
                  </a:rPr>
                  <a:t>利润</a:t>
                </a:r>
              </a:p>
            </p:txBody>
          </p:sp>
          <p:grpSp>
            <p:nvGrpSpPr>
              <p:cNvPr id="55315" name="Group 136"/>
              <p:cNvGrpSpPr>
                <a:grpSpLocks/>
              </p:cNvGrpSpPr>
              <p:nvPr/>
            </p:nvGrpSpPr>
            <p:grpSpPr bwMode="auto">
              <a:xfrm>
                <a:off x="3264" y="3509"/>
                <a:ext cx="384" cy="317"/>
                <a:chOff x="2689" y="158"/>
                <a:chExt cx="1526" cy="2881"/>
              </a:xfrm>
            </p:grpSpPr>
            <p:pic>
              <p:nvPicPr>
                <p:cNvPr id="55317" name="Picture 137"/>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89" y="793"/>
                  <a:ext cx="1526" cy="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8" name="Text Box 138"/>
                <p:cNvSpPr txBox="1">
                  <a:spLocks noChangeArrowheads="1"/>
                </p:cNvSpPr>
                <p:nvPr/>
              </p:nvSpPr>
              <p:spPr bwMode="auto">
                <a:xfrm>
                  <a:off x="2880" y="158"/>
                  <a:ext cx="1218" cy="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algn="ctr" eaLnBrk="1" hangingPunct="1">
                    <a:lnSpc>
                      <a:spcPct val="100000"/>
                    </a:lnSpc>
                    <a:spcBef>
                      <a:spcPct val="0"/>
                    </a:spcBef>
                  </a:pPr>
                  <a:endParaRPr kumimoji="0" lang="zh-CN" altLang="zh-CN" sz="2667">
                    <a:solidFill>
                      <a:schemeClr val="tx1"/>
                    </a:solidFill>
                    <a:latin typeface="Arial" pitchFamily="34" charset="0"/>
                    <a:ea typeface="宋体" pitchFamily="2" charset="-122"/>
                  </a:endParaRPr>
                </a:p>
              </p:txBody>
            </p:sp>
          </p:grpSp>
          <p:sp>
            <p:nvSpPr>
              <p:cNvPr id="312459" name="Rectangle 139"/>
              <p:cNvSpPr>
                <a:spLocks noChangeArrowheads="1"/>
              </p:cNvSpPr>
              <p:nvPr/>
            </p:nvSpPr>
            <p:spPr bwMode="auto">
              <a:xfrm>
                <a:off x="3262" y="3377"/>
                <a:ext cx="377" cy="15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defRPr/>
                </a:pPr>
                <a:r>
                  <a:rPr lang="zh-CN" altLang="en-US" sz="1600">
                    <a:solidFill>
                      <a:schemeClr val="accent2"/>
                    </a:solidFill>
                    <a:effectLst>
                      <a:outerShdw blurRad="38100" dist="38100" dir="2700000" algn="tl">
                        <a:srgbClr val="C0C0C0"/>
                      </a:outerShdw>
                    </a:effectLst>
                    <a:latin typeface="Arial Black" pitchFamily="34" charset="0"/>
                    <a:ea typeface="黑体" pitchFamily="49" charset="-122"/>
                  </a:rPr>
                  <a:t>知识</a:t>
                </a:r>
              </a:p>
            </p:txBody>
          </p:sp>
        </p:grpSp>
      </p:grpSp>
      <p:pic>
        <p:nvPicPr>
          <p:cNvPr id="55309" name="Picture 140" descr="0052"/>
          <p:cNvPicPr>
            <a:picLocks noChangeAspect="1" noChangeArrowheads="1"/>
          </p:cNvPicPr>
          <p:nvPr/>
        </p:nvPicPr>
        <p:blipFill>
          <a:blip r:embed="rId18">
            <a:lum bright="30000" contrast="-42000"/>
            <a:extLst>
              <a:ext uri="{28A0092B-C50C-407E-A947-70E740481C1C}">
                <a14:useLocalDpi xmlns:a14="http://schemas.microsoft.com/office/drawing/2010/main" val="0"/>
              </a:ext>
            </a:extLst>
          </a:blip>
          <a:srcRect/>
          <a:stretch>
            <a:fillRect/>
          </a:stretch>
        </p:blipFill>
        <p:spPr bwMode="auto">
          <a:xfrm>
            <a:off x="8407400" y="1122363"/>
            <a:ext cx="29718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84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2396"/>
                                        </p:tgtEl>
                                        <p:attrNameLst>
                                          <p:attrName>style.visibility</p:attrName>
                                        </p:attrNameLst>
                                      </p:cBhvr>
                                      <p:to>
                                        <p:strVal val="visible"/>
                                      </p:to>
                                    </p:set>
                                    <p:animEffect transition="in" filter="wipe(left)">
                                      <p:cBhvr>
                                        <p:cTn id="7" dur="500"/>
                                        <p:tgtEl>
                                          <p:spTgt spid="312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312400"/>
                                        </p:tgtEl>
                                        <p:attrNameLst>
                                          <p:attrName>style.visibility</p:attrName>
                                        </p:attrNameLst>
                                      </p:cBhvr>
                                      <p:to>
                                        <p:strVal val="visible"/>
                                      </p:to>
                                    </p:set>
                                    <p:animEffect transition="in" filter="barn(outVertical)">
                                      <p:cBhvr>
                                        <p:cTn id="12" dur="500"/>
                                        <p:tgtEl>
                                          <p:spTgt spid="3124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312408"/>
                                        </p:tgtEl>
                                        <p:attrNameLst>
                                          <p:attrName>style.visibility</p:attrName>
                                        </p:attrNameLst>
                                      </p:cBhvr>
                                      <p:to>
                                        <p:strVal val="visible"/>
                                      </p:to>
                                    </p:set>
                                    <p:anim calcmode="lin" valueType="num">
                                      <p:cBhvr>
                                        <p:cTn id="17" dur="500" fill="hold"/>
                                        <p:tgtEl>
                                          <p:spTgt spid="312408"/>
                                        </p:tgtEl>
                                        <p:attrNameLst>
                                          <p:attrName>ppt_x</p:attrName>
                                        </p:attrNameLst>
                                      </p:cBhvr>
                                      <p:tavLst>
                                        <p:tav tm="0">
                                          <p:val>
                                            <p:strVal val="#ppt_x-#ppt_w/2"/>
                                          </p:val>
                                        </p:tav>
                                        <p:tav tm="100000">
                                          <p:val>
                                            <p:strVal val="#ppt_x"/>
                                          </p:val>
                                        </p:tav>
                                      </p:tavLst>
                                    </p:anim>
                                    <p:anim calcmode="lin" valueType="num">
                                      <p:cBhvr>
                                        <p:cTn id="18" dur="500" fill="hold"/>
                                        <p:tgtEl>
                                          <p:spTgt spid="312408"/>
                                        </p:tgtEl>
                                        <p:attrNameLst>
                                          <p:attrName>ppt_y</p:attrName>
                                        </p:attrNameLst>
                                      </p:cBhvr>
                                      <p:tavLst>
                                        <p:tav tm="0">
                                          <p:val>
                                            <p:strVal val="#ppt_y"/>
                                          </p:val>
                                        </p:tav>
                                        <p:tav tm="100000">
                                          <p:val>
                                            <p:strVal val="#ppt_y"/>
                                          </p:val>
                                        </p:tav>
                                      </p:tavLst>
                                    </p:anim>
                                    <p:anim calcmode="lin" valueType="num">
                                      <p:cBhvr>
                                        <p:cTn id="19" dur="500" fill="hold"/>
                                        <p:tgtEl>
                                          <p:spTgt spid="312408"/>
                                        </p:tgtEl>
                                        <p:attrNameLst>
                                          <p:attrName>ppt_w</p:attrName>
                                        </p:attrNameLst>
                                      </p:cBhvr>
                                      <p:tavLst>
                                        <p:tav tm="0">
                                          <p:val>
                                            <p:fltVal val="0"/>
                                          </p:val>
                                        </p:tav>
                                        <p:tav tm="100000">
                                          <p:val>
                                            <p:strVal val="#ppt_w"/>
                                          </p:val>
                                        </p:tav>
                                      </p:tavLst>
                                    </p:anim>
                                    <p:anim calcmode="lin" valueType="num">
                                      <p:cBhvr>
                                        <p:cTn id="20" dur="500" fill="hold"/>
                                        <p:tgtEl>
                                          <p:spTgt spid="31240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12435"/>
                                        </p:tgtEl>
                                        <p:attrNameLst>
                                          <p:attrName>style.visibility</p:attrName>
                                        </p:attrNameLst>
                                      </p:cBhvr>
                                      <p:to>
                                        <p:strVal val="visible"/>
                                      </p:to>
                                    </p:set>
                                    <p:animEffect transition="in" filter="wipe(up)">
                                      <p:cBhvr>
                                        <p:cTn id="25" dur="500"/>
                                        <p:tgtEl>
                                          <p:spTgt spid="31243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12440"/>
                                        </p:tgtEl>
                                        <p:attrNameLst>
                                          <p:attrName>style.visibility</p:attrName>
                                        </p:attrNameLst>
                                      </p:cBhvr>
                                      <p:to>
                                        <p:strVal val="visible"/>
                                      </p:to>
                                    </p:set>
                                    <p:animEffect transition="in" filter="wipe(up)">
                                      <p:cBhvr>
                                        <p:cTn id="30" dur="500"/>
                                        <p:tgtEl>
                                          <p:spTgt spid="3124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12445"/>
                                        </p:tgtEl>
                                        <p:attrNameLst>
                                          <p:attrName>style.visibility</p:attrName>
                                        </p:attrNameLst>
                                      </p:cBhvr>
                                      <p:to>
                                        <p:strVal val="visible"/>
                                      </p:to>
                                    </p:set>
                                    <p:animEffect transition="in" filter="wipe(up)">
                                      <p:cBhvr>
                                        <p:cTn id="35" dur="500"/>
                                        <p:tgtEl>
                                          <p:spTgt spid="3124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12411"/>
                                        </p:tgtEl>
                                        <p:attrNameLst>
                                          <p:attrName>style.visibility</p:attrName>
                                        </p:attrNameLst>
                                      </p:cBhvr>
                                      <p:to>
                                        <p:strVal val="visible"/>
                                      </p:to>
                                    </p:set>
                                    <p:animEffect transition="in" filter="wipe(left)">
                                      <p:cBhvr>
                                        <p:cTn id="40" dur="500"/>
                                        <p:tgtEl>
                                          <p:spTgt spid="3124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12417"/>
                                        </p:tgtEl>
                                        <p:attrNameLst>
                                          <p:attrName>style.visibility</p:attrName>
                                        </p:attrNameLst>
                                      </p:cBhvr>
                                      <p:to>
                                        <p:strVal val="visible"/>
                                      </p:to>
                                    </p:set>
                                    <p:animEffect transition="in" filter="wipe(left)">
                                      <p:cBhvr>
                                        <p:cTn id="45" dur="500"/>
                                        <p:tgtEl>
                                          <p:spTgt spid="3124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12450"/>
                                        </p:tgtEl>
                                        <p:attrNameLst>
                                          <p:attrName>style.visibility</p:attrName>
                                        </p:attrNameLst>
                                      </p:cBhvr>
                                      <p:to>
                                        <p:strVal val="visible"/>
                                      </p:to>
                                    </p:set>
                                    <p:animEffect transition="in" filter="wipe(left)">
                                      <p:cBhvr>
                                        <p:cTn id="50" dur="500"/>
                                        <p:tgtEl>
                                          <p:spTgt spid="312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502321" y="537064"/>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ffectLst>
                  <a:outerShdw blurRad="38100" dist="38100" dir="2700000" algn="tl">
                    <a:srgbClr val="C0C0C0"/>
                  </a:outerShdw>
                </a:effectLst>
                <a:ea typeface="黑体" pitchFamily="49" charset="-122"/>
              </a:rPr>
              <a:t>三、加强企业信息化管理</a:t>
            </a:r>
          </a:p>
        </p:txBody>
      </p:sp>
      <p:grpSp>
        <p:nvGrpSpPr>
          <p:cNvPr id="250884" name="Group 4"/>
          <p:cNvGrpSpPr>
            <a:grpSpLocks/>
          </p:cNvGrpSpPr>
          <p:nvPr/>
        </p:nvGrpSpPr>
        <p:grpSpPr bwMode="auto">
          <a:xfrm>
            <a:off x="6797291" y="2069559"/>
            <a:ext cx="4453468" cy="1839914"/>
            <a:chOff x="3214" y="897"/>
            <a:chExt cx="2104" cy="1159"/>
          </a:xfrm>
        </p:grpSpPr>
        <p:sp>
          <p:nvSpPr>
            <p:cNvPr id="250885" name="Rectangle 5"/>
            <p:cNvSpPr>
              <a:spLocks noChangeArrowheads="1"/>
            </p:cNvSpPr>
            <p:nvPr/>
          </p:nvSpPr>
          <p:spPr bwMode="auto">
            <a:xfrm>
              <a:off x="3694" y="897"/>
              <a:ext cx="10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en-US" altLang="zh-CN" sz="2400">
                  <a:solidFill>
                    <a:srgbClr val="990000"/>
                  </a:solidFill>
                  <a:effectLst>
                    <a:outerShdw blurRad="38100" dist="38100" dir="2700000" algn="tl">
                      <a:srgbClr val="C0C0C0"/>
                    </a:outerShdw>
                  </a:effectLst>
                  <a:latin typeface="黑体" pitchFamily="49" charset="-122"/>
                  <a:ea typeface="黑体" pitchFamily="49" charset="-122"/>
                </a:rPr>
                <a:t> </a:t>
              </a:r>
              <a:r>
                <a:rPr lang="zh-CN" altLang="en-US" sz="2400">
                  <a:solidFill>
                    <a:srgbClr val="990000"/>
                  </a:solidFill>
                  <a:effectLst>
                    <a:outerShdw blurRad="38100" dist="38100" dir="2700000" algn="tl">
                      <a:srgbClr val="C0C0C0"/>
                    </a:outerShdw>
                  </a:effectLst>
                  <a:latin typeface="黑体" pitchFamily="49" charset="-122"/>
                  <a:ea typeface="黑体" pitchFamily="49" charset="-122"/>
                </a:rPr>
                <a:t>业务相互脱节</a:t>
              </a:r>
            </a:p>
          </p:txBody>
        </p:sp>
        <p:sp>
          <p:nvSpPr>
            <p:cNvPr id="56337" name="Rectangle 6"/>
            <p:cNvSpPr>
              <a:spLocks noChangeArrowheads="1"/>
            </p:cNvSpPr>
            <p:nvPr/>
          </p:nvSpPr>
          <p:spPr bwMode="auto">
            <a:xfrm>
              <a:off x="3214" y="1222"/>
              <a:ext cx="2104"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667">
                  <a:latin typeface="隶书" pitchFamily="49" charset="-122"/>
                  <a:ea typeface="隶书" pitchFamily="49" charset="-122"/>
                </a:rPr>
                <a:t>业务流程割裂 产供销不协调</a:t>
              </a:r>
            </a:p>
            <a:p>
              <a:pPr>
                <a:lnSpc>
                  <a:spcPct val="100000"/>
                </a:lnSpc>
                <a:spcBef>
                  <a:spcPct val="0"/>
                </a:spcBef>
              </a:pPr>
              <a:r>
                <a:rPr lang="zh-CN" altLang="en-US" sz="2667">
                  <a:latin typeface="隶书" pitchFamily="49" charset="-122"/>
                  <a:ea typeface="隶书" pitchFamily="49" charset="-122"/>
                </a:rPr>
                <a:t>财务业务脱节 财务数据滞后</a:t>
              </a:r>
            </a:p>
            <a:p>
              <a:pPr>
                <a:lnSpc>
                  <a:spcPct val="100000"/>
                </a:lnSpc>
                <a:spcBef>
                  <a:spcPct val="0"/>
                </a:spcBef>
              </a:pPr>
              <a:r>
                <a:rPr lang="zh-CN" altLang="en-US" sz="2667">
                  <a:latin typeface="隶书" pitchFamily="49" charset="-122"/>
                  <a:ea typeface="隶书" pitchFamily="49" charset="-122"/>
                </a:rPr>
                <a:t>信息孤岛严重 会议低效协调</a:t>
              </a:r>
            </a:p>
          </p:txBody>
        </p:sp>
      </p:grpSp>
      <p:sp>
        <p:nvSpPr>
          <p:cNvPr id="250887" name="Rectangle 7"/>
          <p:cNvSpPr>
            <a:spLocks noChangeArrowheads="1"/>
          </p:cNvSpPr>
          <p:nvPr/>
        </p:nvSpPr>
        <p:spPr bwMode="auto">
          <a:xfrm>
            <a:off x="2026324" y="5903371"/>
            <a:ext cx="8037778" cy="502766"/>
          </a:xfrm>
          <a:prstGeom prst="rect">
            <a:avLst/>
          </a:prstGeom>
          <a:solidFill>
            <a:srgbClr val="0000F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chemeClr val="bg1"/>
                </a:solidFill>
                <a:effectLst>
                  <a:outerShdw blurRad="38100" dist="38100" dir="2700000" algn="tl">
                    <a:srgbClr val="000000"/>
                  </a:outerShdw>
                </a:effectLst>
                <a:latin typeface="仿宋_GB2312" pitchFamily="49" charset="-122"/>
                <a:ea typeface="仿宋_GB2312" pitchFamily="49" charset="-122"/>
              </a:rPr>
              <a:t>缺乏实时、动态、准确的信息支持决策、计划、控制</a:t>
            </a:r>
          </a:p>
        </p:txBody>
      </p:sp>
      <p:grpSp>
        <p:nvGrpSpPr>
          <p:cNvPr id="250888" name="Group 8"/>
          <p:cNvGrpSpPr>
            <a:grpSpLocks/>
          </p:cNvGrpSpPr>
          <p:nvPr/>
        </p:nvGrpSpPr>
        <p:grpSpPr bwMode="auto">
          <a:xfrm>
            <a:off x="908721" y="2069558"/>
            <a:ext cx="3769784" cy="1855787"/>
            <a:chOff x="432" y="897"/>
            <a:chExt cx="1781" cy="1169"/>
          </a:xfrm>
        </p:grpSpPr>
        <p:sp>
          <p:nvSpPr>
            <p:cNvPr id="250889" name="Rectangle 9"/>
            <p:cNvSpPr>
              <a:spLocks noChangeArrowheads="1"/>
            </p:cNvSpPr>
            <p:nvPr/>
          </p:nvSpPr>
          <p:spPr bwMode="auto">
            <a:xfrm>
              <a:off x="688" y="897"/>
              <a:ext cx="11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en-US" altLang="zh-CN" sz="2400">
                  <a:solidFill>
                    <a:srgbClr val="990000"/>
                  </a:solidFill>
                  <a:effectLst>
                    <a:outerShdw blurRad="38100" dist="38100" dir="2700000" algn="tl">
                      <a:srgbClr val="C0C0C0"/>
                    </a:outerShdw>
                  </a:effectLst>
                  <a:latin typeface="黑体" pitchFamily="49" charset="-122"/>
                  <a:ea typeface="黑体" pitchFamily="49" charset="-122"/>
                </a:rPr>
                <a:t>  </a:t>
              </a:r>
              <a:r>
                <a:rPr lang="zh-CN" altLang="en-US" sz="2400">
                  <a:solidFill>
                    <a:srgbClr val="990000"/>
                  </a:solidFill>
                  <a:effectLst>
                    <a:outerShdw blurRad="38100" dist="38100" dir="2700000" algn="tl">
                      <a:srgbClr val="C0C0C0"/>
                    </a:outerShdw>
                  </a:effectLst>
                  <a:latin typeface="黑体" pitchFamily="49" charset="-122"/>
                  <a:ea typeface="黑体" pitchFamily="49" charset="-122"/>
                </a:rPr>
                <a:t>内部管理混乱</a:t>
              </a:r>
            </a:p>
          </p:txBody>
        </p:sp>
        <p:sp>
          <p:nvSpPr>
            <p:cNvPr id="56335" name="Rectangle 10"/>
            <p:cNvSpPr>
              <a:spLocks noChangeArrowheads="1"/>
            </p:cNvSpPr>
            <p:nvPr/>
          </p:nvSpPr>
          <p:spPr bwMode="auto">
            <a:xfrm>
              <a:off x="432" y="1232"/>
              <a:ext cx="1781"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667">
                  <a:latin typeface="隶书" pitchFamily="49" charset="-122"/>
                  <a:ea typeface="隶书" pitchFamily="49" charset="-122"/>
                </a:rPr>
                <a:t>凭证满天飞 报表一大堆</a:t>
              </a:r>
            </a:p>
            <a:p>
              <a:pPr>
                <a:lnSpc>
                  <a:spcPct val="100000"/>
                </a:lnSpc>
                <a:spcBef>
                  <a:spcPct val="0"/>
                </a:spcBef>
              </a:pPr>
              <a:r>
                <a:rPr lang="zh-CN" altLang="en-US" sz="2667">
                  <a:latin typeface="隶书" pitchFamily="49" charset="-122"/>
                  <a:ea typeface="隶书" pitchFamily="49" charset="-122"/>
                </a:rPr>
                <a:t>一家一个数 责任相推诿</a:t>
              </a:r>
            </a:p>
            <a:p>
              <a:pPr>
                <a:lnSpc>
                  <a:spcPct val="100000"/>
                </a:lnSpc>
                <a:spcBef>
                  <a:spcPct val="0"/>
                </a:spcBef>
              </a:pPr>
              <a:r>
                <a:rPr lang="zh-CN" altLang="en-US" sz="2667">
                  <a:latin typeface="隶书" pitchFamily="49" charset="-122"/>
                  <a:ea typeface="隶书" pitchFamily="49" charset="-122"/>
                </a:rPr>
                <a:t>决策无依据 老总难指挥</a:t>
              </a:r>
            </a:p>
          </p:txBody>
        </p:sp>
      </p:grpSp>
      <p:grpSp>
        <p:nvGrpSpPr>
          <p:cNvPr id="250891" name="Group 11"/>
          <p:cNvGrpSpPr>
            <a:grpSpLocks/>
          </p:cNvGrpSpPr>
          <p:nvPr/>
        </p:nvGrpSpPr>
        <p:grpSpPr bwMode="auto">
          <a:xfrm>
            <a:off x="1564887" y="4439700"/>
            <a:ext cx="8892117" cy="1323975"/>
            <a:chOff x="742" y="2528"/>
            <a:chExt cx="4201" cy="834"/>
          </a:xfrm>
        </p:grpSpPr>
        <p:sp>
          <p:nvSpPr>
            <p:cNvPr id="56332" name="Rectangle 12"/>
            <p:cNvSpPr>
              <a:spLocks noChangeArrowheads="1"/>
            </p:cNvSpPr>
            <p:nvPr/>
          </p:nvSpPr>
          <p:spPr bwMode="auto">
            <a:xfrm>
              <a:off x="742" y="2528"/>
              <a:ext cx="1055"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667">
                  <a:latin typeface="隶书" pitchFamily="49" charset="-122"/>
                  <a:ea typeface="隶书" pitchFamily="49" charset="-122"/>
                </a:rPr>
                <a:t>财务风险增加</a:t>
              </a:r>
            </a:p>
            <a:p>
              <a:pPr>
                <a:lnSpc>
                  <a:spcPct val="100000"/>
                </a:lnSpc>
                <a:spcBef>
                  <a:spcPct val="0"/>
                </a:spcBef>
              </a:pPr>
              <a:r>
                <a:rPr lang="zh-CN" altLang="en-US" sz="2667">
                  <a:latin typeface="隶书" pitchFamily="49" charset="-122"/>
                  <a:ea typeface="隶书" pitchFamily="49" charset="-122"/>
                </a:rPr>
                <a:t>资金回笼困难</a:t>
              </a:r>
            </a:p>
            <a:p>
              <a:pPr>
                <a:lnSpc>
                  <a:spcPct val="100000"/>
                </a:lnSpc>
                <a:spcBef>
                  <a:spcPct val="0"/>
                </a:spcBef>
              </a:pPr>
              <a:r>
                <a:rPr lang="zh-CN" altLang="en-US" sz="2667">
                  <a:latin typeface="隶书" pitchFamily="49" charset="-122"/>
                  <a:ea typeface="隶书" pitchFamily="49" charset="-122"/>
                </a:rPr>
                <a:t>成本局高不下</a:t>
              </a:r>
            </a:p>
          </p:txBody>
        </p:sp>
        <p:sp>
          <p:nvSpPr>
            <p:cNvPr id="56333" name="Rectangle 13"/>
            <p:cNvSpPr>
              <a:spLocks noChangeArrowheads="1"/>
            </p:cNvSpPr>
            <p:nvPr/>
          </p:nvSpPr>
          <p:spPr bwMode="auto">
            <a:xfrm>
              <a:off x="3888" y="2528"/>
              <a:ext cx="1055"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667">
                  <a:latin typeface="隶书" pitchFamily="49" charset="-122"/>
                  <a:ea typeface="隶书" pitchFamily="49" charset="-122"/>
                </a:rPr>
                <a:t>市场机遇丢失</a:t>
              </a:r>
            </a:p>
            <a:p>
              <a:pPr>
                <a:lnSpc>
                  <a:spcPct val="100000"/>
                </a:lnSpc>
                <a:spcBef>
                  <a:spcPct val="0"/>
                </a:spcBef>
              </a:pPr>
              <a:r>
                <a:rPr lang="zh-CN" altLang="en-US" sz="2667">
                  <a:latin typeface="隶书" pitchFamily="49" charset="-122"/>
                  <a:ea typeface="隶书" pitchFamily="49" charset="-122"/>
                </a:rPr>
                <a:t>资金变紧张了</a:t>
              </a:r>
            </a:p>
            <a:p>
              <a:pPr>
                <a:lnSpc>
                  <a:spcPct val="100000"/>
                </a:lnSpc>
                <a:spcBef>
                  <a:spcPct val="0"/>
                </a:spcBef>
              </a:pPr>
              <a:r>
                <a:rPr lang="zh-CN" altLang="en-US" sz="2667">
                  <a:latin typeface="隶书" pitchFamily="49" charset="-122"/>
                  <a:ea typeface="隶书" pitchFamily="49" charset="-122"/>
                </a:rPr>
                <a:t>利润被吞蚀了</a:t>
              </a:r>
            </a:p>
          </p:txBody>
        </p:sp>
      </p:grpSp>
      <p:grpSp>
        <p:nvGrpSpPr>
          <p:cNvPr id="250894" name="Group 14"/>
          <p:cNvGrpSpPr>
            <a:grpSpLocks/>
          </p:cNvGrpSpPr>
          <p:nvPr/>
        </p:nvGrpSpPr>
        <p:grpSpPr bwMode="auto">
          <a:xfrm>
            <a:off x="3277273" y="3923760"/>
            <a:ext cx="4800601" cy="1903412"/>
            <a:chOff x="1551" y="2151"/>
            <a:chExt cx="2268" cy="1353"/>
          </a:xfrm>
        </p:grpSpPr>
        <p:sp>
          <p:nvSpPr>
            <p:cNvPr id="250895" name="Rectangle 15"/>
            <p:cNvSpPr>
              <a:spLocks noChangeArrowheads="1"/>
            </p:cNvSpPr>
            <p:nvPr/>
          </p:nvSpPr>
          <p:spPr bwMode="auto">
            <a:xfrm>
              <a:off x="1551" y="2151"/>
              <a:ext cx="226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en-US" altLang="zh-CN" sz="2400">
                  <a:solidFill>
                    <a:srgbClr val="990000"/>
                  </a:solidFill>
                  <a:effectLst>
                    <a:outerShdw blurRad="38100" dist="38100" dir="2700000" algn="tl">
                      <a:srgbClr val="C0C0C0"/>
                    </a:outerShdw>
                  </a:effectLst>
                  <a:latin typeface="黑体" pitchFamily="49" charset="-122"/>
                  <a:ea typeface="黑体" pitchFamily="49" charset="-122"/>
                </a:rPr>
                <a:t>    </a:t>
              </a:r>
              <a:r>
                <a:rPr lang="zh-CN" altLang="en-US" sz="2400">
                  <a:solidFill>
                    <a:srgbClr val="990000"/>
                  </a:solidFill>
                  <a:effectLst>
                    <a:outerShdw blurRad="38100" dist="38100" dir="2700000" algn="tl">
                      <a:srgbClr val="C0C0C0"/>
                    </a:outerShdw>
                  </a:effectLst>
                  <a:latin typeface="黑体" pitchFamily="49" charset="-122"/>
                  <a:ea typeface="黑体" pitchFamily="49" charset="-122"/>
                </a:rPr>
                <a:t>经营运作困难  管理效率低下</a:t>
              </a:r>
            </a:p>
          </p:txBody>
        </p:sp>
        <p:graphicFrame>
          <p:nvGraphicFramePr>
            <p:cNvPr id="56331" name="Object 16"/>
            <p:cNvGraphicFramePr>
              <a:graphicFrameLocks noChangeAspect="1"/>
            </p:cNvGraphicFramePr>
            <p:nvPr/>
          </p:nvGraphicFramePr>
          <p:xfrm>
            <a:off x="2352" y="2352"/>
            <a:ext cx="1022" cy="1152"/>
          </p:xfrm>
          <a:graphic>
            <a:graphicData uri="http://schemas.openxmlformats.org/presentationml/2006/ole">
              <mc:AlternateContent xmlns:mc="http://schemas.openxmlformats.org/markup-compatibility/2006">
                <mc:Choice xmlns:v="urn:schemas-microsoft-com:vml" Requires="v">
                  <p:oleObj spid="_x0000_s2054" name="剪辑" r:id="rId4" imgW="3848100" imgH="5478463" progId="MS_ClipArt_Gallery.2">
                    <p:embed/>
                  </p:oleObj>
                </mc:Choice>
                <mc:Fallback>
                  <p:oleObj name="剪辑" r:id="rId4" imgW="3848100" imgH="5478463" progId="MS_ClipArt_Gallery.2">
                    <p:embed/>
                    <p:pic>
                      <p:nvPicPr>
                        <p:cNvPr id="56331"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352"/>
                          <a:ext cx="1022" cy="1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50897" name="Picture 17"/>
          <p:cNvPicPr>
            <a:picLocks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871125" y="2169570"/>
            <a:ext cx="202141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98" name="Rectangle 18"/>
          <p:cNvSpPr>
            <a:spLocks noChangeArrowheads="1"/>
          </p:cNvSpPr>
          <p:nvPr/>
        </p:nvSpPr>
        <p:spPr bwMode="auto">
          <a:xfrm>
            <a:off x="3842776" y="1493297"/>
            <a:ext cx="4486628" cy="410433"/>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92000" tIns="0" rIns="192000" bIns="0">
            <a:spAutoFit/>
          </a:bodyPr>
          <a:lstStyle/>
          <a:p>
            <a:pPr algn="ct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管理为什么需要</a:t>
            </a:r>
            <a:r>
              <a:rPr lang="zh-CN" altLang="en-US" sz="2667">
                <a:solidFill>
                  <a:schemeClr val="accent2"/>
                </a:solidFill>
                <a:effectLst>
                  <a:outerShdw blurRad="38100" dist="38100" dir="2700000" algn="tl">
                    <a:srgbClr val="C0C0C0"/>
                  </a:outerShdw>
                </a:effectLst>
                <a:latin typeface="黑体" pitchFamily="49" charset="-122"/>
                <a:ea typeface="黑体" pitchFamily="49" charset="-122"/>
              </a:rPr>
              <a:t> </a:t>
            </a:r>
            <a:r>
              <a:rPr lang="en-US" altLang="zh-CN" sz="2667">
                <a:solidFill>
                  <a:schemeClr val="accent2"/>
                </a:solidFill>
                <a:effectLst>
                  <a:outerShdw blurRad="38100" dist="38100" dir="2700000" algn="tl">
                    <a:srgbClr val="C0C0C0"/>
                  </a:outerShdw>
                </a:effectLst>
                <a:latin typeface="Times New Roman"/>
                <a:ea typeface="黑体" pitchFamily="49" charset="-122"/>
              </a:rPr>
              <a:t>—</a:t>
            </a:r>
            <a:r>
              <a:rPr lang="en-US" altLang="zh-CN" sz="2667">
                <a:solidFill>
                  <a:schemeClr val="accent2"/>
                </a:solidFill>
                <a:effectLst>
                  <a:outerShdw blurRad="38100" dist="38100" dir="2700000" algn="tl">
                    <a:srgbClr val="C0C0C0"/>
                  </a:outerShdw>
                </a:effectLst>
                <a:latin typeface="黑体" pitchFamily="49" charset="-122"/>
                <a:ea typeface="黑体" pitchFamily="49" charset="-122"/>
              </a:rPr>
              <a:t> </a:t>
            </a:r>
            <a:r>
              <a:rPr lang="zh-CN" altLang="en-US" sz="2667">
                <a:effectLst>
                  <a:outerShdw blurRad="38100" dist="38100" dir="2700000" algn="tl">
                    <a:srgbClr val="C0C0C0"/>
                  </a:outerShdw>
                </a:effectLst>
                <a:latin typeface="黑体" pitchFamily="49" charset="-122"/>
                <a:ea typeface="黑体" pitchFamily="49" charset="-122"/>
              </a:rPr>
              <a:t>信息化</a:t>
            </a:r>
          </a:p>
        </p:txBody>
      </p:sp>
    </p:spTree>
    <p:extLst>
      <p:ext uri="{BB962C8B-B14F-4D97-AF65-F5344CB8AC3E}">
        <p14:creationId xmlns:p14="http://schemas.microsoft.com/office/powerpoint/2010/main" val="324998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0898"/>
                                        </p:tgtEl>
                                        <p:attrNameLst>
                                          <p:attrName>style.visibility</p:attrName>
                                        </p:attrNameLst>
                                      </p:cBhvr>
                                      <p:to>
                                        <p:strVal val="visible"/>
                                      </p:to>
                                    </p:set>
                                    <p:animEffect transition="in" filter="barn(outVertical)">
                                      <p:cBhvr>
                                        <p:cTn id="7" dur="500"/>
                                        <p:tgtEl>
                                          <p:spTgt spid="25089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50888"/>
                                        </p:tgtEl>
                                        <p:attrNameLst>
                                          <p:attrName>style.visibility</p:attrName>
                                        </p:attrNameLst>
                                      </p:cBhvr>
                                      <p:to>
                                        <p:strVal val="visible"/>
                                      </p:to>
                                    </p:set>
                                    <p:animEffect transition="in" filter="wipe(up)">
                                      <p:cBhvr>
                                        <p:cTn id="11" dur="500"/>
                                        <p:tgtEl>
                                          <p:spTgt spid="25088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50897"/>
                                        </p:tgtEl>
                                        <p:attrNameLst>
                                          <p:attrName>style.visibility</p:attrName>
                                        </p:attrNameLst>
                                      </p:cBhvr>
                                      <p:to>
                                        <p:strVal val="visible"/>
                                      </p:to>
                                    </p:set>
                                    <p:animEffect transition="in" filter="dissolve">
                                      <p:cBhvr>
                                        <p:cTn id="15" dur="500"/>
                                        <p:tgtEl>
                                          <p:spTgt spid="250897"/>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50884"/>
                                        </p:tgtEl>
                                        <p:attrNameLst>
                                          <p:attrName>style.visibility</p:attrName>
                                        </p:attrNameLst>
                                      </p:cBhvr>
                                      <p:to>
                                        <p:strVal val="visible"/>
                                      </p:to>
                                    </p:set>
                                    <p:animEffect transition="in" filter="dissolve">
                                      <p:cBhvr>
                                        <p:cTn id="19" dur="500"/>
                                        <p:tgtEl>
                                          <p:spTgt spid="25088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50894"/>
                                        </p:tgtEl>
                                        <p:attrNameLst>
                                          <p:attrName>style.visibility</p:attrName>
                                        </p:attrNameLst>
                                      </p:cBhvr>
                                      <p:to>
                                        <p:strVal val="visible"/>
                                      </p:to>
                                    </p:set>
                                    <p:anim calcmode="lin" valueType="num">
                                      <p:cBhvr additive="base">
                                        <p:cTn id="24" dur="500" fill="hold"/>
                                        <p:tgtEl>
                                          <p:spTgt spid="250894"/>
                                        </p:tgtEl>
                                        <p:attrNameLst>
                                          <p:attrName>ppt_x</p:attrName>
                                        </p:attrNameLst>
                                      </p:cBhvr>
                                      <p:tavLst>
                                        <p:tav tm="0">
                                          <p:val>
                                            <p:strVal val="#ppt_x"/>
                                          </p:val>
                                        </p:tav>
                                        <p:tav tm="100000">
                                          <p:val>
                                            <p:strVal val="#ppt_x"/>
                                          </p:val>
                                        </p:tav>
                                      </p:tavLst>
                                    </p:anim>
                                    <p:anim calcmode="lin" valueType="num">
                                      <p:cBhvr additive="base">
                                        <p:cTn id="25" dur="500" fill="hold"/>
                                        <p:tgtEl>
                                          <p:spTgt spid="250894"/>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250891"/>
                                        </p:tgtEl>
                                        <p:attrNameLst>
                                          <p:attrName>style.visibility</p:attrName>
                                        </p:attrNameLst>
                                      </p:cBhvr>
                                      <p:to>
                                        <p:strVal val="visible"/>
                                      </p:to>
                                    </p:set>
                                    <p:animEffect transition="in" filter="dissolve">
                                      <p:cBhvr>
                                        <p:cTn id="29" dur="500"/>
                                        <p:tgtEl>
                                          <p:spTgt spid="250891"/>
                                        </p:tgtEl>
                                      </p:cBhvr>
                                    </p:animEffect>
                                  </p:childTnLst>
                                </p:cTn>
                              </p:par>
                            </p:childTnLst>
                          </p:cTn>
                        </p:par>
                        <p:par>
                          <p:cTn id="30" fill="hold" nodeType="afterGroup">
                            <p:stCondLst>
                              <p:cond delay="1000"/>
                            </p:stCondLst>
                            <p:childTnLst>
                              <p:par>
                                <p:cTn id="31" presetID="4" presetClass="entr" presetSubtype="32" fill="hold" grpId="0" nodeType="afterEffect">
                                  <p:stCondLst>
                                    <p:cond delay="0"/>
                                  </p:stCondLst>
                                  <p:childTnLst>
                                    <p:set>
                                      <p:cBhvr>
                                        <p:cTn id="32" dur="1" fill="hold">
                                          <p:stCondLst>
                                            <p:cond delay="0"/>
                                          </p:stCondLst>
                                        </p:cTn>
                                        <p:tgtEl>
                                          <p:spTgt spid="250887"/>
                                        </p:tgtEl>
                                        <p:attrNameLst>
                                          <p:attrName>style.visibility</p:attrName>
                                        </p:attrNameLst>
                                      </p:cBhvr>
                                      <p:to>
                                        <p:strVal val="visible"/>
                                      </p:to>
                                    </p:set>
                                    <p:animEffect transition="in" filter="box(out)">
                                      <p:cBhvr>
                                        <p:cTn id="33" dur="500"/>
                                        <p:tgtEl>
                                          <p:spTgt spid="250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7" grpId="0" animBg="1" autoUpdateAnimBg="0"/>
      <p:bldP spid="25089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lstStyle/>
          <a:p>
            <a:r>
              <a:rPr lang="zh-CN" altLang="en-US" dirty="0"/>
              <a:t>教师演示 </a:t>
            </a:r>
            <a:r>
              <a:rPr lang="en-US" altLang="zh-CN" dirty="0"/>
              <a:t>—— </a:t>
            </a:r>
            <a:r>
              <a:rPr lang="zh-CN" altLang="en-US" dirty="0"/>
              <a:t>原始数据图</a:t>
            </a:r>
          </a:p>
        </p:txBody>
      </p:sp>
      <p:pic>
        <p:nvPicPr>
          <p:cNvPr id="7" name="图片 6">
            <a:extLst>
              <a:ext uri="{FF2B5EF4-FFF2-40B4-BE49-F238E27FC236}">
                <a16:creationId xmlns:a16="http://schemas.microsoft.com/office/drawing/2014/main" id="{50CBCE17-6EC0-4DFC-9D35-00538464A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107" y="2391071"/>
            <a:ext cx="8839968" cy="3850703"/>
          </a:xfrm>
          <a:prstGeom prst="rect">
            <a:avLst/>
          </a:prstGeom>
        </p:spPr>
      </p:pic>
      <p:sp>
        <p:nvSpPr>
          <p:cNvPr id="8" name="文本框 7">
            <a:extLst>
              <a:ext uri="{FF2B5EF4-FFF2-40B4-BE49-F238E27FC236}">
                <a16:creationId xmlns:a16="http://schemas.microsoft.com/office/drawing/2014/main" id="{E8B5AB46-4D1F-4BD5-A59B-84DD0AE7E03E}"/>
              </a:ext>
            </a:extLst>
          </p:cNvPr>
          <p:cNvSpPr txBox="1"/>
          <p:nvPr/>
        </p:nvSpPr>
        <p:spPr>
          <a:xfrm>
            <a:off x="596348" y="1505068"/>
            <a:ext cx="7377674" cy="369332"/>
          </a:xfrm>
          <a:prstGeom prst="rect">
            <a:avLst/>
          </a:prstGeom>
          <a:noFill/>
        </p:spPr>
        <p:txBody>
          <a:bodyPr wrap="square" rtlCol="0">
            <a:spAutoFit/>
          </a:bodyPr>
          <a:lstStyle/>
          <a:p>
            <a:r>
              <a:rPr lang="en-US" altLang="zh-CN" dirty="0"/>
              <a:t>1. </a:t>
            </a:r>
            <a:r>
              <a:rPr lang="zh-CN" altLang="en-US" dirty="0"/>
              <a:t>打开市场预测表，此预测表由教师设定市场竞争程度自动生成。</a:t>
            </a:r>
          </a:p>
        </p:txBody>
      </p:sp>
    </p:spTree>
    <p:extLst>
      <p:ext uri="{BB962C8B-B14F-4D97-AF65-F5344CB8AC3E}">
        <p14:creationId xmlns:p14="http://schemas.microsoft.com/office/powerpoint/2010/main" val="2172478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371" name="Group 19"/>
          <p:cNvGrpSpPr>
            <a:grpSpLocks/>
          </p:cNvGrpSpPr>
          <p:nvPr/>
        </p:nvGrpSpPr>
        <p:grpSpPr bwMode="auto">
          <a:xfrm>
            <a:off x="1111924" y="2155463"/>
            <a:ext cx="9901767" cy="1749426"/>
            <a:chOff x="528" y="1241"/>
            <a:chExt cx="4678" cy="1102"/>
          </a:xfrm>
        </p:grpSpPr>
        <p:sp>
          <p:nvSpPr>
            <p:cNvPr id="57363" name="Rectangle 20"/>
            <p:cNvSpPr>
              <a:spLocks noChangeArrowheads="1"/>
            </p:cNvSpPr>
            <p:nvPr/>
          </p:nvSpPr>
          <p:spPr bwMode="auto">
            <a:xfrm>
              <a:off x="528" y="1241"/>
              <a:ext cx="1781"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667">
                  <a:latin typeface="隶书" pitchFamily="49" charset="-122"/>
                  <a:ea typeface="隶书" pitchFamily="49" charset="-122"/>
                </a:rPr>
                <a:t>信息不及时 市场难分析</a:t>
              </a:r>
            </a:p>
            <a:p>
              <a:pPr>
                <a:lnSpc>
                  <a:spcPct val="100000"/>
                </a:lnSpc>
                <a:spcBef>
                  <a:spcPct val="0"/>
                </a:spcBef>
              </a:pPr>
              <a:r>
                <a:rPr lang="zh-CN" altLang="en-US" sz="2667">
                  <a:latin typeface="隶书" pitchFamily="49" charset="-122"/>
                  <a:ea typeface="隶书" pitchFamily="49" charset="-122"/>
                </a:rPr>
                <a:t>信息不共享 数据难统一</a:t>
              </a:r>
            </a:p>
            <a:p>
              <a:pPr>
                <a:lnSpc>
                  <a:spcPct val="100000"/>
                </a:lnSpc>
                <a:spcBef>
                  <a:spcPct val="0"/>
                </a:spcBef>
              </a:pPr>
              <a:r>
                <a:rPr lang="zh-CN" altLang="en-US" sz="2667">
                  <a:latin typeface="隶书" pitchFamily="49" charset="-122"/>
                  <a:ea typeface="隶书" pitchFamily="49" charset="-122"/>
                </a:rPr>
                <a:t>信息不通畅 业务难协调</a:t>
              </a:r>
            </a:p>
            <a:p>
              <a:pPr>
                <a:lnSpc>
                  <a:spcPct val="100000"/>
                </a:lnSpc>
                <a:spcBef>
                  <a:spcPct val="0"/>
                </a:spcBef>
              </a:pPr>
              <a:r>
                <a:rPr lang="zh-CN" altLang="en-US" sz="2667">
                  <a:latin typeface="隶书" pitchFamily="49" charset="-122"/>
                  <a:ea typeface="隶书" pitchFamily="49" charset="-122"/>
                </a:rPr>
                <a:t>管理不规范 责任难分清</a:t>
              </a:r>
            </a:p>
          </p:txBody>
        </p:sp>
        <p:sp>
          <p:nvSpPr>
            <p:cNvPr id="57364" name="Rectangle 21"/>
            <p:cNvSpPr>
              <a:spLocks noChangeArrowheads="1"/>
            </p:cNvSpPr>
            <p:nvPr/>
          </p:nvSpPr>
          <p:spPr bwMode="auto">
            <a:xfrm>
              <a:off x="3425" y="1251"/>
              <a:ext cx="1781"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667">
                  <a:latin typeface="隶书" pitchFamily="49" charset="-122"/>
                  <a:ea typeface="隶书" pitchFamily="49" charset="-122"/>
                </a:rPr>
                <a:t>能力吃不饱 任务吃不了</a:t>
              </a:r>
            </a:p>
            <a:p>
              <a:pPr>
                <a:lnSpc>
                  <a:spcPct val="100000"/>
                </a:lnSpc>
                <a:spcBef>
                  <a:spcPct val="0"/>
                </a:spcBef>
              </a:pPr>
              <a:r>
                <a:rPr lang="zh-CN" altLang="en-US" sz="2667">
                  <a:latin typeface="隶书" pitchFamily="49" charset="-122"/>
                  <a:ea typeface="隶书" pitchFamily="49" charset="-122"/>
                </a:rPr>
                <a:t>生产不均衡 效率难提高</a:t>
              </a:r>
            </a:p>
            <a:p>
              <a:pPr>
                <a:lnSpc>
                  <a:spcPct val="100000"/>
                </a:lnSpc>
                <a:spcBef>
                  <a:spcPct val="0"/>
                </a:spcBef>
              </a:pPr>
              <a:r>
                <a:rPr lang="zh-CN" altLang="en-US" sz="2667">
                  <a:latin typeface="隶书" pitchFamily="49" charset="-122"/>
                  <a:ea typeface="隶书" pitchFamily="49" charset="-122"/>
                </a:rPr>
                <a:t>库存数量大 短缺不配套</a:t>
              </a:r>
            </a:p>
            <a:p>
              <a:pPr>
                <a:lnSpc>
                  <a:spcPct val="100000"/>
                </a:lnSpc>
                <a:spcBef>
                  <a:spcPct val="0"/>
                </a:spcBef>
              </a:pPr>
              <a:r>
                <a:rPr lang="zh-CN" altLang="en-US" sz="2667">
                  <a:latin typeface="隶书" pitchFamily="49" charset="-122"/>
                  <a:ea typeface="隶书" pitchFamily="49" charset="-122"/>
                </a:rPr>
                <a:t>成本失控制 盈亏难知道</a:t>
              </a:r>
            </a:p>
          </p:txBody>
        </p:sp>
      </p:grpSp>
      <p:grpSp>
        <p:nvGrpSpPr>
          <p:cNvPr id="228374" name="Group 22"/>
          <p:cNvGrpSpPr>
            <a:grpSpLocks/>
          </p:cNvGrpSpPr>
          <p:nvPr/>
        </p:nvGrpSpPr>
        <p:grpSpPr bwMode="auto">
          <a:xfrm>
            <a:off x="1416721" y="4606562"/>
            <a:ext cx="9652000" cy="1374774"/>
            <a:chOff x="672" y="2784"/>
            <a:chExt cx="4560" cy="866"/>
          </a:xfrm>
        </p:grpSpPr>
        <p:graphicFrame>
          <p:nvGraphicFramePr>
            <p:cNvPr id="57354" name="Object 23"/>
            <p:cNvGraphicFramePr>
              <a:graphicFrameLocks noChangeAspect="1"/>
            </p:cNvGraphicFramePr>
            <p:nvPr/>
          </p:nvGraphicFramePr>
          <p:xfrm>
            <a:off x="2157" y="2866"/>
            <a:ext cx="364" cy="452"/>
          </p:xfrm>
          <a:graphic>
            <a:graphicData uri="http://schemas.openxmlformats.org/presentationml/2006/ole">
              <mc:AlternateContent xmlns:mc="http://schemas.openxmlformats.org/markup-compatibility/2006">
                <mc:Choice xmlns:v="urn:schemas-microsoft-com:vml" Requires="v">
                  <p:oleObj spid="_x0000_s3094" name="Clip" r:id="rId4" imgW="4755794" imgH="4828032" progId="MS_ClipArt_Gallery.5">
                    <p:embed/>
                  </p:oleObj>
                </mc:Choice>
                <mc:Fallback>
                  <p:oleObj name="Clip" r:id="rId4" imgW="4755794" imgH="4828032" progId="MS_ClipArt_Gallery.5">
                    <p:embed/>
                    <p:pic>
                      <p:nvPicPr>
                        <p:cNvPr id="57354"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2866"/>
                          <a:ext cx="364"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5" name="Text Box 24"/>
            <p:cNvSpPr txBox="1">
              <a:spLocks noChangeArrowheads="1"/>
            </p:cNvSpPr>
            <p:nvPr/>
          </p:nvSpPr>
          <p:spPr bwMode="auto">
            <a:xfrm>
              <a:off x="2064" y="3286"/>
              <a:ext cx="636"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设备管理</a:t>
              </a:r>
            </a:p>
          </p:txBody>
        </p:sp>
        <p:graphicFrame>
          <p:nvGraphicFramePr>
            <p:cNvPr id="57356" name="Object 25"/>
            <p:cNvGraphicFramePr>
              <a:graphicFrameLocks noChangeAspect="1"/>
            </p:cNvGraphicFramePr>
            <p:nvPr/>
          </p:nvGraphicFramePr>
          <p:xfrm>
            <a:off x="2973" y="2866"/>
            <a:ext cx="364" cy="452"/>
          </p:xfrm>
          <a:graphic>
            <a:graphicData uri="http://schemas.openxmlformats.org/presentationml/2006/ole">
              <mc:AlternateContent xmlns:mc="http://schemas.openxmlformats.org/markup-compatibility/2006">
                <mc:Choice xmlns:v="urn:schemas-microsoft-com:vml" Requires="v">
                  <p:oleObj spid="_x0000_s3095" name="剪辑" r:id="rId6" imgW="4755794" imgH="4828032" progId="MS_ClipArt_Gallery.2">
                    <p:embed/>
                  </p:oleObj>
                </mc:Choice>
                <mc:Fallback>
                  <p:oleObj name="剪辑" r:id="rId6" imgW="4755794" imgH="4828032" progId="MS_ClipArt_Gallery.2">
                    <p:embed/>
                    <p:pic>
                      <p:nvPicPr>
                        <p:cNvPr id="57356"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 y="2866"/>
                          <a:ext cx="364"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7" name="Text Box 26"/>
            <p:cNvSpPr txBox="1">
              <a:spLocks noChangeArrowheads="1"/>
            </p:cNvSpPr>
            <p:nvPr/>
          </p:nvSpPr>
          <p:spPr bwMode="auto">
            <a:xfrm>
              <a:off x="2880" y="3286"/>
              <a:ext cx="636"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人事管理</a:t>
              </a:r>
            </a:p>
          </p:txBody>
        </p:sp>
        <p:graphicFrame>
          <p:nvGraphicFramePr>
            <p:cNvPr id="57358" name="Object 27"/>
            <p:cNvGraphicFramePr>
              <a:graphicFrameLocks noChangeAspect="1"/>
            </p:cNvGraphicFramePr>
            <p:nvPr/>
          </p:nvGraphicFramePr>
          <p:xfrm>
            <a:off x="3825" y="2866"/>
            <a:ext cx="364" cy="452"/>
          </p:xfrm>
          <a:graphic>
            <a:graphicData uri="http://schemas.openxmlformats.org/presentationml/2006/ole">
              <mc:AlternateContent xmlns:mc="http://schemas.openxmlformats.org/markup-compatibility/2006">
                <mc:Choice xmlns:v="urn:schemas-microsoft-com:vml" Requires="v">
                  <p:oleObj spid="_x0000_s3096" name="剪辑" r:id="rId7" imgW="4755794" imgH="4828032" progId="MS_ClipArt_Gallery.2">
                    <p:embed/>
                  </p:oleObj>
                </mc:Choice>
                <mc:Fallback>
                  <p:oleObj name="剪辑" r:id="rId7" imgW="4755794" imgH="4828032" progId="MS_ClipArt_Gallery.2">
                    <p:embed/>
                    <p:pic>
                      <p:nvPicPr>
                        <p:cNvPr id="57358"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 y="2866"/>
                          <a:ext cx="364"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9" name="Text Box 28"/>
            <p:cNvSpPr txBox="1">
              <a:spLocks noChangeArrowheads="1"/>
            </p:cNvSpPr>
            <p:nvPr/>
          </p:nvSpPr>
          <p:spPr bwMode="auto">
            <a:xfrm>
              <a:off x="3732" y="3286"/>
              <a:ext cx="636"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库存管理</a:t>
              </a:r>
            </a:p>
          </p:txBody>
        </p:sp>
        <p:graphicFrame>
          <p:nvGraphicFramePr>
            <p:cNvPr id="57360" name="Object 29"/>
            <p:cNvGraphicFramePr>
              <a:graphicFrameLocks noChangeAspect="1"/>
            </p:cNvGraphicFramePr>
            <p:nvPr/>
          </p:nvGraphicFramePr>
          <p:xfrm>
            <a:off x="4689" y="2866"/>
            <a:ext cx="364" cy="452"/>
          </p:xfrm>
          <a:graphic>
            <a:graphicData uri="http://schemas.openxmlformats.org/presentationml/2006/ole">
              <mc:AlternateContent xmlns:mc="http://schemas.openxmlformats.org/markup-compatibility/2006">
                <mc:Choice xmlns:v="urn:schemas-microsoft-com:vml" Requires="v">
                  <p:oleObj spid="_x0000_s3097" name="剪辑" r:id="rId8" imgW="4755794" imgH="4828032" progId="MS_ClipArt_Gallery.2">
                    <p:embed/>
                  </p:oleObj>
                </mc:Choice>
                <mc:Fallback>
                  <p:oleObj name="剪辑" r:id="rId8" imgW="4755794" imgH="4828032" progId="MS_ClipArt_Gallery.2">
                    <p:embed/>
                    <p:pic>
                      <p:nvPicPr>
                        <p:cNvPr id="5736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 y="2866"/>
                          <a:ext cx="364"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61" name="Text Box 30"/>
            <p:cNvSpPr txBox="1">
              <a:spLocks noChangeArrowheads="1"/>
            </p:cNvSpPr>
            <p:nvPr/>
          </p:nvSpPr>
          <p:spPr bwMode="auto">
            <a:xfrm>
              <a:off x="4596" y="3286"/>
              <a:ext cx="636"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电算会计</a:t>
              </a:r>
            </a:p>
          </p:txBody>
        </p:sp>
        <p:graphicFrame>
          <p:nvGraphicFramePr>
            <p:cNvPr id="57362" name="Object 31"/>
            <p:cNvGraphicFramePr>
              <a:graphicFrameLocks noChangeAspect="1"/>
            </p:cNvGraphicFramePr>
            <p:nvPr/>
          </p:nvGraphicFramePr>
          <p:xfrm>
            <a:off x="672" y="2784"/>
            <a:ext cx="960" cy="866"/>
          </p:xfrm>
          <a:graphic>
            <a:graphicData uri="http://schemas.openxmlformats.org/presentationml/2006/ole">
              <mc:AlternateContent xmlns:mc="http://schemas.openxmlformats.org/markup-compatibility/2006">
                <mc:Choice xmlns:v="urn:schemas-microsoft-com:vml" Requires="v">
                  <p:oleObj spid="_x0000_s3098" name="剪辑" r:id="rId9" imgW="3717925" imgH="3352800" progId="MS_ClipArt_Gallery.2">
                    <p:embed/>
                  </p:oleObj>
                </mc:Choice>
                <mc:Fallback>
                  <p:oleObj name="剪辑" r:id="rId9" imgW="3717925" imgH="3352800" progId="MS_ClipArt_Gallery.2">
                    <p:embed/>
                    <p:pic>
                      <p:nvPicPr>
                        <p:cNvPr id="57362"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 y="2784"/>
                          <a:ext cx="960" cy="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8384" name="Rectangle 32"/>
          <p:cNvSpPr>
            <a:spLocks noChangeArrowheads="1"/>
          </p:cNvSpPr>
          <p:nvPr/>
        </p:nvSpPr>
        <p:spPr bwMode="auto">
          <a:xfrm>
            <a:off x="3651926" y="5828939"/>
            <a:ext cx="5456943" cy="5744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p>
            <a:pPr>
              <a:lnSpc>
                <a:spcPct val="100000"/>
              </a:lnSpc>
              <a:spcBef>
                <a:spcPct val="0"/>
              </a:spcBef>
              <a:defRPr/>
            </a:pPr>
            <a:r>
              <a:rPr lang="zh-CN" altLang="en-US" sz="3733">
                <a:solidFill>
                  <a:srgbClr val="FF0000"/>
                </a:solidFill>
                <a:effectLst>
                  <a:outerShdw blurRad="38100" dist="38100" dir="2700000" algn="tl">
                    <a:srgbClr val="C0C0C0"/>
                  </a:outerShdw>
                </a:effectLst>
                <a:ea typeface="黑体" pitchFamily="49" charset="-122"/>
              </a:rPr>
              <a:t>局部最优不等于总体最优</a:t>
            </a:r>
          </a:p>
        </p:txBody>
      </p:sp>
      <p:sp>
        <p:nvSpPr>
          <p:cNvPr id="228385" name="Rectangle 33"/>
          <p:cNvSpPr>
            <a:spLocks noChangeArrowheads="1"/>
          </p:cNvSpPr>
          <p:nvPr/>
        </p:nvSpPr>
        <p:spPr bwMode="auto">
          <a:xfrm>
            <a:off x="2839122" y="4069987"/>
            <a:ext cx="57983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en-US" altLang="zh-CN" sz="2400">
                <a:solidFill>
                  <a:srgbClr val="990000"/>
                </a:solidFill>
                <a:effectLst>
                  <a:outerShdw blurRad="38100" dist="38100" dir="2700000" algn="tl">
                    <a:srgbClr val="C0C0C0"/>
                  </a:outerShdw>
                </a:effectLst>
                <a:latin typeface="黑体" pitchFamily="49" charset="-122"/>
                <a:ea typeface="黑体" pitchFamily="49" charset="-122"/>
              </a:rPr>
              <a:t>     </a:t>
            </a:r>
            <a:r>
              <a:rPr lang="zh-CN" altLang="en-US" sz="2400">
                <a:solidFill>
                  <a:srgbClr val="990000"/>
                </a:solidFill>
                <a:effectLst>
                  <a:outerShdw blurRad="38100" dist="38100" dir="2700000" algn="tl">
                    <a:srgbClr val="C0C0C0"/>
                  </a:outerShdw>
                </a:effectLst>
                <a:latin typeface="黑体" pitchFamily="49" charset="-122"/>
                <a:ea typeface="黑体" pitchFamily="49" charset="-122"/>
              </a:rPr>
              <a:t>部门效率 </a:t>
            </a:r>
            <a:r>
              <a:rPr lang="zh-CN" altLang="en-US" sz="2400">
                <a:solidFill>
                  <a:srgbClr val="990000"/>
                </a:solidFill>
                <a:ea typeface="幼圆" pitchFamily="49" charset="-122"/>
              </a:rPr>
              <a:t>≠  </a:t>
            </a:r>
            <a:r>
              <a:rPr lang="zh-CN" altLang="en-US" sz="2400">
                <a:solidFill>
                  <a:srgbClr val="990000"/>
                </a:solidFill>
                <a:effectLst>
                  <a:outerShdw blurRad="38100" dist="38100" dir="2700000" algn="tl">
                    <a:srgbClr val="C0C0C0"/>
                  </a:outerShdw>
                </a:effectLst>
                <a:latin typeface="黑体" pitchFamily="49" charset="-122"/>
                <a:ea typeface="黑体" pitchFamily="49" charset="-122"/>
              </a:rPr>
              <a:t>整体效率</a:t>
            </a:r>
            <a:r>
              <a:rPr lang="en-US" altLang="zh-CN" sz="2400">
                <a:solidFill>
                  <a:srgbClr val="990000"/>
                </a:solidFill>
                <a:effectLst>
                  <a:outerShdw blurRad="38100" dist="38100" dir="2700000" algn="tl">
                    <a:srgbClr val="C0C0C0"/>
                  </a:outerShdw>
                </a:effectLst>
                <a:latin typeface="Times New Roman"/>
                <a:ea typeface="黑体" pitchFamily="49" charset="-122"/>
              </a:rPr>
              <a:t>——</a:t>
            </a:r>
            <a:r>
              <a:rPr lang="zh-CN" altLang="en-US" sz="2400">
                <a:solidFill>
                  <a:srgbClr val="990000"/>
                </a:solidFill>
                <a:effectLst>
                  <a:outerShdw blurRad="38100" dist="38100" dir="2700000" algn="tl">
                    <a:srgbClr val="C0C0C0"/>
                  </a:outerShdw>
                </a:effectLst>
                <a:latin typeface="黑体" pitchFamily="49" charset="-122"/>
                <a:ea typeface="黑体" pitchFamily="49" charset="-122"/>
              </a:rPr>
              <a:t>信息孤岛</a:t>
            </a:r>
          </a:p>
        </p:txBody>
      </p:sp>
      <p:grpSp>
        <p:nvGrpSpPr>
          <p:cNvPr id="228386" name="Group 34"/>
          <p:cNvGrpSpPr>
            <a:grpSpLocks/>
          </p:cNvGrpSpPr>
          <p:nvPr/>
        </p:nvGrpSpPr>
        <p:grpSpPr bwMode="auto">
          <a:xfrm>
            <a:off x="3855121" y="1479188"/>
            <a:ext cx="4624917" cy="1911351"/>
            <a:chOff x="1824" y="764"/>
            <a:chExt cx="2185" cy="1204"/>
          </a:xfrm>
        </p:grpSpPr>
        <p:sp>
          <p:nvSpPr>
            <p:cNvPr id="228387" name="Rectangle 35"/>
            <p:cNvSpPr>
              <a:spLocks noChangeArrowheads="1"/>
            </p:cNvSpPr>
            <p:nvPr/>
          </p:nvSpPr>
          <p:spPr bwMode="auto">
            <a:xfrm>
              <a:off x="1824" y="764"/>
              <a:ext cx="218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手工管理 </a:t>
              </a:r>
              <a:r>
                <a:rPr lang="en-US" altLang="zh-CN" sz="2667">
                  <a:effectLst>
                    <a:outerShdw blurRad="38100" dist="38100" dir="2700000" algn="tl">
                      <a:srgbClr val="C0C0C0"/>
                    </a:outerShdw>
                  </a:effectLst>
                  <a:latin typeface="Times New Roman"/>
                  <a:ea typeface="黑体" pitchFamily="49" charset="-122"/>
                </a:rPr>
                <a:t>—</a:t>
              </a:r>
              <a:r>
                <a:rPr lang="en-US" altLang="zh-CN" sz="2667">
                  <a:effectLst>
                    <a:outerShdw blurRad="38100" dist="38100" dir="2700000" algn="tl">
                      <a:srgbClr val="C0C0C0"/>
                    </a:outerShdw>
                  </a:effectLst>
                  <a:latin typeface="黑体" pitchFamily="49" charset="-122"/>
                  <a:ea typeface="黑体" pitchFamily="49" charset="-122"/>
                </a:rPr>
                <a:t> </a:t>
              </a:r>
              <a:r>
                <a:rPr lang="zh-CN" altLang="en-US" sz="2667">
                  <a:effectLst>
                    <a:outerShdw blurRad="38100" dist="38100" dir="2700000" algn="tl">
                      <a:srgbClr val="C0C0C0"/>
                    </a:outerShdw>
                  </a:effectLst>
                  <a:latin typeface="黑体" pitchFamily="49" charset="-122"/>
                  <a:ea typeface="黑体" pitchFamily="49" charset="-122"/>
                </a:rPr>
                <a:t>难以解决的问题</a:t>
              </a:r>
            </a:p>
          </p:txBody>
        </p:sp>
        <p:pic>
          <p:nvPicPr>
            <p:cNvPr id="57353" name="Picture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2" y="1108"/>
              <a:ext cx="1038" cy="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8389" name="Text Box 37"/>
          <p:cNvSpPr txBox="1">
            <a:spLocks noChangeArrowheads="1"/>
          </p:cNvSpPr>
          <p:nvPr/>
        </p:nvSpPr>
        <p:spPr bwMode="auto">
          <a:xfrm>
            <a:off x="508000" y="510247"/>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a typeface="黑体" pitchFamily="49" charset="-122"/>
              </a:rPr>
              <a:t>三、加强企业信息化管理</a:t>
            </a:r>
          </a:p>
        </p:txBody>
      </p:sp>
    </p:spTree>
    <p:extLst>
      <p:ext uri="{BB962C8B-B14F-4D97-AF65-F5344CB8AC3E}">
        <p14:creationId xmlns:p14="http://schemas.microsoft.com/office/powerpoint/2010/main" val="1554450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8386"/>
                                        </p:tgtEl>
                                        <p:attrNameLst>
                                          <p:attrName>style.visibility</p:attrName>
                                        </p:attrNameLst>
                                      </p:cBhvr>
                                      <p:to>
                                        <p:strVal val="visible"/>
                                      </p:to>
                                    </p:set>
                                    <p:animEffect transition="in" filter="wipe(up)">
                                      <p:cBhvr>
                                        <p:cTn id="7" dur="500"/>
                                        <p:tgtEl>
                                          <p:spTgt spid="228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28371"/>
                                        </p:tgtEl>
                                        <p:attrNameLst>
                                          <p:attrName>style.visibility</p:attrName>
                                        </p:attrNameLst>
                                      </p:cBhvr>
                                      <p:to>
                                        <p:strVal val="visible"/>
                                      </p:to>
                                    </p:set>
                                    <p:animEffect transition="in" filter="box(out)">
                                      <p:cBhvr>
                                        <p:cTn id="12" dur="500"/>
                                        <p:tgtEl>
                                          <p:spTgt spid="22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385"/>
                                        </p:tgtEl>
                                        <p:attrNameLst>
                                          <p:attrName>style.visibility</p:attrName>
                                        </p:attrNameLst>
                                      </p:cBhvr>
                                      <p:to>
                                        <p:strVal val="visible"/>
                                      </p:to>
                                    </p:set>
                                    <p:animEffect transition="in" filter="dissolve">
                                      <p:cBhvr>
                                        <p:cTn id="17" dur="500"/>
                                        <p:tgtEl>
                                          <p:spTgt spid="2283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28374"/>
                                        </p:tgtEl>
                                        <p:attrNameLst>
                                          <p:attrName>style.visibility</p:attrName>
                                        </p:attrNameLst>
                                      </p:cBhvr>
                                      <p:to>
                                        <p:strVal val="visible"/>
                                      </p:to>
                                    </p:set>
                                    <p:anim calcmode="lin" valueType="num">
                                      <p:cBhvr additive="base">
                                        <p:cTn id="22" dur="500" fill="hold"/>
                                        <p:tgtEl>
                                          <p:spTgt spid="228374"/>
                                        </p:tgtEl>
                                        <p:attrNameLst>
                                          <p:attrName>ppt_x</p:attrName>
                                        </p:attrNameLst>
                                      </p:cBhvr>
                                      <p:tavLst>
                                        <p:tav tm="0">
                                          <p:val>
                                            <p:strVal val="#ppt_x"/>
                                          </p:val>
                                        </p:tav>
                                        <p:tav tm="100000">
                                          <p:val>
                                            <p:strVal val="#ppt_x"/>
                                          </p:val>
                                        </p:tav>
                                      </p:tavLst>
                                    </p:anim>
                                    <p:anim calcmode="lin" valueType="num">
                                      <p:cBhvr additive="base">
                                        <p:cTn id="23" dur="500" fill="hold"/>
                                        <p:tgtEl>
                                          <p:spTgt spid="22837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228384"/>
                                        </p:tgtEl>
                                        <p:attrNameLst>
                                          <p:attrName>style.visibility</p:attrName>
                                        </p:attrNameLst>
                                      </p:cBhvr>
                                      <p:to>
                                        <p:strVal val="visible"/>
                                      </p:to>
                                    </p:set>
                                    <p:animEffect transition="in" filter="dissolve">
                                      <p:cBhvr>
                                        <p:cTn id="27" dur="500"/>
                                        <p:tgtEl>
                                          <p:spTgt spid="22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84" grpId="0" animBg="1" autoUpdateAnimBg="0"/>
      <p:bldP spid="22838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1028"/>
          <p:cNvSpPr>
            <a:spLocks noChangeArrowheads="1"/>
          </p:cNvSpPr>
          <p:nvPr/>
        </p:nvSpPr>
        <p:spPr bwMode="auto">
          <a:xfrm>
            <a:off x="3124098" y="1203108"/>
            <a:ext cx="5649303"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信息集成 </a:t>
            </a:r>
            <a:r>
              <a:rPr lang="en-US" altLang="zh-CN" sz="2667">
                <a:effectLst>
                  <a:outerShdw blurRad="38100" dist="38100" dir="2700000" algn="tl">
                    <a:srgbClr val="C0C0C0"/>
                  </a:outerShdw>
                </a:effectLst>
                <a:latin typeface="Times New Roman"/>
                <a:ea typeface="黑体" pitchFamily="49" charset="-122"/>
              </a:rPr>
              <a:t>—</a:t>
            </a:r>
            <a:r>
              <a:rPr lang="en-US" altLang="zh-CN" sz="2667">
                <a:effectLst>
                  <a:outerShdw blurRad="38100" dist="38100" dir="2700000" algn="tl">
                    <a:srgbClr val="C0C0C0"/>
                  </a:outerShdw>
                </a:effectLst>
                <a:latin typeface="黑体" pitchFamily="49" charset="-122"/>
                <a:ea typeface="黑体" pitchFamily="49" charset="-122"/>
              </a:rPr>
              <a:t> </a:t>
            </a:r>
            <a:r>
              <a:rPr lang="zh-CN" altLang="en-US" sz="2667">
                <a:effectLst>
                  <a:outerShdw blurRad="38100" dist="38100" dir="2700000" algn="tl">
                    <a:srgbClr val="C0C0C0"/>
                  </a:outerShdw>
                </a:effectLst>
                <a:latin typeface="黑体" pitchFamily="49" charset="-122"/>
                <a:ea typeface="黑体" pitchFamily="49" charset="-122"/>
              </a:rPr>
              <a:t>信息化管理的必要特点</a:t>
            </a:r>
          </a:p>
        </p:txBody>
      </p:sp>
      <p:grpSp>
        <p:nvGrpSpPr>
          <p:cNvPr id="230405" name="Group 1029"/>
          <p:cNvGrpSpPr>
            <a:grpSpLocks/>
          </p:cNvGrpSpPr>
          <p:nvPr/>
        </p:nvGrpSpPr>
        <p:grpSpPr bwMode="auto">
          <a:xfrm>
            <a:off x="1100561" y="1736509"/>
            <a:ext cx="6705600" cy="1046164"/>
            <a:chOff x="528" y="1008"/>
            <a:chExt cx="3168" cy="659"/>
          </a:xfrm>
        </p:grpSpPr>
        <p:grpSp>
          <p:nvGrpSpPr>
            <p:cNvPr id="58748" name="Group 1030"/>
            <p:cNvGrpSpPr>
              <a:grpSpLocks/>
            </p:cNvGrpSpPr>
            <p:nvPr/>
          </p:nvGrpSpPr>
          <p:grpSpPr bwMode="auto">
            <a:xfrm>
              <a:off x="528" y="1008"/>
              <a:ext cx="636" cy="659"/>
              <a:chOff x="708" y="1344"/>
              <a:chExt cx="636" cy="620"/>
            </a:xfrm>
          </p:grpSpPr>
          <p:graphicFrame>
            <p:nvGraphicFramePr>
              <p:cNvPr id="58758" name="Object 1031"/>
              <p:cNvGraphicFramePr>
                <a:graphicFrameLocks noChangeAspect="1"/>
              </p:cNvGraphicFramePr>
              <p:nvPr/>
            </p:nvGraphicFramePr>
            <p:xfrm>
              <a:off x="801" y="1344"/>
              <a:ext cx="364" cy="425"/>
            </p:xfrm>
            <a:graphic>
              <a:graphicData uri="http://schemas.openxmlformats.org/presentationml/2006/ole">
                <mc:AlternateContent xmlns:mc="http://schemas.openxmlformats.org/markup-compatibility/2006">
                  <mc:Choice xmlns:v="urn:schemas-microsoft-com:vml" Requires="v">
                    <p:oleObj spid="_x0000_s4114" name="剪辑" r:id="rId4" imgW="4755794" imgH="4828032" progId="MS_ClipArt_Gallery.2">
                      <p:embed/>
                    </p:oleObj>
                  </mc:Choice>
                  <mc:Fallback>
                    <p:oleObj name="剪辑" r:id="rId4" imgW="4755794" imgH="4828032" progId="MS_ClipArt_Gallery.2">
                      <p:embed/>
                      <p:pic>
                        <p:nvPicPr>
                          <p:cNvPr id="58758" name="Object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 y="1344"/>
                            <a:ext cx="364"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759" name="Text Box 1032"/>
              <p:cNvSpPr txBox="1">
                <a:spLocks noChangeArrowheads="1"/>
              </p:cNvSpPr>
              <p:nvPr/>
            </p:nvSpPr>
            <p:spPr bwMode="auto">
              <a:xfrm>
                <a:off x="708" y="1739"/>
                <a:ext cx="6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设备管理</a:t>
                </a:r>
              </a:p>
            </p:txBody>
          </p:sp>
        </p:grpSp>
        <p:grpSp>
          <p:nvGrpSpPr>
            <p:cNvPr id="58749" name="Group 1033"/>
            <p:cNvGrpSpPr>
              <a:grpSpLocks/>
            </p:cNvGrpSpPr>
            <p:nvPr/>
          </p:nvGrpSpPr>
          <p:grpSpPr bwMode="auto">
            <a:xfrm>
              <a:off x="1344" y="1008"/>
              <a:ext cx="636" cy="659"/>
              <a:chOff x="708" y="1344"/>
              <a:chExt cx="636" cy="620"/>
            </a:xfrm>
          </p:grpSpPr>
          <p:graphicFrame>
            <p:nvGraphicFramePr>
              <p:cNvPr id="58756" name="Object 1034"/>
              <p:cNvGraphicFramePr>
                <a:graphicFrameLocks noChangeAspect="1"/>
              </p:cNvGraphicFramePr>
              <p:nvPr/>
            </p:nvGraphicFramePr>
            <p:xfrm>
              <a:off x="801" y="1344"/>
              <a:ext cx="364" cy="425"/>
            </p:xfrm>
            <a:graphic>
              <a:graphicData uri="http://schemas.openxmlformats.org/presentationml/2006/ole">
                <mc:AlternateContent xmlns:mc="http://schemas.openxmlformats.org/markup-compatibility/2006">
                  <mc:Choice xmlns:v="urn:schemas-microsoft-com:vml" Requires="v">
                    <p:oleObj spid="_x0000_s4115" name="剪辑" r:id="rId6" imgW="4755794" imgH="4828032" progId="MS_ClipArt_Gallery.2">
                      <p:embed/>
                    </p:oleObj>
                  </mc:Choice>
                  <mc:Fallback>
                    <p:oleObj name="剪辑" r:id="rId6" imgW="4755794" imgH="4828032" progId="MS_ClipArt_Gallery.2">
                      <p:embed/>
                      <p:pic>
                        <p:nvPicPr>
                          <p:cNvPr id="58756" name="Object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 y="1344"/>
                            <a:ext cx="364"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757" name="Text Box 1035"/>
              <p:cNvSpPr txBox="1">
                <a:spLocks noChangeArrowheads="1"/>
              </p:cNvSpPr>
              <p:nvPr/>
            </p:nvSpPr>
            <p:spPr bwMode="auto">
              <a:xfrm>
                <a:off x="708" y="1739"/>
                <a:ext cx="6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人事管理</a:t>
                </a:r>
              </a:p>
            </p:txBody>
          </p:sp>
        </p:grpSp>
        <p:grpSp>
          <p:nvGrpSpPr>
            <p:cNvPr id="58750" name="Group 1036"/>
            <p:cNvGrpSpPr>
              <a:grpSpLocks/>
            </p:cNvGrpSpPr>
            <p:nvPr/>
          </p:nvGrpSpPr>
          <p:grpSpPr bwMode="auto">
            <a:xfrm>
              <a:off x="2196" y="1008"/>
              <a:ext cx="636" cy="659"/>
              <a:chOff x="708" y="1344"/>
              <a:chExt cx="636" cy="620"/>
            </a:xfrm>
          </p:grpSpPr>
          <p:graphicFrame>
            <p:nvGraphicFramePr>
              <p:cNvPr id="58754" name="Object 1037"/>
              <p:cNvGraphicFramePr>
                <a:graphicFrameLocks noChangeAspect="1"/>
              </p:cNvGraphicFramePr>
              <p:nvPr/>
            </p:nvGraphicFramePr>
            <p:xfrm>
              <a:off x="801" y="1344"/>
              <a:ext cx="364" cy="425"/>
            </p:xfrm>
            <a:graphic>
              <a:graphicData uri="http://schemas.openxmlformats.org/presentationml/2006/ole">
                <mc:AlternateContent xmlns:mc="http://schemas.openxmlformats.org/markup-compatibility/2006">
                  <mc:Choice xmlns:v="urn:schemas-microsoft-com:vml" Requires="v">
                    <p:oleObj spid="_x0000_s4116" name="剪辑" r:id="rId7" imgW="4755794" imgH="4828032" progId="MS_ClipArt_Gallery.2">
                      <p:embed/>
                    </p:oleObj>
                  </mc:Choice>
                  <mc:Fallback>
                    <p:oleObj name="剪辑" r:id="rId7" imgW="4755794" imgH="4828032" progId="MS_ClipArt_Gallery.2">
                      <p:embed/>
                      <p:pic>
                        <p:nvPicPr>
                          <p:cNvPr id="58754" name="Object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 y="1344"/>
                            <a:ext cx="364"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755" name="Text Box 1038"/>
              <p:cNvSpPr txBox="1">
                <a:spLocks noChangeArrowheads="1"/>
              </p:cNvSpPr>
              <p:nvPr/>
            </p:nvSpPr>
            <p:spPr bwMode="auto">
              <a:xfrm>
                <a:off x="708" y="1739"/>
                <a:ext cx="6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库存管理</a:t>
                </a:r>
              </a:p>
            </p:txBody>
          </p:sp>
        </p:grpSp>
        <p:grpSp>
          <p:nvGrpSpPr>
            <p:cNvPr id="58751" name="Group 1039"/>
            <p:cNvGrpSpPr>
              <a:grpSpLocks/>
            </p:cNvGrpSpPr>
            <p:nvPr/>
          </p:nvGrpSpPr>
          <p:grpSpPr bwMode="auto">
            <a:xfrm>
              <a:off x="3060" y="1008"/>
              <a:ext cx="636" cy="659"/>
              <a:chOff x="708" y="1344"/>
              <a:chExt cx="636" cy="620"/>
            </a:xfrm>
          </p:grpSpPr>
          <p:graphicFrame>
            <p:nvGraphicFramePr>
              <p:cNvPr id="58752" name="Object 1040"/>
              <p:cNvGraphicFramePr>
                <a:graphicFrameLocks noChangeAspect="1"/>
              </p:cNvGraphicFramePr>
              <p:nvPr/>
            </p:nvGraphicFramePr>
            <p:xfrm>
              <a:off x="801" y="1344"/>
              <a:ext cx="364" cy="425"/>
            </p:xfrm>
            <a:graphic>
              <a:graphicData uri="http://schemas.openxmlformats.org/presentationml/2006/ole">
                <mc:AlternateContent xmlns:mc="http://schemas.openxmlformats.org/markup-compatibility/2006">
                  <mc:Choice xmlns:v="urn:schemas-microsoft-com:vml" Requires="v">
                    <p:oleObj spid="_x0000_s4117" name="剪辑" r:id="rId8" imgW="4755794" imgH="4828032" progId="MS_ClipArt_Gallery.2">
                      <p:embed/>
                    </p:oleObj>
                  </mc:Choice>
                  <mc:Fallback>
                    <p:oleObj name="剪辑" r:id="rId8" imgW="4755794" imgH="4828032" progId="MS_ClipArt_Gallery.2">
                      <p:embed/>
                      <p:pic>
                        <p:nvPicPr>
                          <p:cNvPr id="58752" name="Object 1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 y="1344"/>
                            <a:ext cx="364"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753" name="Text Box 1041"/>
              <p:cNvSpPr txBox="1">
                <a:spLocks noChangeArrowheads="1"/>
              </p:cNvSpPr>
              <p:nvPr/>
            </p:nvSpPr>
            <p:spPr bwMode="auto">
              <a:xfrm>
                <a:off x="708" y="1739"/>
                <a:ext cx="6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bg2"/>
                    </a:solidFill>
                    <a:latin typeface="Times New Roman" pitchFamily="18" charset="0"/>
                    <a:ea typeface="楷体_GB2312" pitchFamily="49" charset="-122"/>
                  </a:defRPr>
                </a:lvl1pPr>
                <a:lvl2pPr marL="742950" indent="-285750" eaLnBrk="0" hangingPunct="0">
                  <a:defRPr kumimoji="1" b="1">
                    <a:solidFill>
                      <a:schemeClr val="bg2"/>
                    </a:solidFill>
                    <a:latin typeface="Times New Roman" pitchFamily="18" charset="0"/>
                    <a:ea typeface="楷体_GB2312" pitchFamily="49" charset="-122"/>
                  </a:defRPr>
                </a:lvl2pPr>
                <a:lvl3pPr marL="1143000" indent="-228600" eaLnBrk="0" hangingPunct="0">
                  <a:defRPr kumimoji="1" b="1">
                    <a:solidFill>
                      <a:schemeClr val="bg2"/>
                    </a:solidFill>
                    <a:latin typeface="Times New Roman" pitchFamily="18" charset="0"/>
                    <a:ea typeface="楷体_GB2312" pitchFamily="49" charset="-122"/>
                  </a:defRPr>
                </a:lvl3pPr>
                <a:lvl4pPr marL="1600200" indent="-228600" eaLnBrk="0" hangingPunct="0">
                  <a:defRPr kumimoji="1" b="1">
                    <a:solidFill>
                      <a:schemeClr val="bg2"/>
                    </a:solidFill>
                    <a:latin typeface="Times New Roman" pitchFamily="18" charset="0"/>
                    <a:ea typeface="楷体_GB2312" pitchFamily="49" charset="-122"/>
                  </a:defRPr>
                </a:lvl4pPr>
                <a:lvl5pPr marL="2057400" indent="-228600" eaLnBrk="0" hangingPunct="0">
                  <a:defRPr kumimoji="1" b="1">
                    <a:solidFill>
                      <a:schemeClr val="bg2"/>
                    </a:solidFill>
                    <a:latin typeface="Times New Roman" pitchFamily="18" charset="0"/>
                    <a:ea typeface="楷体_GB2312" pitchFamily="49" charset="-122"/>
                  </a:defRPr>
                </a:lvl5pPr>
                <a:lvl6pPr marL="25146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6pPr>
                <a:lvl7pPr marL="29718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7pPr>
                <a:lvl8pPr marL="34290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8pPr>
                <a:lvl9pPr marL="3886200" indent="-228600" eaLnBrk="0" fontAlgn="base" hangingPunct="0">
                  <a:lnSpc>
                    <a:spcPct val="110000"/>
                  </a:lnSpc>
                  <a:spcBef>
                    <a:spcPct val="50000"/>
                  </a:spcBef>
                  <a:spcAft>
                    <a:spcPct val="0"/>
                  </a:spcAft>
                  <a:defRPr kumimoji="1" b="1">
                    <a:solidFill>
                      <a:schemeClr val="bg2"/>
                    </a:solidFill>
                    <a:latin typeface="Times New Roman" pitchFamily="18" charset="0"/>
                    <a:ea typeface="楷体_GB2312" pitchFamily="49" charset="-122"/>
                  </a:defRPr>
                </a:lvl9pPr>
              </a:lstStyle>
              <a:p>
                <a:pPr eaLnBrk="1" hangingPunct="1">
                  <a:lnSpc>
                    <a:spcPct val="100000"/>
                  </a:lnSpc>
                  <a:spcBef>
                    <a:spcPct val="0"/>
                  </a:spcBef>
                </a:pPr>
                <a:r>
                  <a:rPr lang="zh-CN" altLang="en-US" sz="1867">
                    <a:solidFill>
                      <a:schemeClr val="tx1"/>
                    </a:solidFill>
                    <a:ea typeface="黑体" pitchFamily="49" charset="-122"/>
                  </a:rPr>
                  <a:t>电算会计</a:t>
                </a:r>
              </a:p>
            </p:txBody>
          </p:sp>
        </p:grpSp>
      </p:grpSp>
      <p:grpSp>
        <p:nvGrpSpPr>
          <p:cNvPr id="230418" name="Group 1042"/>
          <p:cNvGrpSpPr>
            <a:grpSpLocks/>
          </p:cNvGrpSpPr>
          <p:nvPr/>
        </p:nvGrpSpPr>
        <p:grpSpPr bwMode="auto">
          <a:xfrm>
            <a:off x="998961" y="1736509"/>
            <a:ext cx="10363200" cy="1843087"/>
            <a:chOff x="480" y="1024"/>
            <a:chExt cx="4896" cy="1161"/>
          </a:xfrm>
        </p:grpSpPr>
        <p:pic>
          <p:nvPicPr>
            <p:cNvPr id="58733" name="Picture 1043"/>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8" y="1024"/>
              <a:ext cx="1488" cy="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734" name="AutoShape 1044"/>
            <p:cNvCxnSpPr>
              <a:cxnSpLocks noChangeShapeType="1"/>
            </p:cNvCxnSpPr>
            <p:nvPr/>
          </p:nvCxnSpPr>
          <p:spPr bwMode="auto">
            <a:xfrm>
              <a:off x="1008" y="1408"/>
              <a:ext cx="336" cy="116"/>
            </a:xfrm>
            <a:prstGeom prst="bentConnector3">
              <a:avLst>
                <a:gd name="adj1" fmla="val 50000"/>
              </a:avLst>
            </a:prstGeom>
            <a:noFill/>
            <a:ln w="25400">
              <a:solidFill>
                <a:srgbClr val="FF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735" name="AutoShape 1045"/>
            <p:cNvCxnSpPr>
              <a:cxnSpLocks noChangeShapeType="1"/>
            </p:cNvCxnSpPr>
            <p:nvPr/>
          </p:nvCxnSpPr>
          <p:spPr bwMode="auto">
            <a:xfrm>
              <a:off x="1824" y="1409"/>
              <a:ext cx="372" cy="115"/>
            </a:xfrm>
            <a:prstGeom prst="bentConnector3">
              <a:avLst>
                <a:gd name="adj1" fmla="val 50000"/>
              </a:avLst>
            </a:prstGeom>
            <a:noFill/>
            <a:ln w="25400">
              <a:solidFill>
                <a:srgbClr val="FF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736" name="AutoShape 1046"/>
            <p:cNvCxnSpPr>
              <a:cxnSpLocks noChangeShapeType="1"/>
            </p:cNvCxnSpPr>
            <p:nvPr/>
          </p:nvCxnSpPr>
          <p:spPr bwMode="auto">
            <a:xfrm>
              <a:off x="2736" y="1409"/>
              <a:ext cx="324" cy="115"/>
            </a:xfrm>
            <a:prstGeom prst="bentConnector3">
              <a:avLst>
                <a:gd name="adj1" fmla="val 50000"/>
              </a:avLst>
            </a:prstGeom>
            <a:noFill/>
            <a:ln w="25400">
              <a:solidFill>
                <a:srgbClr val="FF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737" name="Line 1047"/>
            <p:cNvSpPr>
              <a:spLocks noChangeShapeType="1"/>
            </p:cNvSpPr>
            <p:nvPr/>
          </p:nvSpPr>
          <p:spPr bwMode="auto">
            <a:xfrm flipV="1">
              <a:off x="816" y="1792"/>
              <a:ext cx="2880" cy="0"/>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8738" name="Line 1048"/>
            <p:cNvSpPr>
              <a:spLocks noChangeShapeType="1"/>
            </p:cNvSpPr>
            <p:nvPr/>
          </p:nvSpPr>
          <p:spPr bwMode="auto">
            <a:xfrm>
              <a:off x="1632" y="1580"/>
              <a:ext cx="0" cy="192"/>
            </a:xfrm>
            <a:prstGeom prst="line">
              <a:avLst/>
            </a:prstGeom>
            <a:noFill/>
            <a:ln w="25400">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8739" name="Line 1049"/>
            <p:cNvSpPr>
              <a:spLocks noChangeShapeType="1"/>
            </p:cNvSpPr>
            <p:nvPr/>
          </p:nvSpPr>
          <p:spPr bwMode="auto">
            <a:xfrm>
              <a:off x="2496" y="1580"/>
              <a:ext cx="0" cy="192"/>
            </a:xfrm>
            <a:prstGeom prst="line">
              <a:avLst/>
            </a:prstGeom>
            <a:noFill/>
            <a:ln w="25400">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8740" name="Line 1050"/>
            <p:cNvSpPr>
              <a:spLocks noChangeShapeType="1"/>
            </p:cNvSpPr>
            <p:nvPr/>
          </p:nvSpPr>
          <p:spPr bwMode="auto">
            <a:xfrm>
              <a:off x="3168" y="1580"/>
              <a:ext cx="0" cy="192"/>
            </a:xfrm>
            <a:prstGeom prst="line">
              <a:avLst/>
            </a:prstGeom>
            <a:noFill/>
            <a:ln w="25400">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8741" name="Line 1051"/>
            <p:cNvSpPr>
              <a:spLocks noChangeShapeType="1"/>
            </p:cNvSpPr>
            <p:nvPr/>
          </p:nvSpPr>
          <p:spPr bwMode="auto">
            <a:xfrm>
              <a:off x="816" y="1580"/>
              <a:ext cx="0" cy="192"/>
            </a:xfrm>
            <a:prstGeom prst="line">
              <a:avLst/>
            </a:prstGeom>
            <a:noFill/>
            <a:ln w="25400">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8742" name="Rectangle 1052"/>
            <p:cNvSpPr>
              <a:spLocks noChangeArrowheads="1"/>
            </p:cNvSpPr>
            <p:nvPr/>
          </p:nvSpPr>
          <p:spPr bwMode="auto">
            <a:xfrm>
              <a:off x="480" y="1843"/>
              <a:ext cx="799"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933">
                  <a:latin typeface="隶书" pitchFamily="49" charset="-122"/>
                  <a:ea typeface="隶书" pitchFamily="49" charset="-122"/>
                </a:rPr>
                <a:t>来源唯一</a:t>
              </a:r>
            </a:p>
          </p:txBody>
        </p:sp>
        <p:sp>
          <p:nvSpPr>
            <p:cNvPr id="58743" name="Rectangle 1053"/>
            <p:cNvSpPr>
              <a:spLocks noChangeArrowheads="1"/>
            </p:cNvSpPr>
            <p:nvPr/>
          </p:nvSpPr>
          <p:spPr bwMode="auto">
            <a:xfrm>
              <a:off x="1320" y="1843"/>
              <a:ext cx="799"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933">
                  <a:latin typeface="隶书" pitchFamily="49" charset="-122"/>
                  <a:ea typeface="隶书" pitchFamily="49" charset="-122"/>
                </a:rPr>
                <a:t>实时共享</a:t>
              </a:r>
            </a:p>
          </p:txBody>
        </p:sp>
        <p:sp>
          <p:nvSpPr>
            <p:cNvPr id="58744" name="Rectangle 1054"/>
            <p:cNvSpPr>
              <a:spLocks noChangeArrowheads="1"/>
            </p:cNvSpPr>
            <p:nvPr/>
          </p:nvSpPr>
          <p:spPr bwMode="auto">
            <a:xfrm>
              <a:off x="2128" y="1840"/>
              <a:ext cx="799"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933">
                  <a:latin typeface="隶书" pitchFamily="49" charset="-122"/>
                  <a:ea typeface="隶书" pitchFamily="49" charset="-122"/>
                </a:rPr>
                <a:t>信息充分</a:t>
              </a:r>
            </a:p>
          </p:txBody>
        </p:sp>
        <p:sp>
          <p:nvSpPr>
            <p:cNvPr id="58745" name="Rectangle 1055"/>
            <p:cNvSpPr>
              <a:spLocks noChangeArrowheads="1"/>
            </p:cNvSpPr>
            <p:nvPr/>
          </p:nvSpPr>
          <p:spPr bwMode="auto">
            <a:xfrm>
              <a:off x="2976" y="1840"/>
              <a:ext cx="799"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933">
                  <a:latin typeface="隶书" pitchFamily="49" charset="-122"/>
                  <a:ea typeface="隶书" pitchFamily="49" charset="-122"/>
                </a:rPr>
                <a:t>多路查询</a:t>
              </a:r>
            </a:p>
          </p:txBody>
        </p:sp>
        <p:sp>
          <p:nvSpPr>
            <p:cNvPr id="58746" name="Line 1056"/>
            <p:cNvSpPr>
              <a:spLocks noChangeShapeType="1"/>
            </p:cNvSpPr>
            <p:nvPr/>
          </p:nvSpPr>
          <p:spPr bwMode="auto">
            <a:xfrm flipH="1">
              <a:off x="3696" y="1216"/>
              <a:ext cx="0" cy="576"/>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8747" name="Line 1057"/>
            <p:cNvSpPr>
              <a:spLocks noChangeShapeType="1"/>
            </p:cNvSpPr>
            <p:nvPr/>
          </p:nvSpPr>
          <p:spPr bwMode="auto">
            <a:xfrm flipH="1">
              <a:off x="3696" y="1216"/>
              <a:ext cx="480" cy="0"/>
            </a:xfrm>
            <a:prstGeom prst="line">
              <a:avLst/>
            </a:prstGeom>
            <a:noFill/>
            <a:ln w="25400">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sp>
        <p:nvSpPr>
          <p:cNvPr id="230434" name="AutoShape 1058"/>
          <p:cNvSpPr>
            <a:spLocks noChangeArrowheads="1"/>
          </p:cNvSpPr>
          <p:nvPr/>
        </p:nvSpPr>
        <p:spPr bwMode="auto">
          <a:xfrm>
            <a:off x="694161" y="3641508"/>
            <a:ext cx="4572000" cy="1219200"/>
          </a:xfrm>
          <a:prstGeom prst="cloudCallout">
            <a:avLst>
              <a:gd name="adj1" fmla="val 35278"/>
              <a:gd name="adj2" fmla="val -11002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lnSpc>
                <a:spcPct val="100000"/>
              </a:lnSpc>
              <a:spcBef>
                <a:spcPct val="0"/>
              </a:spcBef>
              <a:defRPr/>
            </a:pPr>
            <a:r>
              <a:rPr lang="zh-CN" altLang="en-US" sz="3200">
                <a:solidFill>
                  <a:srgbClr val="FF0000"/>
                </a:solidFill>
                <a:effectLst>
                  <a:outerShdw blurRad="38100" dist="38100" dir="2700000" algn="tl">
                    <a:srgbClr val="000000"/>
                  </a:outerShdw>
                </a:effectLst>
                <a:ea typeface="黑体" pitchFamily="49" charset="-122"/>
              </a:rPr>
              <a:t>通则不痛</a:t>
            </a:r>
          </a:p>
          <a:p>
            <a:pPr algn="ctr">
              <a:lnSpc>
                <a:spcPct val="100000"/>
              </a:lnSpc>
              <a:spcBef>
                <a:spcPct val="0"/>
              </a:spcBef>
              <a:defRPr/>
            </a:pPr>
            <a:r>
              <a:rPr lang="zh-CN" altLang="en-US" sz="3200">
                <a:solidFill>
                  <a:srgbClr val="FF0000"/>
                </a:solidFill>
                <a:effectLst>
                  <a:outerShdw blurRad="38100" dist="38100" dir="2700000" algn="tl">
                    <a:srgbClr val="000000"/>
                  </a:outerShdw>
                </a:effectLst>
                <a:ea typeface="黑体" pitchFamily="49" charset="-122"/>
              </a:rPr>
              <a:t>不通则痛</a:t>
            </a:r>
          </a:p>
        </p:txBody>
      </p:sp>
      <p:sp>
        <p:nvSpPr>
          <p:cNvPr id="230436" name="Rectangle 1060"/>
          <p:cNvSpPr>
            <a:spLocks noChangeArrowheads="1"/>
          </p:cNvSpPr>
          <p:nvPr/>
        </p:nvSpPr>
        <p:spPr bwMode="auto">
          <a:xfrm>
            <a:off x="8822165" y="4389222"/>
            <a:ext cx="2068195" cy="234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933">
                <a:solidFill>
                  <a:srgbClr val="FF0000"/>
                </a:solidFill>
                <a:effectLst>
                  <a:outerShdw blurRad="38100" dist="38100" dir="2700000" algn="tl">
                    <a:srgbClr val="C0C0C0"/>
                  </a:outerShdw>
                </a:effectLst>
                <a:latin typeface="隶书" pitchFamily="49" charset="-122"/>
                <a:ea typeface="隶书" pitchFamily="49" charset="-122"/>
              </a:rPr>
              <a:t>管理规范化</a:t>
            </a:r>
          </a:p>
          <a:p>
            <a:pPr>
              <a:lnSpc>
                <a:spcPct val="100000"/>
              </a:lnSpc>
              <a:spcBef>
                <a:spcPct val="0"/>
              </a:spcBef>
              <a:defRPr/>
            </a:pPr>
            <a:r>
              <a:rPr lang="zh-CN" altLang="en-US" sz="2933">
                <a:solidFill>
                  <a:srgbClr val="FF0000"/>
                </a:solidFill>
                <a:effectLst>
                  <a:outerShdw blurRad="38100" dist="38100" dir="2700000" algn="tl">
                    <a:srgbClr val="C0C0C0"/>
                  </a:outerShdw>
                </a:effectLst>
                <a:latin typeface="隶书" pitchFamily="49" charset="-122"/>
                <a:ea typeface="隶书" pitchFamily="49" charset="-122"/>
              </a:rPr>
              <a:t>流程合理化</a:t>
            </a:r>
          </a:p>
          <a:p>
            <a:pPr>
              <a:lnSpc>
                <a:spcPct val="100000"/>
              </a:lnSpc>
              <a:spcBef>
                <a:spcPct val="0"/>
              </a:spcBef>
              <a:defRPr/>
            </a:pPr>
            <a:r>
              <a:rPr lang="zh-CN" altLang="en-US" sz="2933">
                <a:solidFill>
                  <a:srgbClr val="FF0000"/>
                </a:solidFill>
                <a:effectLst>
                  <a:outerShdw blurRad="38100" dist="38100" dir="2700000" algn="tl">
                    <a:srgbClr val="C0C0C0"/>
                  </a:outerShdw>
                </a:effectLst>
                <a:latin typeface="隶书" pitchFamily="49" charset="-122"/>
                <a:ea typeface="隶书" pitchFamily="49" charset="-122"/>
              </a:rPr>
              <a:t>工作效率化</a:t>
            </a:r>
          </a:p>
          <a:p>
            <a:pPr>
              <a:lnSpc>
                <a:spcPct val="100000"/>
              </a:lnSpc>
              <a:spcBef>
                <a:spcPct val="0"/>
              </a:spcBef>
              <a:defRPr/>
            </a:pPr>
            <a:r>
              <a:rPr lang="zh-CN" altLang="en-US" sz="2933">
                <a:solidFill>
                  <a:srgbClr val="FF0000"/>
                </a:solidFill>
                <a:effectLst>
                  <a:outerShdw blurRad="38100" dist="38100" dir="2700000" algn="tl">
                    <a:srgbClr val="C0C0C0"/>
                  </a:outerShdw>
                </a:effectLst>
                <a:latin typeface="隶书" pitchFamily="49" charset="-122"/>
                <a:ea typeface="隶书" pitchFamily="49" charset="-122"/>
              </a:rPr>
              <a:t>管理扁平化</a:t>
            </a:r>
          </a:p>
          <a:p>
            <a:pPr>
              <a:lnSpc>
                <a:spcPct val="100000"/>
              </a:lnSpc>
              <a:spcBef>
                <a:spcPct val="0"/>
              </a:spcBef>
              <a:defRPr/>
            </a:pPr>
            <a:r>
              <a:rPr lang="zh-CN" altLang="en-US" sz="2933">
                <a:solidFill>
                  <a:srgbClr val="FF0000"/>
                </a:solidFill>
                <a:effectLst>
                  <a:outerShdw blurRad="38100" dist="38100" dir="2700000" algn="tl">
                    <a:srgbClr val="C0C0C0"/>
                  </a:outerShdw>
                </a:effectLst>
                <a:latin typeface="隶书" pitchFamily="49" charset="-122"/>
                <a:ea typeface="隶书" pitchFamily="49" charset="-122"/>
              </a:rPr>
              <a:t>决策数据化</a:t>
            </a:r>
          </a:p>
        </p:txBody>
      </p:sp>
      <p:grpSp>
        <p:nvGrpSpPr>
          <p:cNvPr id="230437" name="Group 1061"/>
          <p:cNvGrpSpPr>
            <a:grpSpLocks/>
          </p:cNvGrpSpPr>
          <p:nvPr/>
        </p:nvGrpSpPr>
        <p:grpSpPr bwMode="auto">
          <a:xfrm>
            <a:off x="5168796" y="3717708"/>
            <a:ext cx="4792134" cy="2438400"/>
            <a:chOff x="2450" y="2256"/>
            <a:chExt cx="2264" cy="1536"/>
          </a:xfrm>
        </p:grpSpPr>
        <p:sp>
          <p:nvSpPr>
            <p:cNvPr id="230438" name="Rectangle 1062"/>
            <p:cNvSpPr>
              <a:spLocks noChangeArrowheads="1"/>
            </p:cNvSpPr>
            <p:nvPr/>
          </p:nvSpPr>
          <p:spPr bwMode="auto">
            <a:xfrm>
              <a:off x="2688" y="2256"/>
              <a:ext cx="202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3200">
                  <a:solidFill>
                    <a:srgbClr val="990000"/>
                  </a:solidFill>
                  <a:effectLst>
                    <a:outerShdw blurRad="38100" dist="38100" dir="2700000" algn="tl">
                      <a:srgbClr val="C0C0C0"/>
                    </a:outerShdw>
                  </a:effectLst>
                  <a:latin typeface="黑体" pitchFamily="49" charset="-122"/>
                  <a:ea typeface="黑体" pitchFamily="49" charset="-122"/>
                </a:rPr>
                <a:t>信息化管理的核心理念</a:t>
              </a:r>
            </a:p>
          </p:txBody>
        </p:sp>
        <p:grpSp>
          <p:nvGrpSpPr>
            <p:cNvPr id="58379" name="Group 1063"/>
            <p:cNvGrpSpPr>
              <a:grpSpLocks/>
            </p:cNvGrpSpPr>
            <p:nvPr/>
          </p:nvGrpSpPr>
          <p:grpSpPr bwMode="auto">
            <a:xfrm>
              <a:off x="2450" y="2592"/>
              <a:ext cx="1582" cy="1200"/>
              <a:chOff x="3841" y="962"/>
              <a:chExt cx="1582" cy="2300"/>
            </a:xfrm>
          </p:grpSpPr>
          <p:grpSp>
            <p:nvGrpSpPr>
              <p:cNvPr id="58380" name="Group 1064"/>
              <p:cNvGrpSpPr>
                <a:grpSpLocks/>
              </p:cNvGrpSpPr>
              <p:nvPr/>
            </p:nvGrpSpPr>
            <p:grpSpPr bwMode="auto">
              <a:xfrm>
                <a:off x="4165" y="1464"/>
                <a:ext cx="455" cy="1400"/>
                <a:chOff x="4165" y="1464"/>
                <a:chExt cx="455" cy="1400"/>
              </a:xfrm>
            </p:grpSpPr>
            <p:grpSp>
              <p:nvGrpSpPr>
                <p:cNvPr id="58684" name="Group 1065"/>
                <p:cNvGrpSpPr>
                  <a:grpSpLocks/>
                </p:cNvGrpSpPr>
                <p:nvPr/>
              </p:nvGrpSpPr>
              <p:grpSpPr bwMode="auto">
                <a:xfrm>
                  <a:off x="4211" y="2345"/>
                  <a:ext cx="299" cy="518"/>
                  <a:chOff x="4211" y="2345"/>
                  <a:chExt cx="299" cy="518"/>
                </a:xfrm>
              </p:grpSpPr>
              <p:grpSp>
                <p:nvGrpSpPr>
                  <p:cNvPr id="58727" name="Group 1066"/>
                  <p:cNvGrpSpPr>
                    <a:grpSpLocks/>
                  </p:cNvGrpSpPr>
                  <p:nvPr/>
                </p:nvGrpSpPr>
                <p:grpSpPr bwMode="auto">
                  <a:xfrm>
                    <a:off x="4258" y="2504"/>
                    <a:ext cx="193" cy="359"/>
                    <a:chOff x="4258" y="2504"/>
                    <a:chExt cx="193" cy="359"/>
                  </a:xfrm>
                </p:grpSpPr>
                <p:sp>
                  <p:nvSpPr>
                    <p:cNvPr id="58731" name="Oval 1067"/>
                    <p:cNvSpPr>
                      <a:spLocks noChangeArrowheads="1"/>
                    </p:cNvSpPr>
                    <p:nvPr/>
                  </p:nvSpPr>
                  <p:spPr bwMode="auto">
                    <a:xfrm>
                      <a:off x="4258" y="2699"/>
                      <a:ext cx="193" cy="164"/>
                    </a:xfrm>
                    <a:prstGeom prst="ellipse">
                      <a:avLst/>
                    </a:prstGeom>
                    <a:solidFill>
                      <a:srgbClr val="606060"/>
                    </a:solidFill>
                    <a:ln w="1588">
                      <a:solidFill>
                        <a:srgbClr val="000000"/>
                      </a:solidFill>
                      <a:round/>
                      <a:headEnd/>
                      <a:tailEnd/>
                    </a:ln>
                  </p:spPr>
                  <p:txBody>
                    <a:bodyPr/>
                    <a:lstStyle/>
                    <a:p>
                      <a:endParaRPr lang="zh-CN" altLang="en-US" sz="2400"/>
                    </a:p>
                  </p:txBody>
                </p:sp>
                <p:sp>
                  <p:nvSpPr>
                    <p:cNvPr id="58732" name="Rectangle 1068"/>
                    <p:cNvSpPr>
                      <a:spLocks noChangeArrowheads="1"/>
                    </p:cNvSpPr>
                    <p:nvPr/>
                  </p:nvSpPr>
                  <p:spPr bwMode="auto">
                    <a:xfrm>
                      <a:off x="4328" y="2504"/>
                      <a:ext cx="49" cy="231"/>
                    </a:xfrm>
                    <a:prstGeom prst="rect">
                      <a:avLst/>
                    </a:prstGeom>
                    <a:solidFill>
                      <a:srgbClr val="606060"/>
                    </a:solidFill>
                    <a:ln w="1588">
                      <a:solidFill>
                        <a:srgbClr val="000000"/>
                      </a:solidFill>
                      <a:miter lim="800000"/>
                      <a:headEnd/>
                      <a:tailEnd/>
                    </a:ln>
                  </p:spPr>
                  <p:txBody>
                    <a:bodyPr/>
                    <a:lstStyle/>
                    <a:p>
                      <a:endParaRPr lang="zh-CN" altLang="en-US" sz="2400"/>
                    </a:p>
                  </p:txBody>
                </p:sp>
              </p:grpSp>
              <p:grpSp>
                <p:nvGrpSpPr>
                  <p:cNvPr id="58728" name="Group 1069"/>
                  <p:cNvGrpSpPr>
                    <a:grpSpLocks/>
                  </p:cNvGrpSpPr>
                  <p:nvPr/>
                </p:nvGrpSpPr>
                <p:grpSpPr bwMode="auto">
                  <a:xfrm>
                    <a:off x="4211" y="2345"/>
                    <a:ext cx="299" cy="180"/>
                    <a:chOff x="4211" y="2345"/>
                    <a:chExt cx="299" cy="180"/>
                  </a:xfrm>
                </p:grpSpPr>
                <p:sp>
                  <p:nvSpPr>
                    <p:cNvPr id="58729" name="Freeform 1070"/>
                    <p:cNvSpPr>
                      <a:spLocks/>
                    </p:cNvSpPr>
                    <p:nvPr/>
                  </p:nvSpPr>
                  <p:spPr bwMode="auto">
                    <a:xfrm>
                      <a:off x="4211" y="2345"/>
                      <a:ext cx="299" cy="180"/>
                    </a:xfrm>
                    <a:custGeom>
                      <a:avLst/>
                      <a:gdLst>
                        <a:gd name="T0" fmla="*/ 0 w 2090"/>
                        <a:gd name="T1" fmla="*/ 0 h 717"/>
                        <a:gd name="T2" fmla="*/ 0 w 2090"/>
                        <a:gd name="T3" fmla="*/ 0 h 717"/>
                        <a:gd name="T4" fmla="*/ 0 w 2090"/>
                        <a:gd name="T5" fmla="*/ 0 h 717"/>
                        <a:gd name="T6" fmla="*/ 0 w 2090"/>
                        <a:gd name="T7" fmla="*/ 0 h 717"/>
                        <a:gd name="T8" fmla="*/ 0 w 2090"/>
                        <a:gd name="T9" fmla="*/ 0 h 717"/>
                        <a:gd name="T10" fmla="*/ 0 w 2090"/>
                        <a:gd name="T11" fmla="*/ 0 h 717"/>
                        <a:gd name="T12" fmla="*/ 0 w 2090"/>
                        <a:gd name="T13" fmla="*/ 0 h 717"/>
                        <a:gd name="T14" fmla="*/ 0 w 2090"/>
                        <a:gd name="T15" fmla="*/ 0 h 7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0" h="717">
                          <a:moveTo>
                            <a:pt x="2090" y="374"/>
                          </a:moveTo>
                          <a:lnTo>
                            <a:pt x="2077" y="597"/>
                          </a:lnTo>
                          <a:lnTo>
                            <a:pt x="1388" y="717"/>
                          </a:lnTo>
                          <a:lnTo>
                            <a:pt x="630" y="717"/>
                          </a:lnTo>
                          <a:lnTo>
                            <a:pt x="34" y="535"/>
                          </a:lnTo>
                          <a:lnTo>
                            <a:pt x="0" y="19"/>
                          </a:lnTo>
                          <a:lnTo>
                            <a:pt x="1178" y="0"/>
                          </a:lnTo>
                          <a:lnTo>
                            <a:pt x="2090" y="374"/>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730" name="Freeform 1071"/>
                    <p:cNvSpPr>
                      <a:spLocks/>
                    </p:cNvSpPr>
                    <p:nvPr/>
                  </p:nvSpPr>
                  <p:spPr bwMode="auto">
                    <a:xfrm>
                      <a:off x="4217" y="2414"/>
                      <a:ext cx="286" cy="103"/>
                    </a:xfrm>
                    <a:custGeom>
                      <a:avLst/>
                      <a:gdLst>
                        <a:gd name="T0" fmla="*/ 0 w 1997"/>
                        <a:gd name="T1" fmla="*/ 0 h 415"/>
                        <a:gd name="T2" fmla="*/ 0 w 1997"/>
                        <a:gd name="T3" fmla="*/ 0 h 415"/>
                        <a:gd name="T4" fmla="*/ 0 w 1997"/>
                        <a:gd name="T5" fmla="*/ 0 h 415"/>
                        <a:gd name="T6" fmla="*/ 0 w 1997"/>
                        <a:gd name="T7" fmla="*/ 0 h 415"/>
                        <a:gd name="T8" fmla="*/ 0 w 1997"/>
                        <a:gd name="T9" fmla="*/ 0 h 415"/>
                        <a:gd name="T10" fmla="*/ 0 w 1997"/>
                        <a:gd name="T11" fmla="*/ 0 h 415"/>
                        <a:gd name="T12" fmla="*/ 0 w 1997"/>
                        <a:gd name="T13" fmla="*/ 0 h 415"/>
                        <a:gd name="T14" fmla="*/ 0 w 1997"/>
                        <a:gd name="T15" fmla="*/ 0 h 415"/>
                        <a:gd name="T16" fmla="*/ 0 w 1997"/>
                        <a:gd name="T17" fmla="*/ 0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7" h="415">
                          <a:moveTo>
                            <a:pt x="1997" y="142"/>
                          </a:moveTo>
                          <a:lnTo>
                            <a:pt x="1987" y="303"/>
                          </a:lnTo>
                          <a:lnTo>
                            <a:pt x="1366" y="415"/>
                          </a:lnTo>
                          <a:lnTo>
                            <a:pt x="561" y="415"/>
                          </a:lnTo>
                          <a:lnTo>
                            <a:pt x="0" y="223"/>
                          </a:lnTo>
                          <a:lnTo>
                            <a:pt x="0" y="0"/>
                          </a:lnTo>
                          <a:lnTo>
                            <a:pt x="537" y="223"/>
                          </a:lnTo>
                          <a:lnTo>
                            <a:pt x="1355" y="233"/>
                          </a:lnTo>
                          <a:lnTo>
                            <a:pt x="1997" y="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nvGrpSpPr>
                <p:cNvPr id="58685" name="Group 1072"/>
                <p:cNvGrpSpPr>
                  <a:grpSpLocks/>
                </p:cNvGrpSpPr>
                <p:nvPr/>
              </p:nvGrpSpPr>
              <p:grpSpPr bwMode="auto">
                <a:xfrm>
                  <a:off x="4248" y="1464"/>
                  <a:ext cx="372" cy="1400"/>
                  <a:chOff x="4248" y="1464"/>
                  <a:chExt cx="372" cy="1400"/>
                </a:xfrm>
              </p:grpSpPr>
              <p:grpSp>
                <p:nvGrpSpPr>
                  <p:cNvPr id="58689" name="Group 1073"/>
                  <p:cNvGrpSpPr>
                    <a:grpSpLocks/>
                  </p:cNvGrpSpPr>
                  <p:nvPr/>
                </p:nvGrpSpPr>
                <p:grpSpPr bwMode="auto">
                  <a:xfrm>
                    <a:off x="4498" y="2529"/>
                    <a:ext cx="122" cy="335"/>
                    <a:chOff x="4498" y="2529"/>
                    <a:chExt cx="122" cy="335"/>
                  </a:xfrm>
                </p:grpSpPr>
                <p:grpSp>
                  <p:nvGrpSpPr>
                    <p:cNvPr id="58719" name="Group 1074"/>
                    <p:cNvGrpSpPr>
                      <a:grpSpLocks/>
                    </p:cNvGrpSpPr>
                    <p:nvPr/>
                  </p:nvGrpSpPr>
                  <p:grpSpPr bwMode="auto">
                    <a:xfrm>
                      <a:off x="4498" y="2529"/>
                      <a:ext cx="115" cy="311"/>
                      <a:chOff x="4498" y="2529"/>
                      <a:chExt cx="115" cy="311"/>
                    </a:xfrm>
                  </p:grpSpPr>
                  <p:sp>
                    <p:nvSpPr>
                      <p:cNvPr id="58724" name="Freeform 1075"/>
                      <p:cNvSpPr>
                        <a:spLocks/>
                      </p:cNvSpPr>
                      <p:nvPr/>
                    </p:nvSpPr>
                    <p:spPr bwMode="auto">
                      <a:xfrm>
                        <a:off x="4505" y="2529"/>
                        <a:ext cx="75" cy="293"/>
                      </a:xfrm>
                      <a:custGeom>
                        <a:avLst/>
                        <a:gdLst>
                          <a:gd name="T0" fmla="*/ 0 w 524"/>
                          <a:gd name="T1" fmla="*/ 0 h 1171"/>
                          <a:gd name="T2" fmla="*/ 0 w 524"/>
                          <a:gd name="T3" fmla="*/ 0 h 1171"/>
                          <a:gd name="T4" fmla="*/ 0 w 524"/>
                          <a:gd name="T5" fmla="*/ 0 h 1171"/>
                          <a:gd name="T6" fmla="*/ 0 w 524"/>
                          <a:gd name="T7" fmla="*/ 0 h 1171"/>
                          <a:gd name="T8" fmla="*/ 0 w 524"/>
                          <a:gd name="T9" fmla="*/ 0 h 1171"/>
                          <a:gd name="T10" fmla="*/ 0 w 524"/>
                          <a:gd name="T11" fmla="*/ 0 h 1171"/>
                          <a:gd name="T12" fmla="*/ 0 w 524"/>
                          <a:gd name="T13" fmla="*/ 0 h 1171"/>
                          <a:gd name="T14" fmla="*/ 0 w 524"/>
                          <a:gd name="T15" fmla="*/ 0 h 1171"/>
                          <a:gd name="T16" fmla="*/ 0 w 524"/>
                          <a:gd name="T17" fmla="*/ 0 h 1171"/>
                          <a:gd name="T18" fmla="*/ 0 w 524"/>
                          <a:gd name="T19" fmla="*/ 0 h 1171"/>
                          <a:gd name="T20" fmla="*/ 0 w 524"/>
                          <a:gd name="T21" fmla="*/ 0 h 1171"/>
                          <a:gd name="T22" fmla="*/ 0 w 524"/>
                          <a:gd name="T23" fmla="*/ 0 h 1171"/>
                          <a:gd name="T24" fmla="*/ 0 w 524"/>
                          <a:gd name="T25" fmla="*/ 0 h 1171"/>
                          <a:gd name="T26" fmla="*/ 0 w 524"/>
                          <a:gd name="T27" fmla="*/ 0 h 1171"/>
                          <a:gd name="T28" fmla="*/ 0 w 524"/>
                          <a:gd name="T29" fmla="*/ 0 h 1171"/>
                          <a:gd name="T30" fmla="*/ 0 w 524"/>
                          <a:gd name="T31" fmla="*/ 0 h 1171"/>
                          <a:gd name="T32" fmla="*/ 0 w 524"/>
                          <a:gd name="T33" fmla="*/ 0 h 1171"/>
                          <a:gd name="T34" fmla="*/ 0 w 524"/>
                          <a:gd name="T35" fmla="*/ 0 h 1171"/>
                          <a:gd name="T36" fmla="*/ 0 w 524"/>
                          <a:gd name="T37" fmla="*/ 0 h 1171"/>
                          <a:gd name="T38" fmla="*/ 0 w 524"/>
                          <a:gd name="T39" fmla="*/ 0 h 1171"/>
                          <a:gd name="T40" fmla="*/ 0 w 524"/>
                          <a:gd name="T41" fmla="*/ 0 h 1171"/>
                          <a:gd name="T42" fmla="*/ 0 w 524"/>
                          <a:gd name="T43" fmla="*/ 0 h 1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4" h="1171">
                            <a:moveTo>
                              <a:pt x="498" y="0"/>
                            </a:moveTo>
                            <a:lnTo>
                              <a:pt x="459" y="228"/>
                            </a:lnTo>
                            <a:lnTo>
                              <a:pt x="397" y="410"/>
                            </a:lnTo>
                            <a:lnTo>
                              <a:pt x="329" y="593"/>
                            </a:lnTo>
                            <a:lnTo>
                              <a:pt x="288" y="700"/>
                            </a:lnTo>
                            <a:lnTo>
                              <a:pt x="281" y="781"/>
                            </a:lnTo>
                            <a:lnTo>
                              <a:pt x="278" y="854"/>
                            </a:lnTo>
                            <a:lnTo>
                              <a:pt x="384" y="950"/>
                            </a:lnTo>
                            <a:lnTo>
                              <a:pt x="524" y="1074"/>
                            </a:lnTo>
                            <a:lnTo>
                              <a:pt x="390" y="1171"/>
                            </a:lnTo>
                            <a:lnTo>
                              <a:pt x="223" y="1090"/>
                            </a:lnTo>
                            <a:lnTo>
                              <a:pt x="75" y="1013"/>
                            </a:lnTo>
                            <a:lnTo>
                              <a:pt x="0" y="962"/>
                            </a:lnTo>
                            <a:lnTo>
                              <a:pt x="0" y="861"/>
                            </a:lnTo>
                            <a:lnTo>
                              <a:pt x="50" y="791"/>
                            </a:lnTo>
                            <a:lnTo>
                              <a:pt x="89" y="700"/>
                            </a:lnTo>
                            <a:lnTo>
                              <a:pt x="96" y="567"/>
                            </a:lnTo>
                            <a:lnTo>
                              <a:pt x="103" y="437"/>
                            </a:lnTo>
                            <a:lnTo>
                              <a:pt x="82" y="296"/>
                            </a:lnTo>
                            <a:lnTo>
                              <a:pt x="68" y="207"/>
                            </a:lnTo>
                            <a:lnTo>
                              <a:pt x="68" y="27"/>
                            </a:lnTo>
                            <a:lnTo>
                              <a:pt x="498" y="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725" name="Freeform 1076"/>
                      <p:cNvSpPr>
                        <a:spLocks/>
                      </p:cNvSpPr>
                      <p:nvPr/>
                    </p:nvSpPr>
                    <p:spPr bwMode="auto">
                      <a:xfrm>
                        <a:off x="4498" y="2737"/>
                        <a:ext cx="115" cy="103"/>
                      </a:xfrm>
                      <a:custGeom>
                        <a:avLst/>
                        <a:gdLst>
                          <a:gd name="T0" fmla="*/ 0 w 802"/>
                          <a:gd name="T1" fmla="*/ 0 h 415"/>
                          <a:gd name="T2" fmla="*/ 0 w 802"/>
                          <a:gd name="T3" fmla="*/ 0 h 415"/>
                          <a:gd name="T4" fmla="*/ 0 w 802"/>
                          <a:gd name="T5" fmla="*/ 0 h 415"/>
                          <a:gd name="T6" fmla="*/ 0 w 802"/>
                          <a:gd name="T7" fmla="*/ 0 h 415"/>
                          <a:gd name="T8" fmla="*/ 0 w 802"/>
                          <a:gd name="T9" fmla="*/ 0 h 415"/>
                          <a:gd name="T10" fmla="*/ 0 w 802"/>
                          <a:gd name="T11" fmla="*/ 0 h 415"/>
                          <a:gd name="T12" fmla="*/ 0 w 802"/>
                          <a:gd name="T13" fmla="*/ 0 h 415"/>
                          <a:gd name="T14" fmla="*/ 0 w 802"/>
                          <a:gd name="T15" fmla="*/ 0 h 415"/>
                          <a:gd name="T16" fmla="*/ 0 w 802"/>
                          <a:gd name="T17" fmla="*/ 0 h 415"/>
                          <a:gd name="T18" fmla="*/ 0 w 802"/>
                          <a:gd name="T19" fmla="*/ 0 h 415"/>
                          <a:gd name="T20" fmla="*/ 0 w 802"/>
                          <a:gd name="T21" fmla="*/ 0 h 415"/>
                          <a:gd name="T22" fmla="*/ 0 w 802"/>
                          <a:gd name="T23" fmla="*/ 0 h 415"/>
                          <a:gd name="T24" fmla="*/ 0 w 802"/>
                          <a:gd name="T25" fmla="*/ 0 h 415"/>
                          <a:gd name="T26" fmla="*/ 0 w 802"/>
                          <a:gd name="T27" fmla="*/ 0 h 415"/>
                          <a:gd name="T28" fmla="*/ 0 w 802"/>
                          <a:gd name="T29" fmla="*/ 0 h 415"/>
                          <a:gd name="T30" fmla="*/ 0 w 802"/>
                          <a:gd name="T31" fmla="*/ 0 h 415"/>
                          <a:gd name="T32" fmla="*/ 0 w 802"/>
                          <a:gd name="T33" fmla="*/ 0 h 415"/>
                          <a:gd name="T34" fmla="*/ 0 w 802"/>
                          <a:gd name="T35" fmla="*/ 0 h 415"/>
                          <a:gd name="T36" fmla="*/ 0 w 802"/>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2" h="415">
                            <a:moveTo>
                              <a:pt x="575" y="239"/>
                            </a:moveTo>
                            <a:lnTo>
                              <a:pt x="490" y="283"/>
                            </a:lnTo>
                            <a:lnTo>
                              <a:pt x="366" y="266"/>
                            </a:lnTo>
                            <a:lnTo>
                              <a:pt x="223" y="192"/>
                            </a:lnTo>
                            <a:lnTo>
                              <a:pt x="130" y="118"/>
                            </a:lnTo>
                            <a:lnTo>
                              <a:pt x="65" y="0"/>
                            </a:lnTo>
                            <a:lnTo>
                              <a:pt x="41" y="34"/>
                            </a:lnTo>
                            <a:lnTo>
                              <a:pt x="0" y="128"/>
                            </a:lnTo>
                            <a:lnTo>
                              <a:pt x="17" y="175"/>
                            </a:lnTo>
                            <a:lnTo>
                              <a:pt x="133" y="229"/>
                            </a:lnTo>
                            <a:lnTo>
                              <a:pt x="267" y="280"/>
                            </a:lnTo>
                            <a:lnTo>
                              <a:pt x="418" y="388"/>
                            </a:lnTo>
                            <a:lnTo>
                              <a:pt x="575" y="415"/>
                            </a:lnTo>
                            <a:lnTo>
                              <a:pt x="682" y="411"/>
                            </a:lnTo>
                            <a:lnTo>
                              <a:pt x="747" y="401"/>
                            </a:lnTo>
                            <a:lnTo>
                              <a:pt x="802" y="367"/>
                            </a:lnTo>
                            <a:lnTo>
                              <a:pt x="781" y="327"/>
                            </a:lnTo>
                            <a:lnTo>
                              <a:pt x="754" y="303"/>
                            </a:lnTo>
                            <a:lnTo>
                              <a:pt x="575" y="239"/>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726" name="Freeform 1077"/>
                      <p:cNvSpPr>
                        <a:spLocks/>
                      </p:cNvSpPr>
                      <p:nvPr/>
                    </p:nvSpPr>
                    <p:spPr bwMode="auto">
                      <a:xfrm>
                        <a:off x="4501" y="2781"/>
                        <a:ext cx="16" cy="40"/>
                      </a:xfrm>
                      <a:custGeom>
                        <a:avLst/>
                        <a:gdLst>
                          <a:gd name="T0" fmla="*/ 0 w 110"/>
                          <a:gd name="T1" fmla="*/ 0 h 158"/>
                          <a:gd name="T2" fmla="*/ 0 w 110"/>
                          <a:gd name="T3" fmla="*/ 0 h 158"/>
                          <a:gd name="T4" fmla="*/ 0 w 110"/>
                          <a:gd name="T5" fmla="*/ 0 h 158"/>
                          <a:gd name="T6" fmla="*/ 0 w 110"/>
                          <a:gd name="T7" fmla="*/ 0 h 158"/>
                          <a:gd name="T8" fmla="*/ 0 w 110"/>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58">
                            <a:moveTo>
                              <a:pt x="110" y="50"/>
                            </a:moveTo>
                            <a:lnTo>
                              <a:pt x="96" y="155"/>
                            </a:lnTo>
                            <a:lnTo>
                              <a:pt x="38" y="158"/>
                            </a:lnTo>
                            <a:lnTo>
                              <a:pt x="0" y="0"/>
                            </a:lnTo>
                            <a:lnTo>
                              <a:pt x="110" y="50"/>
                            </a:lnTo>
                            <a:close/>
                          </a:path>
                        </a:pathLst>
                      </a:custGeom>
                      <a:solidFill>
                        <a:srgbClr val="606060"/>
                      </a:solidFill>
                      <a:ln w="1588">
                        <a:solidFill>
                          <a:srgbClr val="000000"/>
                        </a:solidFill>
                        <a:prstDash val="solid"/>
                        <a:round/>
                        <a:headEnd/>
                        <a:tailEnd/>
                      </a:ln>
                    </p:spPr>
                    <p:txBody>
                      <a:bodyPr/>
                      <a:lstStyle/>
                      <a:p>
                        <a:endParaRPr lang="zh-CN" altLang="en-US" sz="2400"/>
                      </a:p>
                    </p:txBody>
                  </p:sp>
                </p:grpSp>
                <p:grpSp>
                  <p:nvGrpSpPr>
                    <p:cNvPr id="58720" name="Group 1078"/>
                    <p:cNvGrpSpPr>
                      <a:grpSpLocks/>
                    </p:cNvGrpSpPr>
                    <p:nvPr/>
                  </p:nvGrpSpPr>
                  <p:grpSpPr bwMode="auto">
                    <a:xfrm>
                      <a:off x="4505" y="2553"/>
                      <a:ext cx="115" cy="311"/>
                      <a:chOff x="4505" y="2553"/>
                      <a:chExt cx="115" cy="311"/>
                    </a:xfrm>
                  </p:grpSpPr>
                  <p:sp>
                    <p:nvSpPr>
                      <p:cNvPr id="58721" name="Freeform 1079"/>
                      <p:cNvSpPr>
                        <a:spLocks/>
                      </p:cNvSpPr>
                      <p:nvPr/>
                    </p:nvSpPr>
                    <p:spPr bwMode="auto">
                      <a:xfrm>
                        <a:off x="4512" y="2553"/>
                        <a:ext cx="75" cy="292"/>
                      </a:xfrm>
                      <a:custGeom>
                        <a:avLst/>
                        <a:gdLst>
                          <a:gd name="T0" fmla="*/ 0 w 524"/>
                          <a:gd name="T1" fmla="*/ 0 h 1171"/>
                          <a:gd name="T2" fmla="*/ 0 w 524"/>
                          <a:gd name="T3" fmla="*/ 0 h 1171"/>
                          <a:gd name="T4" fmla="*/ 0 w 524"/>
                          <a:gd name="T5" fmla="*/ 0 h 1171"/>
                          <a:gd name="T6" fmla="*/ 0 w 524"/>
                          <a:gd name="T7" fmla="*/ 0 h 1171"/>
                          <a:gd name="T8" fmla="*/ 0 w 524"/>
                          <a:gd name="T9" fmla="*/ 0 h 1171"/>
                          <a:gd name="T10" fmla="*/ 0 w 524"/>
                          <a:gd name="T11" fmla="*/ 0 h 1171"/>
                          <a:gd name="T12" fmla="*/ 0 w 524"/>
                          <a:gd name="T13" fmla="*/ 0 h 1171"/>
                          <a:gd name="T14" fmla="*/ 0 w 524"/>
                          <a:gd name="T15" fmla="*/ 0 h 1171"/>
                          <a:gd name="T16" fmla="*/ 0 w 524"/>
                          <a:gd name="T17" fmla="*/ 0 h 1171"/>
                          <a:gd name="T18" fmla="*/ 0 w 524"/>
                          <a:gd name="T19" fmla="*/ 0 h 1171"/>
                          <a:gd name="T20" fmla="*/ 0 w 524"/>
                          <a:gd name="T21" fmla="*/ 0 h 1171"/>
                          <a:gd name="T22" fmla="*/ 0 w 524"/>
                          <a:gd name="T23" fmla="*/ 0 h 1171"/>
                          <a:gd name="T24" fmla="*/ 0 w 524"/>
                          <a:gd name="T25" fmla="*/ 0 h 1171"/>
                          <a:gd name="T26" fmla="*/ 0 w 524"/>
                          <a:gd name="T27" fmla="*/ 0 h 1171"/>
                          <a:gd name="T28" fmla="*/ 0 w 524"/>
                          <a:gd name="T29" fmla="*/ 0 h 1171"/>
                          <a:gd name="T30" fmla="*/ 0 w 524"/>
                          <a:gd name="T31" fmla="*/ 0 h 1171"/>
                          <a:gd name="T32" fmla="*/ 0 w 524"/>
                          <a:gd name="T33" fmla="*/ 0 h 1171"/>
                          <a:gd name="T34" fmla="*/ 0 w 524"/>
                          <a:gd name="T35" fmla="*/ 0 h 1171"/>
                          <a:gd name="T36" fmla="*/ 0 w 524"/>
                          <a:gd name="T37" fmla="*/ 0 h 1171"/>
                          <a:gd name="T38" fmla="*/ 0 w 524"/>
                          <a:gd name="T39" fmla="*/ 0 h 1171"/>
                          <a:gd name="T40" fmla="*/ 0 w 524"/>
                          <a:gd name="T41" fmla="*/ 0 h 1171"/>
                          <a:gd name="T42" fmla="*/ 0 w 524"/>
                          <a:gd name="T43" fmla="*/ 0 h 1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4" h="1171">
                            <a:moveTo>
                              <a:pt x="498" y="0"/>
                            </a:moveTo>
                            <a:lnTo>
                              <a:pt x="459" y="228"/>
                            </a:lnTo>
                            <a:lnTo>
                              <a:pt x="397" y="410"/>
                            </a:lnTo>
                            <a:lnTo>
                              <a:pt x="329" y="592"/>
                            </a:lnTo>
                            <a:lnTo>
                              <a:pt x="288" y="700"/>
                            </a:lnTo>
                            <a:lnTo>
                              <a:pt x="281" y="781"/>
                            </a:lnTo>
                            <a:lnTo>
                              <a:pt x="278" y="854"/>
                            </a:lnTo>
                            <a:lnTo>
                              <a:pt x="384" y="949"/>
                            </a:lnTo>
                            <a:lnTo>
                              <a:pt x="524" y="1073"/>
                            </a:lnTo>
                            <a:lnTo>
                              <a:pt x="390" y="1171"/>
                            </a:lnTo>
                            <a:lnTo>
                              <a:pt x="222" y="1090"/>
                            </a:lnTo>
                            <a:lnTo>
                              <a:pt x="75" y="1012"/>
                            </a:lnTo>
                            <a:lnTo>
                              <a:pt x="0" y="962"/>
                            </a:lnTo>
                            <a:lnTo>
                              <a:pt x="0" y="861"/>
                            </a:lnTo>
                            <a:lnTo>
                              <a:pt x="50" y="791"/>
                            </a:lnTo>
                            <a:lnTo>
                              <a:pt x="89" y="700"/>
                            </a:lnTo>
                            <a:lnTo>
                              <a:pt x="96" y="566"/>
                            </a:lnTo>
                            <a:lnTo>
                              <a:pt x="103" y="437"/>
                            </a:lnTo>
                            <a:lnTo>
                              <a:pt x="82" y="295"/>
                            </a:lnTo>
                            <a:lnTo>
                              <a:pt x="68" y="206"/>
                            </a:lnTo>
                            <a:lnTo>
                              <a:pt x="68" y="27"/>
                            </a:lnTo>
                            <a:lnTo>
                              <a:pt x="498" y="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722" name="Freeform 1080"/>
                      <p:cNvSpPr>
                        <a:spLocks/>
                      </p:cNvSpPr>
                      <p:nvPr/>
                    </p:nvSpPr>
                    <p:spPr bwMode="auto">
                      <a:xfrm>
                        <a:off x="4505" y="2760"/>
                        <a:ext cx="115" cy="104"/>
                      </a:xfrm>
                      <a:custGeom>
                        <a:avLst/>
                        <a:gdLst>
                          <a:gd name="T0" fmla="*/ 0 w 802"/>
                          <a:gd name="T1" fmla="*/ 0 h 415"/>
                          <a:gd name="T2" fmla="*/ 0 w 802"/>
                          <a:gd name="T3" fmla="*/ 0 h 415"/>
                          <a:gd name="T4" fmla="*/ 0 w 802"/>
                          <a:gd name="T5" fmla="*/ 0 h 415"/>
                          <a:gd name="T6" fmla="*/ 0 w 802"/>
                          <a:gd name="T7" fmla="*/ 0 h 415"/>
                          <a:gd name="T8" fmla="*/ 0 w 802"/>
                          <a:gd name="T9" fmla="*/ 0 h 415"/>
                          <a:gd name="T10" fmla="*/ 0 w 802"/>
                          <a:gd name="T11" fmla="*/ 0 h 415"/>
                          <a:gd name="T12" fmla="*/ 0 w 802"/>
                          <a:gd name="T13" fmla="*/ 0 h 415"/>
                          <a:gd name="T14" fmla="*/ 0 w 802"/>
                          <a:gd name="T15" fmla="*/ 0 h 415"/>
                          <a:gd name="T16" fmla="*/ 0 w 802"/>
                          <a:gd name="T17" fmla="*/ 0 h 415"/>
                          <a:gd name="T18" fmla="*/ 0 w 802"/>
                          <a:gd name="T19" fmla="*/ 0 h 415"/>
                          <a:gd name="T20" fmla="*/ 0 w 802"/>
                          <a:gd name="T21" fmla="*/ 0 h 415"/>
                          <a:gd name="T22" fmla="*/ 0 w 802"/>
                          <a:gd name="T23" fmla="*/ 0 h 415"/>
                          <a:gd name="T24" fmla="*/ 0 w 802"/>
                          <a:gd name="T25" fmla="*/ 0 h 415"/>
                          <a:gd name="T26" fmla="*/ 0 w 802"/>
                          <a:gd name="T27" fmla="*/ 0 h 415"/>
                          <a:gd name="T28" fmla="*/ 0 w 802"/>
                          <a:gd name="T29" fmla="*/ 0 h 415"/>
                          <a:gd name="T30" fmla="*/ 0 w 802"/>
                          <a:gd name="T31" fmla="*/ 0 h 415"/>
                          <a:gd name="T32" fmla="*/ 0 w 802"/>
                          <a:gd name="T33" fmla="*/ 0 h 415"/>
                          <a:gd name="T34" fmla="*/ 0 w 802"/>
                          <a:gd name="T35" fmla="*/ 0 h 415"/>
                          <a:gd name="T36" fmla="*/ 0 w 802"/>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2" h="415">
                            <a:moveTo>
                              <a:pt x="575" y="240"/>
                            </a:moveTo>
                            <a:lnTo>
                              <a:pt x="490" y="283"/>
                            </a:lnTo>
                            <a:lnTo>
                              <a:pt x="366" y="267"/>
                            </a:lnTo>
                            <a:lnTo>
                              <a:pt x="223" y="192"/>
                            </a:lnTo>
                            <a:lnTo>
                              <a:pt x="130" y="118"/>
                            </a:lnTo>
                            <a:lnTo>
                              <a:pt x="65" y="0"/>
                            </a:lnTo>
                            <a:lnTo>
                              <a:pt x="41" y="34"/>
                            </a:lnTo>
                            <a:lnTo>
                              <a:pt x="0" y="128"/>
                            </a:lnTo>
                            <a:lnTo>
                              <a:pt x="17" y="176"/>
                            </a:lnTo>
                            <a:lnTo>
                              <a:pt x="133" y="229"/>
                            </a:lnTo>
                            <a:lnTo>
                              <a:pt x="267" y="280"/>
                            </a:lnTo>
                            <a:lnTo>
                              <a:pt x="418" y="388"/>
                            </a:lnTo>
                            <a:lnTo>
                              <a:pt x="575" y="415"/>
                            </a:lnTo>
                            <a:lnTo>
                              <a:pt x="682" y="412"/>
                            </a:lnTo>
                            <a:lnTo>
                              <a:pt x="747" y="401"/>
                            </a:lnTo>
                            <a:lnTo>
                              <a:pt x="802" y="368"/>
                            </a:lnTo>
                            <a:lnTo>
                              <a:pt x="781" y="327"/>
                            </a:lnTo>
                            <a:lnTo>
                              <a:pt x="754" y="304"/>
                            </a:lnTo>
                            <a:lnTo>
                              <a:pt x="575" y="240"/>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723" name="Freeform 1081"/>
                      <p:cNvSpPr>
                        <a:spLocks/>
                      </p:cNvSpPr>
                      <p:nvPr/>
                    </p:nvSpPr>
                    <p:spPr bwMode="auto">
                      <a:xfrm>
                        <a:off x="4508" y="2805"/>
                        <a:ext cx="16" cy="40"/>
                      </a:xfrm>
                      <a:custGeom>
                        <a:avLst/>
                        <a:gdLst>
                          <a:gd name="T0" fmla="*/ 0 w 110"/>
                          <a:gd name="T1" fmla="*/ 0 h 158"/>
                          <a:gd name="T2" fmla="*/ 0 w 110"/>
                          <a:gd name="T3" fmla="*/ 0 h 158"/>
                          <a:gd name="T4" fmla="*/ 0 w 110"/>
                          <a:gd name="T5" fmla="*/ 0 h 158"/>
                          <a:gd name="T6" fmla="*/ 0 w 110"/>
                          <a:gd name="T7" fmla="*/ 0 h 158"/>
                          <a:gd name="T8" fmla="*/ 0 w 110"/>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58">
                            <a:moveTo>
                              <a:pt x="110" y="50"/>
                            </a:moveTo>
                            <a:lnTo>
                              <a:pt x="96" y="155"/>
                            </a:lnTo>
                            <a:lnTo>
                              <a:pt x="38" y="158"/>
                            </a:lnTo>
                            <a:lnTo>
                              <a:pt x="0" y="0"/>
                            </a:lnTo>
                            <a:lnTo>
                              <a:pt x="110" y="50"/>
                            </a:lnTo>
                            <a:close/>
                          </a:path>
                        </a:pathLst>
                      </a:custGeom>
                      <a:solidFill>
                        <a:srgbClr val="606060"/>
                      </a:solidFill>
                      <a:ln w="1588">
                        <a:solidFill>
                          <a:srgbClr val="000000"/>
                        </a:solidFill>
                        <a:prstDash val="solid"/>
                        <a:round/>
                        <a:headEnd/>
                        <a:tailEnd/>
                      </a:ln>
                    </p:spPr>
                    <p:txBody>
                      <a:bodyPr/>
                      <a:lstStyle/>
                      <a:p>
                        <a:endParaRPr lang="zh-CN" altLang="en-US" sz="2400"/>
                      </a:p>
                    </p:txBody>
                  </p:sp>
                </p:grpSp>
              </p:grpSp>
              <p:grpSp>
                <p:nvGrpSpPr>
                  <p:cNvPr id="58690" name="Group 1082"/>
                  <p:cNvGrpSpPr>
                    <a:grpSpLocks/>
                  </p:cNvGrpSpPr>
                  <p:nvPr/>
                </p:nvGrpSpPr>
                <p:grpSpPr bwMode="auto">
                  <a:xfrm>
                    <a:off x="4281" y="1484"/>
                    <a:ext cx="131" cy="270"/>
                    <a:chOff x="4281" y="1484"/>
                    <a:chExt cx="131" cy="270"/>
                  </a:xfrm>
                </p:grpSpPr>
                <p:sp>
                  <p:nvSpPr>
                    <p:cNvPr id="58717" name="Freeform 1083"/>
                    <p:cNvSpPr>
                      <a:spLocks/>
                    </p:cNvSpPr>
                    <p:nvPr/>
                  </p:nvSpPr>
                  <p:spPr bwMode="auto">
                    <a:xfrm>
                      <a:off x="4281" y="1484"/>
                      <a:ext cx="131" cy="270"/>
                    </a:xfrm>
                    <a:custGeom>
                      <a:avLst/>
                      <a:gdLst>
                        <a:gd name="T0" fmla="*/ 0 w 914"/>
                        <a:gd name="T1" fmla="*/ 0 h 1079"/>
                        <a:gd name="T2" fmla="*/ 0 w 914"/>
                        <a:gd name="T3" fmla="*/ 0 h 1079"/>
                        <a:gd name="T4" fmla="*/ 0 w 914"/>
                        <a:gd name="T5" fmla="*/ 0 h 1079"/>
                        <a:gd name="T6" fmla="*/ 0 w 914"/>
                        <a:gd name="T7" fmla="*/ 0 h 1079"/>
                        <a:gd name="T8" fmla="*/ 0 w 914"/>
                        <a:gd name="T9" fmla="*/ 0 h 1079"/>
                        <a:gd name="T10" fmla="*/ 0 w 914"/>
                        <a:gd name="T11" fmla="*/ 0 h 1079"/>
                        <a:gd name="T12" fmla="*/ 0 w 914"/>
                        <a:gd name="T13" fmla="*/ 0 h 1079"/>
                        <a:gd name="T14" fmla="*/ 0 w 914"/>
                        <a:gd name="T15" fmla="*/ 0 h 1079"/>
                        <a:gd name="T16" fmla="*/ 0 w 914"/>
                        <a:gd name="T17" fmla="*/ 0 h 1079"/>
                        <a:gd name="T18" fmla="*/ 0 w 914"/>
                        <a:gd name="T19" fmla="*/ 0 h 1079"/>
                        <a:gd name="T20" fmla="*/ 0 w 914"/>
                        <a:gd name="T21" fmla="*/ 0 h 1079"/>
                        <a:gd name="T22" fmla="*/ 0 w 914"/>
                        <a:gd name="T23" fmla="*/ 0 h 1079"/>
                        <a:gd name="T24" fmla="*/ 0 w 914"/>
                        <a:gd name="T25" fmla="*/ 0 h 1079"/>
                        <a:gd name="T26" fmla="*/ 0 w 914"/>
                        <a:gd name="T27" fmla="*/ 0 h 1079"/>
                        <a:gd name="T28" fmla="*/ 0 w 914"/>
                        <a:gd name="T29" fmla="*/ 0 h 1079"/>
                        <a:gd name="T30" fmla="*/ 0 w 914"/>
                        <a:gd name="T31" fmla="*/ 0 h 1079"/>
                        <a:gd name="T32" fmla="*/ 0 w 914"/>
                        <a:gd name="T33" fmla="*/ 0 h 1079"/>
                        <a:gd name="T34" fmla="*/ 0 w 914"/>
                        <a:gd name="T35" fmla="*/ 0 h 1079"/>
                        <a:gd name="T36" fmla="*/ 0 w 914"/>
                        <a:gd name="T37" fmla="*/ 0 h 1079"/>
                        <a:gd name="T38" fmla="*/ 0 w 914"/>
                        <a:gd name="T39" fmla="*/ 0 h 1079"/>
                        <a:gd name="T40" fmla="*/ 0 w 914"/>
                        <a:gd name="T41" fmla="*/ 0 h 1079"/>
                        <a:gd name="T42" fmla="*/ 0 w 914"/>
                        <a:gd name="T43" fmla="*/ 0 h 1079"/>
                        <a:gd name="T44" fmla="*/ 0 w 914"/>
                        <a:gd name="T45" fmla="*/ 0 h 1079"/>
                        <a:gd name="T46" fmla="*/ 0 w 914"/>
                        <a:gd name="T47" fmla="*/ 0 h 1079"/>
                        <a:gd name="T48" fmla="*/ 0 w 914"/>
                        <a:gd name="T49" fmla="*/ 0 h 1079"/>
                        <a:gd name="T50" fmla="*/ 0 w 914"/>
                        <a:gd name="T51" fmla="*/ 0 h 1079"/>
                        <a:gd name="T52" fmla="*/ 0 w 914"/>
                        <a:gd name="T53" fmla="*/ 0 h 1079"/>
                        <a:gd name="T54" fmla="*/ 0 w 914"/>
                        <a:gd name="T55" fmla="*/ 0 h 1079"/>
                        <a:gd name="T56" fmla="*/ 0 w 914"/>
                        <a:gd name="T57" fmla="*/ 0 h 1079"/>
                        <a:gd name="T58" fmla="*/ 0 w 914"/>
                        <a:gd name="T59" fmla="*/ 0 h 1079"/>
                        <a:gd name="T60" fmla="*/ 0 w 914"/>
                        <a:gd name="T61" fmla="*/ 0 h 1079"/>
                        <a:gd name="T62" fmla="*/ 0 w 914"/>
                        <a:gd name="T63" fmla="*/ 0 h 1079"/>
                        <a:gd name="T64" fmla="*/ 0 w 914"/>
                        <a:gd name="T65" fmla="*/ 0 h 1079"/>
                        <a:gd name="T66" fmla="*/ 0 w 914"/>
                        <a:gd name="T67" fmla="*/ 0 h 1079"/>
                        <a:gd name="T68" fmla="*/ 0 w 914"/>
                        <a:gd name="T69" fmla="*/ 0 h 1079"/>
                        <a:gd name="T70" fmla="*/ 0 w 914"/>
                        <a:gd name="T71" fmla="*/ 0 h 1079"/>
                        <a:gd name="T72" fmla="*/ 0 w 914"/>
                        <a:gd name="T73" fmla="*/ 0 h 1079"/>
                        <a:gd name="T74" fmla="*/ 0 w 914"/>
                        <a:gd name="T75" fmla="*/ 0 h 1079"/>
                        <a:gd name="T76" fmla="*/ 0 w 914"/>
                        <a:gd name="T77" fmla="*/ 0 h 1079"/>
                        <a:gd name="T78" fmla="*/ 0 w 914"/>
                        <a:gd name="T79" fmla="*/ 0 h 1079"/>
                        <a:gd name="T80" fmla="*/ 0 w 914"/>
                        <a:gd name="T81" fmla="*/ 0 h 1079"/>
                        <a:gd name="T82" fmla="*/ 0 w 914"/>
                        <a:gd name="T83" fmla="*/ 0 h 1079"/>
                        <a:gd name="T84" fmla="*/ 0 w 914"/>
                        <a:gd name="T85" fmla="*/ 0 h 1079"/>
                        <a:gd name="T86" fmla="*/ 0 w 914"/>
                        <a:gd name="T87" fmla="*/ 0 h 1079"/>
                        <a:gd name="T88" fmla="*/ 0 w 914"/>
                        <a:gd name="T89" fmla="*/ 0 h 1079"/>
                        <a:gd name="T90" fmla="*/ 0 w 914"/>
                        <a:gd name="T91" fmla="*/ 0 h 1079"/>
                        <a:gd name="T92" fmla="*/ 0 w 914"/>
                        <a:gd name="T93" fmla="*/ 0 h 10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14" h="1079">
                          <a:moveTo>
                            <a:pt x="635" y="33"/>
                          </a:moveTo>
                          <a:lnTo>
                            <a:pt x="753" y="77"/>
                          </a:lnTo>
                          <a:lnTo>
                            <a:pt x="796" y="163"/>
                          </a:lnTo>
                          <a:lnTo>
                            <a:pt x="834" y="286"/>
                          </a:lnTo>
                          <a:lnTo>
                            <a:pt x="838" y="338"/>
                          </a:lnTo>
                          <a:lnTo>
                            <a:pt x="834" y="385"/>
                          </a:lnTo>
                          <a:lnTo>
                            <a:pt x="817" y="419"/>
                          </a:lnTo>
                          <a:lnTo>
                            <a:pt x="842" y="485"/>
                          </a:lnTo>
                          <a:lnTo>
                            <a:pt x="873" y="547"/>
                          </a:lnTo>
                          <a:lnTo>
                            <a:pt x="886" y="568"/>
                          </a:lnTo>
                          <a:lnTo>
                            <a:pt x="900" y="584"/>
                          </a:lnTo>
                          <a:lnTo>
                            <a:pt x="909" y="598"/>
                          </a:lnTo>
                          <a:lnTo>
                            <a:pt x="914" y="617"/>
                          </a:lnTo>
                          <a:lnTo>
                            <a:pt x="908" y="635"/>
                          </a:lnTo>
                          <a:lnTo>
                            <a:pt x="897" y="642"/>
                          </a:lnTo>
                          <a:lnTo>
                            <a:pt x="858" y="652"/>
                          </a:lnTo>
                          <a:lnTo>
                            <a:pt x="843" y="661"/>
                          </a:lnTo>
                          <a:lnTo>
                            <a:pt x="837" y="684"/>
                          </a:lnTo>
                          <a:lnTo>
                            <a:pt x="842" y="711"/>
                          </a:lnTo>
                          <a:lnTo>
                            <a:pt x="857" y="751"/>
                          </a:lnTo>
                          <a:lnTo>
                            <a:pt x="849" y="771"/>
                          </a:lnTo>
                          <a:lnTo>
                            <a:pt x="834" y="788"/>
                          </a:lnTo>
                          <a:lnTo>
                            <a:pt x="838" y="803"/>
                          </a:lnTo>
                          <a:lnTo>
                            <a:pt x="842" y="815"/>
                          </a:lnTo>
                          <a:lnTo>
                            <a:pt x="834" y="831"/>
                          </a:lnTo>
                          <a:lnTo>
                            <a:pt x="817" y="840"/>
                          </a:lnTo>
                          <a:lnTo>
                            <a:pt x="806" y="859"/>
                          </a:lnTo>
                          <a:lnTo>
                            <a:pt x="806" y="893"/>
                          </a:lnTo>
                          <a:lnTo>
                            <a:pt x="797" y="912"/>
                          </a:lnTo>
                          <a:lnTo>
                            <a:pt x="784" y="931"/>
                          </a:lnTo>
                          <a:lnTo>
                            <a:pt x="765" y="942"/>
                          </a:lnTo>
                          <a:lnTo>
                            <a:pt x="742" y="949"/>
                          </a:lnTo>
                          <a:lnTo>
                            <a:pt x="714" y="954"/>
                          </a:lnTo>
                          <a:lnTo>
                            <a:pt x="648" y="949"/>
                          </a:lnTo>
                          <a:lnTo>
                            <a:pt x="586" y="942"/>
                          </a:lnTo>
                          <a:lnTo>
                            <a:pt x="496" y="1079"/>
                          </a:lnTo>
                          <a:lnTo>
                            <a:pt x="121" y="911"/>
                          </a:lnTo>
                          <a:lnTo>
                            <a:pt x="158" y="855"/>
                          </a:lnTo>
                          <a:lnTo>
                            <a:pt x="177" y="802"/>
                          </a:lnTo>
                          <a:lnTo>
                            <a:pt x="177" y="728"/>
                          </a:lnTo>
                          <a:lnTo>
                            <a:pt x="0" y="571"/>
                          </a:lnTo>
                          <a:lnTo>
                            <a:pt x="0" y="201"/>
                          </a:lnTo>
                          <a:lnTo>
                            <a:pt x="93" y="98"/>
                          </a:lnTo>
                          <a:lnTo>
                            <a:pt x="210" y="45"/>
                          </a:lnTo>
                          <a:lnTo>
                            <a:pt x="330" y="0"/>
                          </a:lnTo>
                          <a:lnTo>
                            <a:pt x="491" y="22"/>
                          </a:lnTo>
                          <a:lnTo>
                            <a:pt x="635" y="33"/>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718" name="Freeform 1084"/>
                    <p:cNvSpPr>
                      <a:spLocks/>
                    </p:cNvSpPr>
                    <p:nvPr/>
                  </p:nvSpPr>
                  <p:spPr bwMode="auto">
                    <a:xfrm>
                      <a:off x="4337" y="1654"/>
                      <a:ext cx="15" cy="43"/>
                    </a:xfrm>
                    <a:custGeom>
                      <a:avLst/>
                      <a:gdLst>
                        <a:gd name="T0" fmla="*/ 0 w 108"/>
                        <a:gd name="T1" fmla="*/ 0 h 172"/>
                        <a:gd name="T2" fmla="*/ 0 w 108"/>
                        <a:gd name="T3" fmla="*/ 0 h 172"/>
                        <a:gd name="T4" fmla="*/ 0 w 108"/>
                        <a:gd name="T5" fmla="*/ 0 h 172"/>
                        <a:gd name="T6" fmla="*/ 0 w 108"/>
                        <a:gd name="T7" fmla="*/ 0 h 172"/>
                        <a:gd name="T8" fmla="*/ 0 w 108"/>
                        <a:gd name="T9" fmla="*/ 0 h 172"/>
                        <a:gd name="T10" fmla="*/ 0 w 108"/>
                        <a:gd name="T11" fmla="*/ 0 h 172"/>
                        <a:gd name="T12" fmla="*/ 0 w 108"/>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72">
                          <a:moveTo>
                            <a:pt x="0" y="0"/>
                          </a:moveTo>
                          <a:lnTo>
                            <a:pt x="32" y="82"/>
                          </a:lnTo>
                          <a:lnTo>
                            <a:pt x="58" y="124"/>
                          </a:lnTo>
                          <a:lnTo>
                            <a:pt x="108" y="172"/>
                          </a:lnTo>
                          <a:lnTo>
                            <a:pt x="44" y="132"/>
                          </a:lnTo>
                          <a:lnTo>
                            <a:pt x="12" y="8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691" name="Freeform 1085"/>
                  <p:cNvSpPr>
                    <a:spLocks/>
                  </p:cNvSpPr>
                  <p:nvPr/>
                </p:nvSpPr>
                <p:spPr bwMode="auto">
                  <a:xfrm>
                    <a:off x="4375" y="1591"/>
                    <a:ext cx="17" cy="18"/>
                  </a:xfrm>
                  <a:custGeom>
                    <a:avLst/>
                    <a:gdLst>
                      <a:gd name="T0" fmla="*/ 0 w 116"/>
                      <a:gd name="T1" fmla="*/ 0 h 69"/>
                      <a:gd name="T2" fmla="*/ 0 w 116"/>
                      <a:gd name="T3" fmla="*/ 0 h 69"/>
                      <a:gd name="T4" fmla="*/ 0 w 116"/>
                      <a:gd name="T5" fmla="*/ 0 h 69"/>
                      <a:gd name="T6" fmla="*/ 0 w 116"/>
                      <a:gd name="T7" fmla="*/ 0 h 69"/>
                      <a:gd name="T8" fmla="*/ 0 w 116"/>
                      <a:gd name="T9" fmla="*/ 0 h 69"/>
                      <a:gd name="T10" fmla="*/ 0 w 116"/>
                      <a:gd name="T11" fmla="*/ 0 h 69"/>
                      <a:gd name="T12" fmla="*/ 0 w 116"/>
                      <a:gd name="T13" fmla="*/ 0 h 69"/>
                      <a:gd name="T14" fmla="*/ 0 w 116"/>
                      <a:gd name="T15" fmla="*/ 0 h 69"/>
                      <a:gd name="T16" fmla="*/ 0 w 116"/>
                      <a:gd name="T17" fmla="*/ 0 h 69"/>
                      <a:gd name="T18" fmla="*/ 0 w 116"/>
                      <a:gd name="T19" fmla="*/ 0 h 69"/>
                      <a:gd name="T20" fmla="*/ 0 w 116"/>
                      <a:gd name="T21" fmla="*/ 0 h 69"/>
                      <a:gd name="T22" fmla="*/ 0 w 116"/>
                      <a:gd name="T23" fmla="*/ 0 h 69"/>
                      <a:gd name="T24" fmla="*/ 0 w 116"/>
                      <a:gd name="T25" fmla="*/ 0 h 69"/>
                      <a:gd name="T26" fmla="*/ 0 w 116"/>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69">
                        <a:moveTo>
                          <a:pt x="104" y="0"/>
                        </a:moveTo>
                        <a:lnTo>
                          <a:pt x="97" y="8"/>
                        </a:lnTo>
                        <a:lnTo>
                          <a:pt x="116" y="17"/>
                        </a:lnTo>
                        <a:lnTo>
                          <a:pt x="90" y="13"/>
                        </a:lnTo>
                        <a:lnTo>
                          <a:pt x="83" y="36"/>
                        </a:lnTo>
                        <a:lnTo>
                          <a:pt x="94" y="47"/>
                        </a:lnTo>
                        <a:lnTo>
                          <a:pt x="84" y="47"/>
                        </a:lnTo>
                        <a:lnTo>
                          <a:pt x="92" y="69"/>
                        </a:lnTo>
                        <a:lnTo>
                          <a:pt x="77" y="45"/>
                        </a:lnTo>
                        <a:lnTo>
                          <a:pt x="56" y="45"/>
                        </a:lnTo>
                        <a:lnTo>
                          <a:pt x="35" y="36"/>
                        </a:lnTo>
                        <a:lnTo>
                          <a:pt x="0" y="35"/>
                        </a:lnTo>
                        <a:lnTo>
                          <a:pt x="35" y="12"/>
                        </a:lnTo>
                        <a:lnTo>
                          <a:pt x="10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92" name="Freeform 1086"/>
                  <p:cNvSpPr>
                    <a:spLocks/>
                  </p:cNvSpPr>
                  <p:nvPr/>
                </p:nvSpPr>
                <p:spPr bwMode="auto">
                  <a:xfrm>
                    <a:off x="4366" y="1572"/>
                    <a:ext cx="29" cy="12"/>
                  </a:xfrm>
                  <a:custGeom>
                    <a:avLst/>
                    <a:gdLst>
                      <a:gd name="T0" fmla="*/ 0 w 199"/>
                      <a:gd name="T1" fmla="*/ 0 h 47"/>
                      <a:gd name="T2" fmla="*/ 0 w 199"/>
                      <a:gd name="T3" fmla="*/ 0 h 47"/>
                      <a:gd name="T4" fmla="*/ 0 w 199"/>
                      <a:gd name="T5" fmla="*/ 0 h 47"/>
                      <a:gd name="T6" fmla="*/ 0 w 199"/>
                      <a:gd name="T7" fmla="*/ 0 h 47"/>
                      <a:gd name="T8" fmla="*/ 0 w 199"/>
                      <a:gd name="T9" fmla="*/ 0 h 47"/>
                      <a:gd name="T10" fmla="*/ 0 w 199"/>
                      <a:gd name="T11" fmla="*/ 0 h 47"/>
                      <a:gd name="T12" fmla="*/ 0 w 199"/>
                      <a:gd name="T13" fmla="*/ 0 h 47"/>
                      <a:gd name="T14" fmla="*/ 0 w 199"/>
                      <a:gd name="T15" fmla="*/ 0 h 47"/>
                      <a:gd name="T16" fmla="*/ 0 w 199"/>
                      <a:gd name="T17" fmla="*/ 0 h 47"/>
                      <a:gd name="T18" fmla="*/ 0 w 199"/>
                      <a:gd name="T19" fmla="*/ 0 h 47"/>
                      <a:gd name="T20" fmla="*/ 0 w 199"/>
                      <a:gd name="T21" fmla="*/ 0 h 47"/>
                      <a:gd name="T22" fmla="*/ 0 w 199"/>
                      <a:gd name="T23" fmla="*/ 0 h 47"/>
                      <a:gd name="T24" fmla="*/ 0 w 199"/>
                      <a:gd name="T25" fmla="*/ 0 h 47"/>
                      <a:gd name="T26" fmla="*/ 0 w 199"/>
                      <a:gd name="T27" fmla="*/ 0 h 47"/>
                      <a:gd name="T28" fmla="*/ 0 w 199"/>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47">
                        <a:moveTo>
                          <a:pt x="199" y="24"/>
                        </a:moveTo>
                        <a:lnTo>
                          <a:pt x="191" y="44"/>
                        </a:lnTo>
                        <a:lnTo>
                          <a:pt x="169" y="47"/>
                        </a:lnTo>
                        <a:lnTo>
                          <a:pt x="137" y="35"/>
                        </a:lnTo>
                        <a:lnTo>
                          <a:pt x="97" y="24"/>
                        </a:lnTo>
                        <a:lnTo>
                          <a:pt x="31" y="23"/>
                        </a:lnTo>
                        <a:lnTo>
                          <a:pt x="0" y="27"/>
                        </a:lnTo>
                        <a:lnTo>
                          <a:pt x="50" y="11"/>
                        </a:lnTo>
                        <a:lnTo>
                          <a:pt x="87" y="6"/>
                        </a:lnTo>
                        <a:lnTo>
                          <a:pt x="82" y="0"/>
                        </a:lnTo>
                        <a:lnTo>
                          <a:pt x="115" y="8"/>
                        </a:lnTo>
                        <a:lnTo>
                          <a:pt x="112" y="3"/>
                        </a:lnTo>
                        <a:lnTo>
                          <a:pt x="138" y="12"/>
                        </a:lnTo>
                        <a:lnTo>
                          <a:pt x="167" y="12"/>
                        </a:lnTo>
                        <a:lnTo>
                          <a:pt x="199" y="2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93" name="Freeform 1087"/>
                  <p:cNvSpPr>
                    <a:spLocks/>
                  </p:cNvSpPr>
                  <p:nvPr/>
                </p:nvSpPr>
                <p:spPr bwMode="auto">
                  <a:xfrm>
                    <a:off x="4390" y="1671"/>
                    <a:ext cx="13" cy="18"/>
                  </a:xfrm>
                  <a:custGeom>
                    <a:avLst/>
                    <a:gdLst>
                      <a:gd name="T0" fmla="*/ 0 w 92"/>
                      <a:gd name="T1" fmla="*/ 0 h 73"/>
                      <a:gd name="T2" fmla="*/ 0 w 92"/>
                      <a:gd name="T3" fmla="*/ 0 h 73"/>
                      <a:gd name="T4" fmla="*/ 0 w 92"/>
                      <a:gd name="T5" fmla="*/ 0 h 73"/>
                      <a:gd name="T6" fmla="*/ 0 w 92"/>
                      <a:gd name="T7" fmla="*/ 0 h 73"/>
                      <a:gd name="T8" fmla="*/ 0 w 92"/>
                      <a:gd name="T9" fmla="*/ 0 h 73"/>
                      <a:gd name="T10" fmla="*/ 0 w 92"/>
                      <a:gd name="T11" fmla="*/ 0 h 73"/>
                      <a:gd name="T12" fmla="*/ 0 w 92"/>
                      <a:gd name="T13" fmla="*/ 0 h 73"/>
                      <a:gd name="T14" fmla="*/ 0 w 92"/>
                      <a:gd name="T15" fmla="*/ 0 h 73"/>
                      <a:gd name="T16" fmla="*/ 0 w 92"/>
                      <a:gd name="T17" fmla="*/ 0 h 73"/>
                      <a:gd name="T18" fmla="*/ 0 w 92"/>
                      <a:gd name="T19" fmla="*/ 0 h 73"/>
                      <a:gd name="T20" fmla="*/ 0 w 92"/>
                      <a:gd name="T21" fmla="*/ 0 h 73"/>
                      <a:gd name="T22" fmla="*/ 0 w 92"/>
                      <a:gd name="T23" fmla="*/ 0 h 73"/>
                      <a:gd name="T24" fmla="*/ 0 w 92"/>
                      <a:gd name="T25" fmla="*/ 0 h 73"/>
                      <a:gd name="T26" fmla="*/ 0 w 92"/>
                      <a:gd name="T27" fmla="*/ 0 h 73"/>
                      <a:gd name="T28" fmla="*/ 0 w 92"/>
                      <a:gd name="T29" fmla="*/ 0 h 73"/>
                      <a:gd name="T30" fmla="*/ 0 w 92"/>
                      <a:gd name="T31" fmla="*/ 0 h 73"/>
                      <a:gd name="T32" fmla="*/ 0 w 92"/>
                      <a:gd name="T33" fmla="*/ 0 h 73"/>
                      <a:gd name="T34" fmla="*/ 0 w 92"/>
                      <a:gd name="T35" fmla="*/ 0 h 73"/>
                      <a:gd name="T36" fmla="*/ 0 w 92"/>
                      <a:gd name="T37" fmla="*/ 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73">
                        <a:moveTo>
                          <a:pt x="92" y="8"/>
                        </a:moveTo>
                        <a:lnTo>
                          <a:pt x="78" y="3"/>
                        </a:lnTo>
                        <a:lnTo>
                          <a:pt x="64" y="0"/>
                        </a:lnTo>
                        <a:lnTo>
                          <a:pt x="54" y="10"/>
                        </a:lnTo>
                        <a:lnTo>
                          <a:pt x="40" y="19"/>
                        </a:lnTo>
                        <a:lnTo>
                          <a:pt x="23" y="27"/>
                        </a:lnTo>
                        <a:lnTo>
                          <a:pt x="10" y="30"/>
                        </a:lnTo>
                        <a:lnTo>
                          <a:pt x="8" y="22"/>
                        </a:lnTo>
                        <a:lnTo>
                          <a:pt x="1" y="41"/>
                        </a:lnTo>
                        <a:lnTo>
                          <a:pt x="0" y="55"/>
                        </a:lnTo>
                        <a:lnTo>
                          <a:pt x="0" y="65"/>
                        </a:lnTo>
                        <a:lnTo>
                          <a:pt x="6" y="73"/>
                        </a:lnTo>
                        <a:lnTo>
                          <a:pt x="3" y="58"/>
                        </a:lnTo>
                        <a:lnTo>
                          <a:pt x="11" y="41"/>
                        </a:lnTo>
                        <a:lnTo>
                          <a:pt x="40" y="33"/>
                        </a:lnTo>
                        <a:lnTo>
                          <a:pt x="55" y="38"/>
                        </a:lnTo>
                        <a:lnTo>
                          <a:pt x="71" y="41"/>
                        </a:lnTo>
                        <a:lnTo>
                          <a:pt x="87" y="24"/>
                        </a:lnTo>
                        <a:lnTo>
                          <a:pt x="92"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94" name="Freeform 1088"/>
                  <p:cNvSpPr>
                    <a:spLocks/>
                  </p:cNvSpPr>
                  <p:nvPr/>
                </p:nvSpPr>
                <p:spPr bwMode="auto">
                  <a:xfrm>
                    <a:off x="4395" y="1689"/>
                    <a:ext cx="6" cy="4"/>
                  </a:xfrm>
                  <a:custGeom>
                    <a:avLst/>
                    <a:gdLst>
                      <a:gd name="T0" fmla="*/ 0 w 37"/>
                      <a:gd name="T1" fmla="*/ 0 h 16"/>
                      <a:gd name="T2" fmla="*/ 0 w 37"/>
                      <a:gd name="T3" fmla="*/ 0 h 16"/>
                      <a:gd name="T4" fmla="*/ 0 w 37"/>
                      <a:gd name="T5" fmla="*/ 0 h 16"/>
                      <a:gd name="T6" fmla="*/ 0 w 37"/>
                      <a:gd name="T7" fmla="*/ 0 h 16"/>
                      <a:gd name="T8" fmla="*/ 0 w 3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6">
                        <a:moveTo>
                          <a:pt x="37" y="4"/>
                        </a:moveTo>
                        <a:lnTo>
                          <a:pt x="16" y="0"/>
                        </a:lnTo>
                        <a:lnTo>
                          <a:pt x="0" y="6"/>
                        </a:lnTo>
                        <a:lnTo>
                          <a:pt x="20" y="16"/>
                        </a:lnTo>
                        <a:lnTo>
                          <a:pt x="37"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95" name="Freeform 1089"/>
                  <p:cNvSpPr>
                    <a:spLocks/>
                  </p:cNvSpPr>
                  <p:nvPr/>
                </p:nvSpPr>
                <p:spPr bwMode="auto">
                  <a:xfrm>
                    <a:off x="4400" y="1641"/>
                    <a:ext cx="5" cy="4"/>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7">
                        <a:moveTo>
                          <a:pt x="40" y="0"/>
                        </a:moveTo>
                        <a:lnTo>
                          <a:pt x="20" y="0"/>
                        </a:lnTo>
                        <a:lnTo>
                          <a:pt x="5" y="6"/>
                        </a:lnTo>
                        <a:lnTo>
                          <a:pt x="0" y="15"/>
                        </a:lnTo>
                        <a:lnTo>
                          <a:pt x="9" y="17"/>
                        </a:lnTo>
                        <a:lnTo>
                          <a:pt x="21" y="13"/>
                        </a:lnTo>
                        <a:lnTo>
                          <a:pt x="4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96" name="Freeform 1090"/>
                  <p:cNvSpPr>
                    <a:spLocks/>
                  </p:cNvSpPr>
                  <p:nvPr/>
                </p:nvSpPr>
                <p:spPr bwMode="auto">
                  <a:xfrm>
                    <a:off x="4395" y="1638"/>
                    <a:ext cx="3" cy="9"/>
                  </a:xfrm>
                  <a:custGeom>
                    <a:avLst/>
                    <a:gdLst>
                      <a:gd name="T0" fmla="*/ 0 w 20"/>
                      <a:gd name="T1" fmla="*/ 0 h 38"/>
                      <a:gd name="T2" fmla="*/ 0 w 20"/>
                      <a:gd name="T3" fmla="*/ 0 h 38"/>
                      <a:gd name="T4" fmla="*/ 0 w 20"/>
                      <a:gd name="T5" fmla="*/ 0 h 38"/>
                      <a:gd name="T6" fmla="*/ 0 w 20"/>
                      <a:gd name="T7" fmla="*/ 0 h 38"/>
                      <a:gd name="T8" fmla="*/ 0 w 20"/>
                      <a:gd name="T9" fmla="*/ 0 h 38"/>
                      <a:gd name="T10" fmla="*/ 0 w 20"/>
                      <a:gd name="T11" fmla="*/ 0 h 38"/>
                      <a:gd name="T12" fmla="*/ 0 w 20"/>
                      <a:gd name="T13" fmla="*/ 0 h 38"/>
                      <a:gd name="T14" fmla="*/ 0 w 20"/>
                      <a:gd name="T15" fmla="*/ 0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8">
                        <a:moveTo>
                          <a:pt x="9" y="0"/>
                        </a:moveTo>
                        <a:lnTo>
                          <a:pt x="4" y="14"/>
                        </a:lnTo>
                        <a:lnTo>
                          <a:pt x="11" y="30"/>
                        </a:lnTo>
                        <a:lnTo>
                          <a:pt x="20" y="38"/>
                        </a:lnTo>
                        <a:lnTo>
                          <a:pt x="8" y="32"/>
                        </a:lnTo>
                        <a:lnTo>
                          <a:pt x="0" y="25"/>
                        </a:lnTo>
                        <a:lnTo>
                          <a:pt x="0" y="17"/>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97" name="Freeform 1091"/>
                  <p:cNvSpPr>
                    <a:spLocks/>
                  </p:cNvSpPr>
                  <p:nvPr/>
                </p:nvSpPr>
                <p:spPr bwMode="auto">
                  <a:xfrm>
                    <a:off x="4380" y="1596"/>
                    <a:ext cx="3" cy="4"/>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w 26"/>
                      <a:gd name="T11" fmla="*/ 0 h 15"/>
                      <a:gd name="T12" fmla="*/ 0 w 2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26" y="0"/>
                        </a:moveTo>
                        <a:lnTo>
                          <a:pt x="26" y="15"/>
                        </a:lnTo>
                        <a:lnTo>
                          <a:pt x="16" y="12"/>
                        </a:lnTo>
                        <a:lnTo>
                          <a:pt x="6" y="9"/>
                        </a:lnTo>
                        <a:lnTo>
                          <a:pt x="0" y="9"/>
                        </a:lnTo>
                        <a:lnTo>
                          <a:pt x="9" y="2"/>
                        </a:lnTo>
                        <a:lnTo>
                          <a:pt x="26"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698" name="Group 1092"/>
                  <p:cNvGrpSpPr>
                    <a:grpSpLocks/>
                  </p:cNvGrpSpPr>
                  <p:nvPr/>
                </p:nvGrpSpPr>
                <p:grpSpPr bwMode="auto">
                  <a:xfrm>
                    <a:off x="4323" y="1581"/>
                    <a:ext cx="18" cy="58"/>
                    <a:chOff x="4323" y="1581"/>
                    <a:chExt cx="18" cy="58"/>
                  </a:xfrm>
                </p:grpSpPr>
                <p:sp>
                  <p:nvSpPr>
                    <p:cNvPr id="58715" name="Freeform 1093"/>
                    <p:cNvSpPr>
                      <a:spLocks/>
                    </p:cNvSpPr>
                    <p:nvPr/>
                  </p:nvSpPr>
                  <p:spPr bwMode="auto">
                    <a:xfrm>
                      <a:off x="4327" y="1587"/>
                      <a:ext cx="11" cy="44"/>
                    </a:xfrm>
                    <a:custGeom>
                      <a:avLst/>
                      <a:gdLst>
                        <a:gd name="T0" fmla="*/ 0 w 81"/>
                        <a:gd name="T1" fmla="*/ 0 h 173"/>
                        <a:gd name="T2" fmla="*/ 0 w 81"/>
                        <a:gd name="T3" fmla="*/ 0 h 173"/>
                        <a:gd name="T4" fmla="*/ 0 w 81"/>
                        <a:gd name="T5" fmla="*/ 0 h 173"/>
                        <a:gd name="T6" fmla="*/ 0 w 81"/>
                        <a:gd name="T7" fmla="*/ 0 h 173"/>
                        <a:gd name="T8" fmla="*/ 0 w 81"/>
                        <a:gd name="T9" fmla="*/ 0 h 173"/>
                        <a:gd name="T10" fmla="*/ 0 w 81"/>
                        <a:gd name="T11" fmla="*/ 0 h 173"/>
                        <a:gd name="T12" fmla="*/ 0 w 81"/>
                        <a:gd name="T13" fmla="*/ 0 h 173"/>
                        <a:gd name="T14" fmla="*/ 0 w 81"/>
                        <a:gd name="T15" fmla="*/ 0 h 173"/>
                        <a:gd name="T16" fmla="*/ 0 w 81"/>
                        <a:gd name="T17" fmla="*/ 0 h 173"/>
                        <a:gd name="T18" fmla="*/ 0 w 81"/>
                        <a:gd name="T19" fmla="*/ 0 h 173"/>
                        <a:gd name="T20" fmla="*/ 0 w 81"/>
                        <a:gd name="T21" fmla="*/ 0 h 173"/>
                        <a:gd name="T22" fmla="*/ 0 w 81"/>
                        <a:gd name="T23" fmla="*/ 0 h 173"/>
                        <a:gd name="T24" fmla="*/ 0 w 81"/>
                        <a:gd name="T25" fmla="*/ 0 h 173"/>
                        <a:gd name="T26" fmla="*/ 0 w 81"/>
                        <a:gd name="T27" fmla="*/ 0 h 173"/>
                        <a:gd name="T28" fmla="*/ 0 w 81"/>
                        <a:gd name="T29" fmla="*/ 0 h 173"/>
                        <a:gd name="T30" fmla="*/ 0 w 81"/>
                        <a:gd name="T31" fmla="*/ 0 h 173"/>
                        <a:gd name="T32" fmla="*/ 0 w 81"/>
                        <a:gd name="T33" fmla="*/ 0 h 173"/>
                        <a:gd name="T34" fmla="*/ 0 w 81"/>
                        <a:gd name="T35" fmla="*/ 0 h 173"/>
                        <a:gd name="T36" fmla="*/ 0 w 81"/>
                        <a:gd name="T37" fmla="*/ 0 h 173"/>
                        <a:gd name="T38" fmla="*/ 0 w 81"/>
                        <a:gd name="T39" fmla="*/ 0 h 173"/>
                        <a:gd name="T40" fmla="*/ 0 w 81"/>
                        <a:gd name="T41" fmla="*/ 0 h 173"/>
                        <a:gd name="T42" fmla="*/ 0 w 81"/>
                        <a:gd name="T43" fmla="*/ 0 h 173"/>
                        <a:gd name="T44" fmla="*/ 0 w 81"/>
                        <a:gd name="T45" fmla="*/ 0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173">
                          <a:moveTo>
                            <a:pt x="81" y="34"/>
                          </a:moveTo>
                          <a:lnTo>
                            <a:pt x="54" y="13"/>
                          </a:lnTo>
                          <a:lnTo>
                            <a:pt x="27" y="19"/>
                          </a:lnTo>
                          <a:lnTo>
                            <a:pt x="11" y="47"/>
                          </a:lnTo>
                          <a:lnTo>
                            <a:pt x="8" y="85"/>
                          </a:lnTo>
                          <a:lnTo>
                            <a:pt x="11" y="117"/>
                          </a:lnTo>
                          <a:lnTo>
                            <a:pt x="20" y="142"/>
                          </a:lnTo>
                          <a:lnTo>
                            <a:pt x="34" y="103"/>
                          </a:lnTo>
                          <a:lnTo>
                            <a:pt x="48" y="81"/>
                          </a:lnTo>
                          <a:lnTo>
                            <a:pt x="76" y="67"/>
                          </a:lnTo>
                          <a:lnTo>
                            <a:pt x="53" y="97"/>
                          </a:lnTo>
                          <a:lnTo>
                            <a:pt x="32" y="121"/>
                          </a:lnTo>
                          <a:lnTo>
                            <a:pt x="29" y="149"/>
                          </a:lnTo>
                          <a:lnTo>
                            <a:pt x="40" y="170"/>
                          </a:lnTo>
                          <a:lnTo>
                            <a:pt x="52" y="173"/>
                          </a:lnTo>
                          <a:lnTo>
                            <a:pt x="17" y="166"/>
                          </a:lnTo>
                          <a:lnTo>
                            <a:pt x="1" y="128"/>
                          </a:lnTo>
                          <a:lnTo>
                            <a:pt x="0" y="82"/>
                          </a:lnTo>
                          <a:lnTo>
                            <a:pt x="1" y="37"/>
                          </a:lnTo>
                          <a:lnTo>
                            <a:pt x="20" y="11"/>
                          </a:lnTo>
                          <a:lnTo>
                            <a:pt x="45" y="0"/>
                          </a:lnTo>
                          <a:lnTo>
                            <a:pt x="70" y="6"/>
                          </a:lnTo>
                          <a:lnTo>
                            <a:pt x="81" y="3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16" name="Freeform 1094"/>
                    <p:cNvSpPr>
                      <a:spLocks/>
                    </p:cNvSpPr>
                    <p:nvPr/>
                  </p:nvSpPr>
                  <p:spPr bwMode="auto">
                    <a:xfrm>
                      <a:off x="4323" y="1581"/>
                      <a:ext cx="18" cy="58"/>
                    </a:xfrm>
                    <a:custGeom>
                      <a:avLst/>
                      <a:gdLst>
                        <a:gd name="T0" fmla="*/ 0 w 131"/>
                        <a:gd name="T1" fmla="*/ 0 h 232"/>
                        <a:gd name="T2" fmla="*/ 0 w 131"/>
                        <a:gd name="T3" fmla="*/ 0 h 232"/>
                        <a:gd name="T4" fmla="*/ 0 w 131"/>
                        <a:gd name="T5" fmla="*/ 0 h 232"/>
                        <a:gd name="T6" fmla="*/ 0 w 131"/>
                        <a:gd name="T7" fmla="*/ 0 h 232"/>
                        <a:gd name="T8" fmla="*/ 0 w 131"/>
                        <a:gd name="T9" fmla="*/ 0 h 232"/>
                        <a:gd name="T10" fmla="*/ 0 w 131"/>
                        <a:gd name="T11" fmla="*/ 0 h 232"/>
                        <a:gd name="T12" fmla="*/ 0 w 131"/>
                        <a:gd name="T13" fmla="*/ 0 h 232"/>
                        <a:gd name="T14" fmla="*/ 0 w 131"/>
                        <a:gd name="T15" fmla="*/ 0 h 232"/>
                        <a:gd name="T16" fmla="*/ 0 w 131"/>
                        <a:gd name="T17" fmla="*/ 0 h 232"/>
                        <a:gd name="T18" fmla="*/ 0 w 131"/>
                        <a:gd name="T19" fmla="*/ 0 h 232"/>
                        <a:gd name="T20" fmla="*/ 0 w 131"/>
                        <a:gd name="T21" fmla="*/ 0 h 232"/>
                        <a:gd name="T22" fmla="*/ 0 w 131"/>
                        <a:gd name="T23" fmla="*/ 0 h 232"/>
                        <a:gd name="T24" fmla="*/ 0 w 131"/>
                        <a:gd name="T25" fmla="*/ 0 h 232"/>
                        <a:gd name="T26" fmla="*/ 0 w 131"/>
                        <a:gd name="T27" fmla="*/ 0 h 232"/>
                        <a:gd name="T28" fmla="*/ 0 w 131"/>
                        <a:gd name="T29" fmla="*/ 0 h 232"/>
                        <a:gd name="T30" fmla="*/ 0 w 131"/>
                        <a:gd name="T31" fmla="*/ 0 h 232"/>
                        <a:gd name="T32" fmla="*/ 0 w 131"/>
                        <a:gd name="T33" fmla="*/ 0 h 232"/>
                        <a:gd name="T34" fmla="*/ 0 w 131"/>
                        <a:gd name="T35" fmla="*/ 0 h 232"/>
                        <a:gd name="T36" fmla="*/ 0 w 131"/>
                        <a:gd name="T37" fmla="*/ 0 h 232"/>
                        <a:gd name="T38" fmla="*/ 0 w 131"/>
                        <a:gd name="T39" fmla="*/ 0 h 232"/>
                        <a:gd name="T40" fmla="*/ 0 w 131"/>
                        <a:gd name="T41" fmla="*/ 0 h 232"/>
                        <a:gd name="T42" fmla="*/ 0 w 131"/>
                        <a:gd name="T43" fmla="*/ 0 h 232"/>
                        <a:gd name="T44" fmla="*/ 0 w 131"/>
                        <a:gd name="T45" fmla="*/ 0 h 232"/>
                        <a:gd name="T46" fmla="*/ 0 w 131"/>
                        <a:gd name="T47" fmla="*/ 0 h 232"/>
                        <a:gd name="T48" fmla="*/ 0 w 131"/>
                        <a:gd name="T49" fmla="*/ 0 h 232"/>
                        <a:gd name="T50" fmla="*/ 0 w 131"/>
                        <a:gd name="T51" fmla="*/ 0 h 232"/>
                        <a:gd name="T52" fmla="*/ 0 w 131"/>
                        <a:gd name="T53" fmla="*/ 0 h 2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1" h="232">
                          <a:moveTo>
                            <a:pt x="131" y="55"/>
                          </a:moveTo>
                          <a:lnTo>
                            <a:pt x="111" y="19"/>
                          </a:lnTo>
                          <a:lnTo>
                            <a:pt x="78" y="9"/>
                          </a:lnTo>
                          <a:lnTo>
                            <a:pt x="37" y="15"/>
                          </a:lnTo>
                          <a:lnTo>
                            <a:pt x="21" y="37"/>
                          </a:lnTo>
                          <a:lnTo>
                            <a:pt x="10" y="72"/>
                          </a:lnTo>
                          <a:lnTo>
                            <a:pt x="10" y="100"/>
                          </a:lnTo>
                          <a:lnTo>
                            <a:pt x="16" y="119"/>
                          </a:lnTo>
                          <a:lnTo>
                            <a:pt x="16" y="149"/>
                          </a:lnTo>
                          <a:lnTo>
                            <a:pt x="22" y="181"/>
                          </a:lnTo>
                          <a:lnTo>
                            <a:pt x="50" y="213"/>
                          </a:lnTo>
                          <a:lnTo>
                            <a:pt x="69" y="213"/>
                          </a:lnTo>
                          <a:lnTo>
                            <a:pt x="90" y="213"/>
                          </a:lnTo>
                          <a:lnTo>
                            <a:pt x="90" y="219"/>
                          </a:lnTo>
                          <a:lnTo>
                            <a:pt x="74" y="232"/>
                          </a:lnTo>
                          <a:lnTo>
                            <a:pt x="54" y="228"/>
                          </a:lnTo>
                          <a:lnTo>
                            <a:pt x="29" y="218"/>
                          </a:lnTo>
                          <a:lnTo>
                            <a:pt x="8" y="183"/>
                          </a:lnTo>
                          <a:lnTo>
                            <a:pt x="7" y="129"/>
                          </a:lnTo>
                          <a:lnTo>
                            <a:pt x="0" y="93"/>
                          </a:lnTo>
                          <a:lnTo>
                            <a:pt x="0" y="63"/>
                          </a:lnTo>
                          <a:lnTo>
                            <a:pt x="13" y="32"/>
                          </a:lnTo>
                          <a:lnTo>
                            <a:pt x="26" y="9"/>
                          </a:lnTo>
                          <a:lnTo>
                            <a:pt x="61" y="0"/>
                          </a:lnTo>
                          <a:lnTo>
                            <a:pt x="111" y="6"/>
                          </a:lnTo>
                          <a:lnTo>
                            <a:pt x="128" y="19"/>
                          </a:lnTo>
                          <a:lnTo>
                            <a:pt x="131" y="5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699" name="Group 1095"/>
                  <p:cNvGrpSpPr>
                    <a:grpSpLocks/>
                  </p:cNvGrpSpPr>
                  <p:nvPr/>
                </p:nvGrpSpPr>
                <p:grpSpPr bwMode="auto">
                  <a:xfrm>
                    <a:off x="4497" y="2017"/>
                    <a:ext cx="102" cy="95"/>
                    <a:chOff x="4497" y="2017"/>
                    <a:chExt cx="102" cy="95"/>
                  </a:xfrm>
                </p:grpSpPr>
                <p:sp>
                  <p:nvSpPr>
                    <p:cNvPr id="58707" name="Freeform 1096"/>
                    <p:cNvSpPr>
                      <a:spLocks/>
                    </p:cNvSpPr>
                    <p:nvPr/>
                  </p:nvSpPr>
                  <p:spPr bwMode="auto">
                    <a:xfrm>
                      <a:off x="4497" y="2017"/>
                      <a:ext cx="102" cy="95"/>
                    </a:xfrm>
                    <a:custGeom>
                      <a:avLst/>
                      <a:gdLst>
                        <a:gd name="T0" fmla="*/ 0 w 715"/>
                        <a:gd name="T1" fmla="*/ 0 h 380"/>
                        <a:gd name="T2" fmla="*/ 0 w 715"/>
                        <a:gd name="T3" fmla="*/ 0 h 380"/>
                        <a:gd name="T4" fmla="*/ 0 w 715"/>
                        <a:gd name="T5" fmla="*/ 0 h 380"/>
                        <a:gd name="T6" fmla="*/ 0 w 715"/>
                        <a:gd name="T7" fmla="*/ 0 h 380"/>
                        <a:gd name="T8" fmla="*/ 0 w 715"/>
                        <a:gd name="T9" fmla="*/ 0 h 380"/>
                        <a:gd name="T10" fmla="*/ 0 w 715"/>
                        <a:gd name="T11" fmla="*/ 0 h 380"/>
                        <a:gd name="T12" fmla="*/ 0 w 715"/>
                        <a:gd name="T13" fmla="*/ 0 h 380"/>
                        <a:gd name="T14" fmla="*/ 0 w 715"/>
                        <a:gd name="T15" fmla="*/ 0 h 380"/>
                        <a:gd name="T16" fmla="*/ 0 w 715"/>
                        <a:gd name="T17" fmla="*/ 0 h 380"/>
                        <a:gd name="T18" fmla="*/ 0 w 715"/>
                        <a:gd name="T19" fmla="*/ 0 h 380"/>
                        <a:gd name="T20" fmla="*/ 0 w 715"/>
                        <a:gd name="T21" fmla="*/ 0 h 380"/>
                        <a:gd name="T22" fmla="*/ 0 w 715"/>
                        <a:gd name="T23" fmla="*/ 0 h 380"/>
                        <a:gd name="T24" fmla="*/ 0 w 715"/>
                        <a:gd name="T25" fmla="*/ 0 h 380"/>
                        <a:gd name="T26" fmla="*/ 0 w 715"/>
                        <a:gd name="T27" fmla="*/ 0 h 380"/>
                        <a:gd name="T28" fmla="*/ 0 w 715"/>
                        <a:gd name="T29" fmla="*/ 0 h 380"/>
                        <a:gd name="T30" fmla="*/ 0 w 715"/>
                        <a:gd name="T31" fmla="*/ 0 h 380"/>
                        <a:gd name="T32" fmla="*/ 0 w 715"/>
                        <a:gd name="T33" fmla="*/ 0 h 380"/>
                        <a:gd name="T34" fmla="*/ 0 w 715"/>
                        <a:gd name="T35" fmla="*/ 0 h 380"/>
                        <a:gd name="T36" fmla="*/ 0 w 715"/>
                        <a:gd name="T37" fmla="*/ 0 h 380"/>
                        <a:gd name="T38" fmla="*/ 0 w 715"/>
                        <a:gd name="T39" fmla="*/ 0 h 380"/>
                        <a:gd name="T40" fmla="*/ 0 w 715"/>
                        <a:gd name="T41" fmla="*/ 0 h 380"/>
                        <a:gd name="T42" fmla="*/ 0 w 715"/>
                        <a:gd name="T43" fmla="*/ 0 h 380"/>
                        <a:gd name="T44" fmla="*/ 0 w 715"/>
                        <a:gd name="T45" fmla="*/ 0 h 380"/>
                        <a:gd name="T46" fmla="*/ 0 w 715"/>
                        <a:gd name="T47" fmla="*/ 0 h 380"/>
                        <a:gd name="T48" fmla="*/ 0 w 715"/>
                        <a:gd name="T49" fmla="*/ 0 h 380"/>
                        <a:gd name="T50" fmla="*/ 0 w 715"/>
                        <a:gd name="T51" fmla="*/ 0 h 380"/>
                        <a:gd name="T52" fmla="*/ 0 w 715"/>
                        <a:gd name="T53" fmla="*/ 0 h 380"/>
                        <a:gd name="T54" fmla="*/ 0 w 715"/>
                        <a:gd name="T55" fmla="*/ 0 h 380"/>
                        <a:gd name="T56" fmla="*/ 0 w 715"/>
                        <a:gd name="T57" fmla="*/ 0 h 380"/>
                        <a:gd name="T58" fmla="*/ 0 w 715"/>
                        <a:gd name="T59" fmla="*/ 0 h 380"/>
                        <a:gd name="T60" fmla="*/ 0 w 715"/>
                        <a:gd name="T61" fmla="*/ 0 h 380"/>
                        <a:gd name="T62" fmla="*/ 0 w 715"/>
                        <a:gd name="T63" fmla="*/ 0 h 380"/>
                        <a:gd name="T64" fmla="*/ 0 w 715"/>
                        <a:gd name="T65" fmla="*/ 0 h 380"/>
                        <a:gd name="T66" fmla="*/ 0 w 715"/>
                        <a:gd name="T67" fmla="*/ 0 h 380"/>
                        <a:gd name="T68" fmla="*/ 0 w 715"/>
                        <a:gd name="T69" fmla="*/ 0 h 380"/>
                        <a:gd name="T70" fmla="*/ 0 w 715"/>
                        <a:gd name="T71" fmla="*/ 0 h 380"/>
                        <a:gd name="T72" fmla="*/ 0 w 715"/>
                        <a:gd name="T73" fmla="*/ 0 h 380"/>
                        <a:gd name="T74" fmla="*/ 0 w 715"/>
                        <a:gd name="T75" fmla="*/ 0 h 380"/>
                        <a:gd name="T76" fmla="*/ 0 w 715"/>
                        <a:gd name="T77" fmla="*/ 0 h 380"/>
                        <a:gd name="T78" fmla="*/ 0 w 715"/>
                        <a:gd name="T79" fmla="*/ 0 h 380"/>
                        <a:gd name="T80" fmla="*/ 0 w 715"/>
                        <a:gd name="T81" fmla="*/ 0 h 380"/>
                        <a:gd name="T82" fmla="*/ 0 w 715"/>
                        <a:gd name="T83" fmla="*/ 0 h 380"/>
                        <a:gd name="T84" fmla="*/ 0 w 715"/>
                        <a:gd name="T85" fmla="*/ 0 h 380"/>
                        <a:gd name="T86" fmla="*/ 0 w 715"/>
                        <a:gd name="T87" fmla="*/ 0 h 380"/>
                        <a:gd name="T88" fmla="*/ 0 w 715"/>
                        <a:gd name="T89" fmla="*/ 0 h 380"/>
                        <a:gd name="T90" fmla="*/ 0 w 715"/>
                        <a:gd name="T91" fmla="*/ 0 h 380"/>
                        <a:gd name="T92" fmla="*/ 0 w 715"/>
                        <a:gd name="T93" fmla="*/ 0 h 380"/>
                        <a:gd name="T94" fmla="*/ 0 w 715"/>
                        <a:gd name="T95" fmla="*/ 0 h 380"/>
                        <a:gd name="T96" fmla="*/ 0 w 715"/>
                        <a:gd name="T97" fmla="*/ 0 h 380"/>
                        <a:gd name="T98" fmla="*/ 0 w 715"/>
                        <a:gd name="T99" fmla="*/ 0 h 380"/>
                        <a:gd name="T100" fmla="*/ 0 w 715"/>
                        <a:gd name="T101" fmla="*/ 0 h 380"/>
                        <a:gd name="T102" fmla="*/ 0 w 715"/>
                        <a:gd name="T103" fmla="*/ 0 h 380"/>
                        <a:gd name="T104" fmla="*/ 0 w 715"/>
                        <a:gd name="T105" fmla="*/ 0 h 380"/>
                        <a:gd name="T106" fmla="*/ 0 w 715"/>
                        <a:gd name="T107" fmla="*/ 0 h 380"/>
                        <a:gd name="T108" fmla="*/ 0 w 715"/>
                        <a:gd name="T109" fmla="*/ 0 h 380"/>
                        <a:gd name="T110" fmla="*/ 0 w 715"/>
                        <a:gd name="T111" fmla="*/ 0 h 380"/>
                        <a:gd name="T112" fmla="*/ 0 w 715"/>
                        <a:gd name="T113" fmla="*/ 0 h 3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15" h="380">
                          <a:moveTo>
                            <a:pt x="0" y="226"/>
                          </a:moveTo>
                          <a:lnTo>
                            <a:pt x="89" y="210"/>
                          </a:lnTo>
                          <a:lnTo>
                            <a:pt x="122" y="204"/>
                          </a:lnTo>
                          <a:lnTo>
                            <a:pt x="140" y="188"/>
                          </a:lnTo>
                          <a:lnTo>
                            <a:pt x="163" y="162"/>
                          </a:lnTo>
                          <a:lnTo>
                            <a:pt x="206" y="127"/>
                          </a:lnTo>
                          <a:lnTo>
                            <a:pt x="283" y="71"/>
                          </a:lnTo>
                          <a:lnTo>
                            <a:pt x="296" y="52"/>
                          </a:lnTo>
                          <a:lnTo>
                            <a:pt x="317" y="35"/>
                          </a:lnTo>
                          <a:lnTo>
                            <a:pt x="360" y="30"/>
                          </a:lnTo>
                          <a:lnTo>
                            <a:pt x="483" y="9"/>
                          </a:lnTo>
                          <a:lnTo>
                            <a:pt x="518" y="0"/>
                          </a:lnTo>
                          <a:lnTo>
                            <a:pt x="548" y="14"/>
                          </a:lnTo>
                          <a:lnTo>
                            <a:pt x="565" y="24"/>
                          </a:lnTo>
                          <a:lnTo>
                            <a:pt x="608" y="42"/>
                          </a:lnTo>
                          <a:lnTo>
                            <a:pt x="632" y="51"/>
                          </a:lnTo>
                          <a:lnTo>
                            <a:pt x="654" y="58"/>
                          </a:lnTo>
                          <a:lnTo>
                            <a:pt x="667" y="68"/>
                          </a:lnTo>
                          <a:lnTo>
                            <a:pt x="681" y="90"/>
                          </a:lnTo>
                          <a:lnTo>
                            <a:pt x="696" y="106"/>
                          </a:lnTo>
                          <a:lnTo>
                            <a:pt x="700" y="122"/>
                          </a:lnTo>
                          <a:lnTo>
                            <a:pt x="704" y="130"/>
                          </a:lnTo>
                          <a:lnTo>
                            <a:pt x="715" y="149"/>
                          </a:lnTo>
                          <a:lnTo>
                            <a:pt x="704" y="160"/>
                          </a:lnTo>
                          <a:lnTo>
                            <a:pt x="692" y="166"/>
                          </a:lnTo>
                          <a:lnTo>
                            <a:pt x="669" y="162"/>
                          </a:lnTo>
                          <a:lnTo>
                            <a:pt x="649" y="157"/>
                          </a:lnTo>
                          <a:lnTo>
                            <a:pt x="630" y="147"/>
                          </a:lnTo>
                          <a:lnTo>
                            <a:pt x="611" y="147"/>
                          </a:lnTo>
                          <a:lnTo>
                            <a:pt x="590" y="142"/>
                          </a:lnTo>
                          <a:lnTo>
                            <a:pt x="568" y="134"/>
                          </a:lnTo>
                          <a:lnTo>
                            <a:pt x="537" y="140"/>
                          </a:lnTo>
                          <a:lnTo>
                            <a:pt x="513" y="149"/>
                          </a:lnTo>
                          <a:lnTo>
                            <a:pt x="568" y="160"/>
                          </a:lnTo>
                          <a:lnTo>
                            <a:pt x="606" y="171"/>
                          </a:lnTo>
                          <a:lnTo>
                            <a:pt x="653" y="188"/>
                          </a:lnTo>
                          <a:lnTo>
                            <a:pt x="666" y="198"/>
                          </a:lnTo>
                          <a:lnTo>
                            <a:pt x="668" y="211"/>
                          </a:lnTo>
                          <a:lnTo>
                            <a:pt x="659" y="217"/>
                          </a:lnTo>
                          <a:lnTo>
                            <a:pt x="643" y="225"/>
                          </a:lnTo>
                          <a:lnTo>
                            <a:pt x="626" y="224"/>
                          </a:lnTo>
                          <a:lnTo>
                            <a:pt x="563" y="210"/>
                          </a:lnTo>
                          <a:lnTo>
                            <a:pt x="504" y="206"/>
                          </a:lnTo>
                          <a:lnTo>
                            <a:pt x="460" y="210"/>
                          </a:lnTo>
                          <a:lnTo>
                            <a:pt x="435" y="224"/>
                          </a:lnTo>
                          <a:lnTo>
                            <a:pt x="408" y="243"/>
                          </a:lnTo>
                          <a:lnTo>
                            <a:pt x="384" y="267"/>
                          </a:lnTo>
                          <a:lnTo>
                            <a:pt x="362" y="297"/>
                          </a:lnTo>
                          <a:lnTo>
                            <a:pt x="337" y="321"/>
                          </a:lnTo>
                          <a:lnTo>
                            <a:pt x="307" y="333"/>
                          </a:lnTo>
                          <a:lnTo>
                            <a:pt x="276" y="337"/>
                          </a:lnTo>
                          <a:lnTo>
                            <a:pt x="243" y="339"/>
                          </a:lnTo>
                          <a:lnTo>
                            <a:pt x="200" y="341"/>
                          </a:lnTo>
                          <a:lnTo>
                            <a:pt x="154" y="344"/>
                          </a:lnTo>
                          <a:lnTo>
                            <a:pt x="119" y="361"/>
                          </a:lnTo>
                          <a:lnTo>
                            <a:pt x="0" y="380"/>
                          </a:lnTo>
                          <a:lnTo>
                            <a:pt x="0" y="226"/>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708" name="Freeform 1097"/>
                    <p:cNvSpPr>
                      <a:spLocks/>
                    </p:cNvSpPr>
                    <p:nvPr/>
                  </p:nvSpPr>
                  <p:spPr bwMode="auto">
                    <a:xfrm>
                      <a:off x="4562" y="2034"/>
                      <a:ext cx="32" cy="12"/>
                    </a:xfrm>
                    <a:custGeom>
                      <a:avLst/>
                      <a:gdLst>
                        <a:gd name="T0" fmla="*/ 0 w 230"/>
                        <a:gd name="T1" fmla="*/ 0 h 47"/>
                        <a:gd name="T2" fmla="*/ 0 w 230"/>
                        <a:gd name="T3" fmla="*/ 0 h 47"/>
                        <a:gd name="T4" fmla="*/ 0 w 230"/>
                        <a:gd name="T5" fmla="*/ 0 h 47"/>
                        <a:gd name="T6" fmla="*/ 0 w 230"/>
                        <a:gd name="T7" fmla="*/ 0 h 47"/>
                        <a:gd name="T8" fmla="*/ 0 w 230"/>
                        <a:gd name="T9" fmla="*/ 0 h 47"/>
                        <a:gd name="T10" fmla="*/ 0 w 230"/>
                        <a:gd name="T11" fmla="*/ 0 h 47"/>
                        <a:gd name="T12" fmla="*/ 0 w 230"/>
                        <a:gd name="T13" fmla="*/ 0 h 47"/>
                        <a:gd name="T14" fmla="*/ 0 w 230"/>
                        <a:gd name="T15" fmla="*/ 0 h 47"/>
                        <a:gd name="T16" fmla="*/ 0 w 230"/>
                        <a:gd name="T17" fmla="*/ 0 h 47"/>
                        <a:gd name="T18" fmla="*/ 0 w 230"/>
                        <a:gd name="T19" fmla="*/ 0 h 47"/>
                        <a:gd name="T20" fmla="*/ 0 w 230"/>
                        <a:gd name="T21" fmla="*/ 0 h 47"/>
                        <a:gd name="T22" fmla="*/ 0 w 230"/>
                        <a:gd name="T23" fmla="*/ 0 h 47"/>
                        <a:gd name="T24" fmla="*/ 0 w 230"/>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47">
                          <a:moveTo>
                            <a:pt x="230" y="47"/>
                          </a:moveTo>
                          <a:lnTo>
                            <a:pt x="191" y="32"/>
                          </a:lnTo>
                          <a:lnTo>
                            <a:pt x="159" y="27"/>
                          </a:lnTo>
                          <a:lnTo>
                            <a:pt x="119" y="16"/>
                          </a:lnTo>
                          <a:lnTo>
                            <a:pt x="87" y="8"/>
                          </a:lnTo>
                          <a:lnTo>
                            <a:pt x="36" y="15"/>
                          </a:lnTo>
                          <a:lnTo>
                            <a:pt x="0" y="16"/>
                          </a:lnTo>
                          <a:lnTo>
                            <a:pt x="53" y="7"/>
                          </a:lnTo>
                          <a:lnTo>
                            <a:pt x="101" y="0"/>
                          </a:lnTo>
                          <a:lnTo>
                            <a:pt x="158" y="21"/>
                          </a:lnTo>
                          <a:lnTo>
                            <a:pt x="190" y="27"/>
                          </a:lnTo>
                          <a:lnTo>
                            <a:pt x="227" y="43"/>
                          </a:lnTo>
                          <a:lnTo>
                            <a:pt x="230" y="4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09" name="Freeform 1098"/>
                    <p:cNvSpPr>
                      <a:spLocks/>
                    </p:cNvSpPr>
                    <p:nvPr/>
                  </p:nvSpPr>
                  <p:spPr bwMode="auto">
                    <a:xfrm>
                      <a:off x="4549" y="2022"/>
                      <a:ext cx="28" cy="8"/>
                    </a:xfrm>
                    <a:custGeom>
                      <a:avLst/>
                      <a:gdLst>
                        <a:gd name="T0" fmla="*/ 0 w 195"/>
                        <a:gd name="T1" fmla="*/ 0 h 34"/>
                        <a:gd name="T2" fmla="*/ 0 w 195"/>
                        <a:gd name="T3" fmla="*/ 0 h 34"/>
                        <a:gd name="T4" fmla="*/ 0 w 195"/>
                        <a:gd name="T5" fmla="*/ 0 h 34"/>
                        <a:gd name="T6" fmla="*/ 0 w 195"/>
                        <a:gd name="T7" fmla="*/ 0 h 34"/>
                        <a:gd name="T8" fmla="*/ 0 w 195"/>
                        <a:gd name="T9" fmla="*/ 0 h 34"/>
                        <a:gd name="T10" fmla="*/ 0 w 195"/>
                        <a:gd name="T11" fmla="*/ 0 h 34"/>
                        <a:gd name="T12" fmla="*/ 0 w 195"/>
                        <a:gd name="T13" fmla="*/ 0 h 34"/>
                        <a:gd name="T14" fmla="*/ 0 w 195"/>
                        <a:gd name="T15" fmla="*/ 0 h 34"/>
                        <a:gd name="T16" fmla="*/ 0 w 195"/>
                        <a:gd name="T17" fmla="*/ 0 h 34"/>
                        <a:gd name="T18" fmla="*/ 0 w 195"/>
                        <a:gd name="T19" fmla="*/ 0 h 34"/>
                        <a:gd name="T20" fmla="*/ 0 w 195"/>
                        <a:gd name="T21" fmla="*/ 0 h 34"/>
                        <a:gd name="T22" fmla="*/ 0 w 195"/>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34">
                          <a:moveTo>
                            <a:pt x="141" y="0"/>
                          </a:moveTo>
                          <a:lnTo>
                            <a:pt x="166" y="0"/>
                          </a:lnTo>
                          <a:lnTo>
                            <a:pt x="195" y="12"/>
                          </a:lnTo>
                          <a:lnTo>
                            <a:pt x="175" y="9"/>
                          </a:lnTo>
                          <a:lnTo>
                            <a:pt x="144" y="4"/>
                          </a:lnTo>
                          <a:lnTo>
                            <a:pt x="82" y="20"/>
                          </a:lnTo>
                          <a:lnTo>
                            <a:pt x="46" y="27"/>
                          </a:lnTo>
                          <a:lnTo>
                            <a:pt x="8" y="34"/>
                          </a:lnTo>
                          <a:lnTo>
                            <a:pt x="0" y="29"/>
                          </a:lnTo>
                          <a:lnTo>
                            <a:pt x="42" y="21"/>
                          </a:lnTo>
                          <a:lnTo>
                            <a:pt x="94" y="12"/>
                          </a:lnTo>
                          <a:lnTo>
                            <a:pt x="14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10" name="Freeform 1099"/>
                    <p:cNvSpPr>
                      <a:spLocks/>
                    </p:cNvSpPr>
                    <p:nvPr/>
                  </p:nvSpPr>
                  <p:spPr bwMode="auto">
                    <a:xfrm>
                      <a:off x="4560" y="2051"/>
                      <a:ext cx="12" cy="4"/>
                    </a:xfrm>
                    <a:custGeom>
                      <a:avLst/>
                      <a:gdLst>
                        <a:gd name="T0" fmla="*/ 0 w 80"/>
                        <a:gd name="T1" fmla="*/ 0 h 17"/>
                        <a:gd name="T2" fmla="*/ 0 w 80"/>
                        <a:gd name="T3" fmla="*/ 0 h 17"/>
                        <a:gd name="T4" fmla="*/ 0 w 80"/>
                        <a:gd name="T5" fmla="*/ 0 h 17"/>
                        <a:gd name="T6" fmla="*/ 0 w 80"/>
                        <a:gd name="T7" fmla="*/ 0 h 17"/>
                        <a:gd name="T8" fmla="*/ 0 w 80"/>
                        <a:gd name="T9" fmla="*/ 0 h 17"/>
                        <a:gd name="T10" fmla="*/ 0 w 80"/>
                        <a:gd name="T11" fmla="*/ 0 h 17"/>
                        <a:gd name="T12" fmla="*/ 0 w 8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7">
                          <a:moveTo>
                            <a:pt x="80" y="9"/>
                          </a:moveTo>
                          <a:lnTo>
                            <a:pt x="71" y="17"/>
                          </a:lnTo>
                          <a:lnTo>
                            <a:pt x="42" y="13"/>
                          </a:lnTo>
                          <a:lnTo>
                            <a:pt x="9" y="13"/>
                          </a:lnTo>
                          <a:lnTo>
                            <a:pt x="0" y="0"/>
                          </a:lnTo>
                          <a:lnTo>
                            <a:pt x="23" y="4"/>
                          </a:lnTo>
                          <a:lnTo>
                            <a:pt x="80" y="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11" name="Freeform 1100"/>
                    <p:cNvSpPr>
                      <a:spLocks/>
                    </p:cNvSpPr>
                    <p:nvPr/>
                  </p:nvSpPr>
                  <p:spPr bwMode="auto">
                    <a:xfrm>
                      <a:off x="4585" y="2066"/>
                      <a:ext cx="2" cy="4"/>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0" y="0"/>
                          </a:moveTo>
                          <a:lnTo>
                            <a:pt x="4" y="8"/>
                          </a:lnTo>
                          <a:lnTo>
                            <a:pt x="18" y="1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12" name="Freeform 1101"/>
                    <p:cNvSpPr>
                      <a:spLocks/>
                    </p:cNvSpPr>
                    <p:nvPr/>
                  </p:nvSpPr>
                  <p:spPr bwMode="auto">
                    <a:xfrm>
                      <a:off x="4545" y="2041"/>
                      <a:ext cx="5" cy="10"/>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37" y="0"/>
                          </a:moveTo>
                          <a:lnTo>
                            <a:pt x="33" y="12"/>
                          </a:lnTo>
                          <a:lnTo>
                            <a:pt x="33" y="23"/>
                          </a:lnTo>
                          <a:lnTo>
                            <a:pt x="0" y="38"/>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13" name="Freeform 1102"/>
                    <p:cNvSpPr>
                      <a:spLocks/>
                    </p:cNvSpPr>
                    <p:nvPr/>
                  </p:nvSpPr>
                  <p:spPr bwMode="auto">
                    <a:xfrm>
                      <a:off x="4554" y="2057"/>
                      <a:ext cx="3" cy="8"/>
                    </a:xfrm>
                    <a:custGeom>
                      <a:avLst/>
                      <a:gdLst>
                        <a:gd name="T0" fmla="*/ 0 w 15"/>
                        <a:gd name="T1" fmla="*/ 0 h 31"/>
                        <a:gd name="T2" fmla="*/ 0 w 15"/>
                        <a:gd name="T3" fmla="*/ 0 h 31"/>
                        <a:gd name="T4" fmla="*/ 0 w 15"/>
                        <a:gd name="T5" fmla="*/ 0 h 31"/>
                        <a:gd name="T6" fmla="*/ 0 w 15"/>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1">
                          <a:moveTo>
                            <a:pt x="1" y="0"/>
                          </a:moveTo>
                          <a:lnTo>
                            <a:pt x="0" y="13"/>
                          </a:lnTo>
                          <a:lnTo>
                            <a:pt x="15" y="31"/>
                          </a:lnTo>
                          <a:lnTo>
                            <a:pt x="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14" name="Freeform 1103"/>
                    <p:cNvSpPr>
                      <a:spLocks/>
                    </p:cNvSpPr>
                    <p:nvPr/>
                  </p:nvSpPr>
                  <p:spPr bwMode="auto">
                    <a:xfrm>
                      <a:off x="4592" y="2049"/>
                      <a:ext cx="4" cy="6"/>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w 23"/>
                        <a:gd name="T11" fmla="*/ 0 h 25"/>
                        <a:gd name="T12" fmla="*/ 0 w 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5">
                          <a:moveTo>
                            <a:pt x="23" y="25"/>
                          </a:moveTo>
                          <a:lnTo>
                            <a:pt x="8" y="22"/>
                          </a:lnTo>
                          <a:lnTo>
                            <a:pt x="2" y="13"/>
                          </a:lnTo>
                          <a:lnTo>
                            <a:pt x="1" y="0"/>
                          </a:lnTo>
                          <a:lnTo>
                            <a:pt x="0" y="13"/>
                          </a:lnTo>
                          <a:lnTo>
                            <a:pt x="3" y="23"/>
                          </a:lnTo>
                          <a:lnTo>
                            <a:pt x="23"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700" name="Freeform 1104"/>
                  <p:cNvSpPr>
                    <a:spLocks/>
                  </p:cNvSpPr>
                  <p:nvPr/>
                </p:nvSpPr>
                <p:spPr bwMode="auto">
                  <a:xfrm>
                    <a:off x="4248" y="1698"/>
                    <a:ext cx="349" cy="895"/>
                  </a:xfrm>
                  <a:custGeom>
                    <a:avLst/>
                    <a:gdLst>
                      <a:gd name="T0" fmla="*/ 0 w 2443"/>
                      <a:gd name="T1" fmla="*/ 0 h 3578"/>
                      <a:gd name="T2" fmla="*/ 0 w 2443"/>
                      <a:gd name="T3" fmla="*/ 0 h 3578"/>
                      <a:gd name="T4" fmla="*/ 0 w 2443"/>
                      <a:gd name="T5" fmla="*/ 0 h 3578"/>
                      <a:gd name="T6" fmla="*/ 0 w 2443"/>
                      <a:gd name="T7" fmla="*/ 0 h 3578"/>
                      <a:gd name="T8" fmla="*/ 0 w 2443"/>
                      <a:gd name="T9" fmla="*/ 0 h 3578"/>
                      <a:gd name="T10" fmla="*/ 0 w 2443"/>
                      <a:gd name="T11" fmla="*/ 0 h 3578"/>
                      <a:gd name="T12" fmla="*/ 0 w 2443"/>
                      <a:gd name="T13" fmla="*/ 1 h 3578"/>
                      <a:gd name="T14" fmla="*/ 0 w 2443"/>
                      <a:gd name="T15" fmla="*/ 1 h 3578"/>
                      <a:gd name="T16" fmla="*/ 0 w 2443"/>
                      <a:gd name="T17" fmla="*/ 1 h 3578"/>
                      <a:gd name="T18" fmla="*/ 0 w 2443"/>
                      <a:gd name="T19" fmla="*/ 1 h 3578"/>
                      <a:gd name="T20" fmla="*/ 0 w 2443"/>
                      <a:gd name="T21" fmla="*/ 1 h 3578"/>
                      <a:gd name="T22" fmla="*/ 0 w 2443"/>
                      <a:gd name="T23" fmla="*/ 1 h 3578"/>
                      <a:gd name="T24" fmla="*/ 0 w 2443"/>
                      <a:gd name="T25" fmla="*/ 1 h 3578"/>
                      <a:gd name="T26" fmla="*/ 0 w 2443"/>
                      <a:gd name="T27" fmla="*/ 1 h 3578"/>
                      <a:gd name="T28" fmla="*/ 0 w 2443"/>
                      <a:gd name="T29" fmla="*/ 1 h 3578"/>
                      <a:gd name="T30" fmla="*/ 0 w 2443"/>
                      <a:gd name="T31" fmla="*/ 1 h 3578"/>
                      <a:gd name="T32" fmla="*/ 0 w 2443"/>
                      <a:gd name="T33" fmla="*/ 1 h 3578"/>
                      <a:gd name="T34" fmla="*/ 0 w 2443"/>
                      <a:gd name="T35" fmla="*/ 1 h 3578"/>
                      <a:gd name="T36" fmla="*/ 0 w 2443"/>
                      <a:gd name="T37" fmla="*/ 1 h 3578"/>
                      <a:gd name="T38" fmla="*/ 0 w 2443"/>
                      <a:gd name="T39" fmla="*/ 1 h 3578"/>
                      <a:gd name="T40" fmla="*/ 0 w 2443"/>
                      <a:gd name="T41" fmla="*/ 1 h 3578"/>
                      <a:gd name="T42" fmla="*/ 0 w 2443"/>
                      <a:gd name="T43" fmla="*/ 1 h 3578"/>
                      <a:gd name="T44" fmla="*/ 0 w 2443"/>
                      <a:gd name="T45" fmla="*/ 1 h 3578"/>
                      <a:gd name="T46" fmla="*/ 0 w 2443"/>
                      <a:gd name="T47" fmla="*/ 1 h 3578"/>
                      <a:gd name="T48" fmla="*/ 0 w 2443"/>
                      <a:gd name="T49" fmla="*/ 1 h 3578"/>
                      <a:gd name="T50" fmla="*/ 0 w 2443"/>
                      <a:gd name="T51" fmla="*/ 1 h 3578"/>
                      <a:gd name="T52" fmla="*/ 0 w 2443"/>
                      <a:gd name="T53" fmla="*/ 1 h 3578"/>
                      <a:gd name="T54" fmla="*/ 0 w 2443"/>
                      <a:gd name="T55" fmla="*/ 1 h 3578"/>
                      <a:gd name="T56" fmla="*/ 0 w 2443"/>
                      <a:gd name="T57" fmla="*/ 1 h 3578"/>
                      <a:gd name="T58" fmla="*/ 0 w 2443"/>
                      <a:gd name="T59" fmla="*/ 1 h 3578"/>
                      <a:gd name="T60" fmla="*/ 0 w 2443"/>
                      <a:gd name="T61" fmla="*/ 1 h 3578"/>
                      <a:gd name="T62" fmla="*/ 0 w 2443"/>
                      <a:gd name="T63" fmla="*/ 1 h 3578"/>
                      <a:gd name="T64" fmla="*/ 0 w 2443"/>
                      <a:gd name="T65" fmla="*/ 1 h 3578"/>
                      <a:gd name="T66" fmla="*/ 0 w 2443"/>
                      <a:gd name="T67" fmla="*/ 0 h 3578"/>
                      <a:gd name="T68" fmla="*/ 0 w 2443"/>
                      <a:gd name="T69" fmla="*/ 0 h 3578"/>
                      <a:gd name="T70" fmla="*/ 0 w 2443"/>
                      <a:gd name="T71" fmla="*/ 0 h 3578"/>
                      <a:gd name="T72" fmla="*/ 0 w 2443"/>
                      <a:gd name="T73" fmla="*/ 0 h 35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3" h="3578">
                        <a:moveTo>
                          <a:pt x="302" y="161"/>
                        </a:moveTo>
                        <a:lnTo>
                          <a:pt x="353" y="0"/>
                        </a:lnTo>
                        <a:lnTo>
                          <a:pt x="759" y="200"/>
                        </a:lnTo>
                        <a:lnTo>
                          <a:pt x="716" y="325"/>
                        </a:lnTo>
                        <a:lnTo>
                          <a:pt x="771" y="447"/>
                        </a:lnTo>
                        <a:lnTo>
                          <a:pt x="836" y="562"/>
                        </a:lnTo>
                        <a:lnTo>
                          <a:pt x="926" y="760"/>
                        </a:lnTo>
                        <a:lnTo>
                          <a:pt x="1044" y="927"/>
                        </a:lnTo>
                        <a:lnTo>
                          <a:pt x="1080" y="1025"/>
                        </a:lnTo>
                        <a:lnTo>
                          <a:pt x="1088" y="1090"/>
                        </a:lnTo>
                        <a:lnTo>
                          <a:pt x="1085" y="1165"/>
                        </a:lnTo>
                        <a:lnTo>
                          <a:pt x="1069" y="1235"/>
                        </a:lnTo>
                        <a:lnTo>
                          <a:pt x="1053" y="1296"/>
                        </a:lnTo>
                        <a:lnTo>
                          <a:pt x="1053" y="1370"/>
                        </a:lnTo>
                        <a:lnTo>
                          <a:pt x="1438" y="1467"/>
                        </a:lnTo>
                        <a:lnTo>
                          <a:pt x="1655" y="1491"/>
                        </a:lnTo>
                        <a:lnTo>
                          <a:pt x="1812" y="1480"/>
                        </a:lnTo>
                        <a:lnTo>
                          <a:pt x="1833" y="1537"/>
                        </a:lnTo>
                        <a:lnTo>
                          <a:pt x="1849" y="1600"/>
                        </a:lnTo>
                        <a:lnTo>
                          <a:pt x="1861" y="1669"/>
                        </a:lnTo>
                        <a:lnTo>
                          <a:pt x="1700" y="1723"/>
                        </a:lnTo>
                        <a:lnTo>
                          <a:pt x="1518" y="1745"/>
                        </a:lnTo>
                        <a:lnTo>
                          <a:pt x="1367" y="1745"/>
                        </a:lnTo>
                        <a:lnTo>
                          <a:pt x="1185" y="1767"/>
                        </a:lnTo>
                        <a:lnTo>
                          <a:pt x="1068" y="1745"/>
                        </a:lnTo>
                        <a:lnTo>
                          <a:pt x="1068" y="1901"/>
                        </a:lnTo>
                        <a:lnTo>
                          <a:pt x="1033" y="1986"/>
                        </a:lnTo>
                        <a:lnTo>
                          <a:pt x="1048" y="2071"/>
                        </a:lnTo>
                        <a:lnTo>
                          <a:pt x="1036" y="2132"/>
                        </a:lnTo>
                        <a:lnTo>
                          <a:pt x="1100" y="2138"/>
                        </a:lnTo>
                        <a:lnTo>
                          <a:pt x="1140" y="2166"/>
                        </a:lnTo>
                        <a:lnTo>
                          <a:pt x="1244" y="2183"/>
                        </a:lnTo>
                        <a:lnTo>
                          <a:pt x="1322" y="2235"/>
                        </a:lnTo>
                        <a:lnTo>
                          <a:pt x="1399" y="2257"/>
                        </a:lnTo>
                        <a:lnTo>
                          <a:pt x="1888" y="2429"/>
                        </a:lnTo>
                        <a:lnTo>
                          <a:pt x="2051" y="2492"/>
                        </a:lnTo>
                        <a:lnTo>
                          <a:pt x="2155" y="2536"/>
                        </a:lnTo>
                        <a:lnTo>
                          <a:pt x="2225" y="2641"/>
                        </a:lnTo>
                        <a:lnTo>
                          <a:pt x="2306" y="2804"/>
                        </a:lnTo>
                        <a:lnTo>
                          <a:pt x="2392" y="3074"/>
                        </a:lnTo>
                        <a:lnTo>
                          <a:pt x="2443" y="3507"/>
                        </a:lnTo>
                        <a:lnTo>
                          <a:pt x="2206" y="3578"/>
                        </a:lnTo>
                        <a:lnTo>
                          <a:pt x="2014" y="3570"/>
                        </a:lnTo>
                        <a:lnTo>
                          <a:pt x="1868" y="3534"/>
                        </a:lnTo>
                        <a:lnTo>
                          <a:pt x="1749" y="3489"/>
                        </a:lnTo>
                        <a:lnTo>
                          <a:pt x="1767" y="3309"/>
                        </a:lnTo>
                        <a:lnTo>
                          <a:pt x="1822" y="3156"/>
                        </a:lnTo>
                        <a:lnTo>
                          <a:pt x="1831" y="3093"/>
                        </a:lnTo>
                        <a:lnTo>
                          <a:pt x="1493" y="3075"/>
                        </a:lnTo>
                        <a:lnTo>
                          <a:pt x="1198" y="2992"/>
                        </a:lnTo>
                        <a:lnTo>
                          <a:pt x="780" y="2983"/>
                        </a:lnTo>
                        <a:lnTo>
                          <a:pt x="518" y="2985"/>
                        </a:lnTo>
                        <a:lnTo>
                          <a:pt x="371" y="2992"/>
                        </a:lnTo>
                        <a:lnTo>
                          <a:pt x="205" y="2949"/>
                        </a:lnTo>
                        <a:lnTo>
                          <a:pt x="146" y="2919"/>
                        </a:lnTo>
                        <a:lnTo>
                          <a:pt x="61" y="2834"/>
                        </a:lnTo>
                        <a:lnTo>
                          <a:pt x="41" y="2772"/>
                        </a:lnTo>
                        <a:lnTo>
                          <a:pt x="16" y="2647"/>
                        </a:lnTo>
                        <a:lnTo>
                          <a:pt x="33" y="2534"/>
                        </a:lnTo>
                        <a:lnTo>
                          <a:pt x="90" y="2339"/>
                        </a:lnTo>
                        <a:lnTo>
                          <a:pt x="165" y="2146"/>
                        </a:lnTo>
                        <a:lnTo>
                          <a:pt x="177" y="2068"/>
                        </a:lnTo>
                        <a:lnTo>
                          <a:pt x="153" y="2015"/>
                        </a:lnTo>
                        <a:lnTo>
                          <a:pt x="160" y="1859"/>
                        </a:lnTo>
                        <a:lnTo>
                          <a:pt x="185" y="1795"/>
                        </a:lnTo>
                        <a:lnTo>
                          <a:pt x="169" y="1654"/>
                        </a:lnTo>
                        <a:lnTo>
                          <a:pt x="114" y="1459"/>
                        </a:lnTo>
                        <a:lnTo>
                          <a:pt x="32" y="1189"/>
                        </a:lnTo>
                        <a:lnTo>
                          <a:pt x="0" y="947"/>
                        </a:lnTo>
                        <a:lnTo>
                          <a:pt x="0" y="744"/>
                        </a:lnTo>
                        <a:lnTo>
                          <a:pt x="21" y="592"/>
                        </a:lnTo>
                        <a:lnTo>
                          <a:pt x="53" y="507"/>
                        </a:lnTo>
                        <a:lnTo>
                          <a:pt x="96" y="401"/>
                        </a:lnTo>
                        <a:lnTo>
                          <a:pt x="149" y="291"/>
                        </a:lnTo>
                        <a:lnTo>
                          <a:pt x="302" y="161"/>
                        </a:lnTo>
                        <a:close/>
                      </a:path>
                    </a:pathLst>
                  </a:custGeom>
                  <a:solidFill>
                    <a:srgbClr val="000060"/>
                  </a:solidFill>
                  <a:ln w="1588">
                    <a:solidFill>
                      <a:srgbClr val="000000"/>
                    </a:solidFill>
                    <a:prstDash val="solid"/>
                    <a:round/>
                    <a:headEnd/>
                    <a:tailEnd/>
                  </a:ln>
                </p:spPr>
                <p:txBody>
                  <a:bodyPr/>
                  <a:lstStyle/>
                  <a:p>
                    <a:endParaRPr lang="zh-CN" altLang="en-US" sz="2400"/>
                  </a:p>
                </p:txBody>
              </p:sp>
              <p:sp>
                <p:nvSpPr>
                  <p:cNvPr id="58701" name="Freeform 1105"/>
                  <p:cNvSpPr>
                    <a:spLocks/>
                  </p:cNvSpPr>
                  <p:nvPr/>
                </p:nvSpPr>
                <p:spPr bwMode="auto">
                  <a:xfrm>
                    <a:off x="4286" y="1769"/>
                    <a:ext cx="224" cy="366"/>
                  </a:xfrm>
                  <a:custGeom>
                    <a:avLst/>
                    <a:gdLst>
                      <a:gd name="T0" fmla="*/ 0 w 1566"/>
                      <a:gd name="T1" fmla="*/ 0 h 1466"/>
                      <a:gd name="T2" fmla="*/ 0 w 1566"/>
                      <a:gd name="T3" fmla="*/ 0 h 1466"/>
                      <a:gd name="T4" fmla="*/ 0 w 1566"/>
                      <a:gd name="T5" fmla="*/ 0 h 1466"/>
                      <a:gd name="T6" fmla="*/ 0 w 1566"/>
                      <a:gd name="T7" fmla="*/ 0 h 1466"/>
                      <a:gd name="T8" fmla="*/ 0 w 1566"/>
                      <a:gd name="T9" fmla="*/ 0 h 1466"/>
                      <a:gd name="T10" fmla="*/ 0 w 1566"/>
                      <a:gd name="T11" fmla="*/ 0 h 1466"/>
                      <a:gd name="T12" fmla="*/ 0 w 1566"/>
                      <a:gd name="T13" fmla="*/ 0 h 1466"/>
                      <a:gd name="T14" fmla="*/ 0 w 1566"/>
                      <a:gd name="T15" fmla="*/ 0 h 1466"/>
                      <a:gd name="T16" fmla="*/ 0 w 1566"/>
                      <a:gd name="T17" fmla="*/ 0 h 1466"/>
                      <a:gd name="T18" fmla="*/ 0 w 1566"/>
                      <a:gd name="T19" fmla="*/ 0 h 1466"/>
                      <a:gd name="T20" fmla="*/ 0 w 1566"/>
                      <a:gd name="T21" fmla="*/ 0 h 1466"/>
                      <a:gd name="T22" fmla="*/ 0 w 1566"/>
                      <a:gd name="T23" fmla="*/ 0 h 1466"/>
                      <a:gd name="T24" fmla="*/ 0 w 1566"/>
                      <a:gd name="T25" fmla="*/ 0 h 1466"/>
                      <a:gd name="T26" fmla="*/ 0 w 1566"/>
                      <a:gd name="T27" fmla="*/ 0 h 1466"/>
                      <a:gd name="T28" fmla="*/ 0 w 1566"/>
                      <a:gd name="T29" fmla="*/ 0 h 1466"/>
                      <a:gd name="T30" fmla="*/ 0 w 1566"/>
                      <a:gd name="T31" fmla="*/ 0 h 1466"/>
                      <a:gd name="T32" fmla="*/ 0 w 1566"/>
                      <a:gd name="T33" fmla="*/ 0 h 1466"/>
                      <a:gd name="T34" fmla="*/ 0 w 1566"/>
                      <a:gd name="T35" fmla="*/ 0 h 1466"/>
                      <a:gd name="T36" fmla="*/ 0 w 1566"/>
                      <a:gd name="T37" fmla="*/ 0 h 1466"/>
                      <a:gd name="T38" fmla="*/ 0 w 1566"/>
                      <a:gd name="T39" fmla="*/ 0 h 1466"/>
                      <a:gd name="T40" fmla="*/ 0 w 1566"/>
                      <a:gd name="T41" fmla="*/ 0 h 1466"/>
                      <a:gd name="T42" fmla="*/ 0 w 1566"/>
                      <a:gd name="T43" fmla="*/ 0 h 1466"/>
                      <a:gd name="T44" fmla="*/ 0 w 1566"/>
                      <a:gd name="T45" fmla="*/ 0 h 1466"/>
                      <a:gd name="T46" fmla="*/ 0 w 1566"/>
                      <a:gd name="T47" fmla="*/ 0 h 1466"/>
                      <a:gd name="T48" fmla="*/ 0 w 1566"/>
                      <a:gd name="T49" fmla="*/ 0 h 1466"/>
                      <a:gd name="T50" fmla="*/ 0 w 1566"/>
                      <a:gd name="T51" fmla="*/ 0 h 1466"/>
                      <a:gd name="T52" fmla="*/ 0 w 1566"/>
                      <a:gd name="T53" fmla="*/ 0 h 1466"/>
                      <a:gd name="T54" fmla="*/ 0 w 1566"/>
                      <a:gd name="T55" fmla="*/ 0 h 1466"/>
                      <a:gd name="T56" fmla="*/ 0 w 1566"/>
                      <a:gd name="T57" fmla="*/ 0 h 1466"/>
                      <a:gd name="T58" fmla="*/ 0 w 1566"/>
                      <a:gd name="T59" fmla="*/ 0 h 1466"/>
                      <a:gd name="T60" fmla="*/ 0 w 1566"/>
                      <a:gd name="T61" fmla="*/ 0 h 1466"/>
                      <a:gd name="T62" fmla="*/ 0 w 1566"/>
                      <a:gd name="T63" fmla="*/ 0 h 1466"/>
                      <a:gd name="T64" fmla="*/ 0 w 1566"/>
                      <a:gd name="T65" fmla="*/ 0 h 1466"/>
                      <a:gd name="T66" fmla="*/ 0 w 1566"/>
                      <a:gd name="T67" fmla="*/ 0 h 1466"/>
                      <a:gd name="T68" fmla="*/ 0 w 1566"/>
                      <a:gd name="T69" fmla="*/ 0 h 1466"/>
                      <a:gd name="T70" fmla="*/ 0 w 1566"/>
                      <a:gd name="T71" fmla="*/ 0 h 1466"/>
                      <a:gd name="T72" fmla="*/ 0 w 1566"/>
                      <a:gd name="T73" fmla="*/ 0 h 1466"/>
                      <a:gd name="T74" fmla="*/ 0 w 1566"/>
                      <a:gd name="T75" fmla="*/ 0 h 1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6" h="1466">
                        <a:moveTo>
                          <a:pt x="149" y="0"/>
                        </a:moveTo>
                        <a:lnTo>
                          <a:pt x="241" y="17"/>
                        </a:lnTo>
                        <a:lnTo>
                          <a:pt x="328" y="70"/>
                        </a:lnTo>
                        <a:lnTo>
                          <a:pt x="368" y="152"/>
                        </a:lnTo>
                        <a:lnTo>
                          <a:pt x="376" y="258"/>
                        </a:lnTo>
                        <a:lnTo>
                          <a:pt x="408" y="415"/>
                        </a:lnTo>
                        <a:lnTo>
                          <a:pt x="457" y="553"/>
                        </a:lnTo>
                        <a:lnTo>
                          <a:pt x="521" y="715"/>
                        </a:lnTo>
                        <a:lnTo>
                          <a:pt x="557" y="842"/>
                        </a:lnTo>
                        <a:lnTo>
                          <a:pt x="604" y="972"/>
                        </a:lnTo>
                        <a:lnTo>
                          <a:pt x="464" y="1025"/>
                        </a:lnTo>
                        <a:lnTo>
                          <a:pt x="622" y="1001"/>
                        </a:lnTo>
                        <a:lnTo>
                          <a:pt x="657" y="1054"/>
                        </a:lnTo>
                        <a:lnTo>
                          <a:pt x="590" y="1115"/>
                        </a:lnTo>
                        <a:lnTo>
                          <a:pt x="686" y="1078"/>
                        </a:lnTo>
                        <a:lnTo>
                          <a:pt x="799" y="1119"/>
                        </a:lnTo>
                        <a:lnTo>
                          <a:pt x="946" y="1154"/>
                        </a:lnTo>
                        <a:lnTo>
                          <a:pt x="1126" y="1204"/>
                        </a:lnTo>
                        <a:lnTo>
                          <a:pt x="1264" y="1217"/>
                        </a:lnTo>
                        <a:lnTo>
                          <a:pt x="1423" y="1234"/>
                        </a:lnTo>
                        <a:lnTo>
                          <a:pt x="1528" y="1226"/>
                        </a:lnTo>
                        <a:lnTo>
                          <a:pt x="1547" y="1260"/>
                        </a:lnTo>
                        <a:lnTo>
                          <a:pt x="1566" y="1330"/>
                        </a:lnTo>
                        <a:lnTo>
                          <a:pt x="1565" y="1380"/>
                        </a:lnTo>
                        <a:lnTo>
                          <a:pt x="1455" y="1425"/>
                        </a:lnTo>
                        <a:lnTo>
                          <a:pt x="1436" y="1385"/>
                        </a:lnTo>
                        <a:lnTo>
                          <a:pt x="1409" y="1425"/>
                        </a:lnTo>
                        <a:lnTo>
                          <a:pt x="1248" y="1441"/>
                        </a:lnTo>
                        <a:lnTo>
                          <a:pt x="943" y="1466"/>
                        </a:lnTo>
                        <a:lnTo>
                          <a:pt x="551" y="1395"/>
                        </a:lnTo>
                        <a:lnTo>
                          <a:pt x="462" y="1371"/>
                        </a:lnTo>
                        <a:lnTo>
                          <a:pt x="342" y="1174"/>
                        </a:lnTo>
                        <a:lnTo>
                          <a:pt x="173" y="833"/>
                        </a:lnTo>
                        <a:lnTo>
                          <a:pt x="53" y="457"/>
                        </a:lnTo>
                        <a:lnTo>
                          <a:pt x="0" y="310"/>
                        </a:lnTo>
                        <a:lnTo>
                          <a:pt x="16" y="156"/>
                        </a:lnTo>
                        <a:lnTo>
                          <a:pt x="73" y="45"/>
                        </a:lnTo>
                        <a:lnTo>
                          <a:pt x="1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02" name="Freeform 1106"/>
                  <p:cNvSpPr>
                    <a:spLocks/>
                  </p:cNvSpPr>
                  <p:nvPr/>
                </p:nvSpPr>
                <p:spPr bwMode="auto">
                  <a:xfrm>
                    <a:off x="4315" y="1757"/>
                    <a:ext cx="85" cy="284"/>
                  </a:xfrm>
                  <a:custGeom>
                    <a:avLst/>
                    <a:gdLst>
                      <a:gd name="T0" fmla="*/ 0 w 599"/>
                      <a:gd name="T1" fmla="*/ 0 h 1137"/>
                      <a:gd name="T2" fmla="*/ 0 w 599"/>
                      <a:gd name="T3" fmla="*/ 0 h 1137"/>
                      <a:gd name="T4" fmla="*/ 0 w 599"/>
                      <a:gd name="T5" fmla="*/ 0 h 1137"/>
                      <a:gd name="T6" fmla="*/ 0 w 599"/>
                      <a:gd name="T7" fmla="*/ 0 h 1137"/>
                      <a:gd name="T8" fmla="*/ 0 w 599"/>
                      <a:gd name="T9" fmla="*/ 0 h 1137"/>
                      <a:gd name="T10" fmla="*/ 0 w 599"/>
                      <a:gd name="T11" fmla="*/ 0 h 1137"/>
                      <a:gd name="T12" fmla="*/ 0 w 599"/>
                      <a:gd name="T13" fmla="*/ 0 h 1137"/>
                      <a:gd name="T14" fmla="*/ 0 w 599"/>
                      <a:gd name="T15" fmla="*/ 0 h 1137"/>
                      <a:gd name="T16" fmla="*/ 0 w 599"/>
                      <a:gd name="T17" fmla="*/ 0 h 1137"/>
                      <a:gd name="T18" fmla="*/ 0 w 599"/>
                      <a:gd name="T19" fmla="*/ 0 h 1137"/>
                      <a:gd name="T20" fmla="*/ 0 w 599"/>
                      <a:gd name="T21" fmla="*/ 0 h 1137"/>
                      <a:gd name="T22" fmla="*/ 0 w 599"/>
                      <a:gd name="T23" fmla="*/ 0 h 1137"/>
                      <a:gd name="T24" fmla="*/ 0 w 599"/>
                      <a:gd name="T25" fmla="*/ 0 h 1137"/>
                      <a:gd name="T26" fmla="*/ 0 w 599"/>
                      <a:gd name="T27" fmla="*/ 0 h 1137"/>
                      <a:gd name="T28" fmla="*/ 0 w 599"/>
                      <a:gd name="T29" fmla="*/ 0 h 1137"/>
                      <a:gd name="T30" fmla="*/ 0 w 599"/>
                      <a:gd name="T31" fmla="*/ 0 h 1137"/>
                      <a:gd name="T32" fmla="*/ 0 w 599"/>
                      <a:gd name="T33" fmla="*/ 0 h 1137"/>
                      <a:gd name="T34" fmla="*/ 0 w 599"/>
                      <a:gd name="T35" fmla="*/ 0 h 1137"/>
                      <a:gd name="T36" fmla="*/ 0 w 599"/>
                      <a:gd name="T37" fmla="*/ 0 h 1137"/>
                      <a:gd name="T38" fmla="*/ 0 w 599"/>
                      <a:gd name="T39" fmla="*/ 0 h 1137"/>
                      <a:gd name="T40" fmla="*/ 0 w 599"/>
                      <a:gd name="T41" fmla="*/ 0 h 1137"/>
                      <a:gd name="T42" fmla="*/ 0 w 599"/>
                      <a:gd name="T43" fmla="*/ 0 h 1137"/>
                      <a:gd name="T44" fmla="*/ 0 w 599"/>
                      <a:gd name="T45" fmla="*/ 0 h 1137"/>
                      <a:gd name="T46" fmla="*/ 0 w 599"/>
                      <a:gd name="T47" fmla="*/ 0 h 1137"/>
                      <a:gd name="T48" fmla="*/ 0 w 599"/>
                      <a:gd name="T49" fmla="*/ 0 h 1137"/>
                      <a:gd name="T50" fmla="*/ 0 w 599"/>
                      <a:gd name="T51" fmla="*/ 0 h 1137"/>
                      <a:gd name="T52" fmla="*/ 0 w 599"/>
                      <a:gd name="T53" fmla="*/ 0 h 1137"/>
                      <a:gd name="T54" fmla="*/ 0 w 599"/>
                      <a:gd name="T55" fmla="*/ 0 h 1137"/>
                      <a:gd name="T56" fmla="*/ 0 w 599"/>
                      <a:gd name="T57" fmla="*/ 0 h 1137"/>
                      <a:gd name="T58" fmla="*/ 0 w 599"/>
                      <a:gd name="T59" fmla="*/ 0 h 1137"/>
                      <a:gd name="T60" fmla="*/ 0 w 599"/>
                      <a:gd name="T61" fmla="*/ 0 h 1137"/>
                      <a:gd name="T62" fmla="*/ 0 w 599"/>
                      <a:gd name="T63" fmla="*/ 0 h 1137"/>
                      <a:gd name="T64" fmla="*/ 0 w 599"/>
                      <a:gd name="T65" fmla="*/ 0 h 1137"/>
                      <a:gd name="T66" fmla="*/ 0 w 599"/>
                      <a:gd name="T67" fmla="*/ 0 h 1137"/>
                      <a:gd name="T68" fmla="*/ 0 w 599"/>
                      <a:gd name="T69" fmla="*/ 0 h 1137"/>
                      <a:gd name="T70" fmla="*/ 0 w 599"/>
                      <a:gd name="T71" fmla="*/ 0 h 1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9" h="1137">
                        <a:moveTo>
                          <a:pt x="80" y="0"/>
                        </a:moveTo>
                        <a:lnTo>
                          <a:pt x="0" y="61"/>
                        </a:lnTo>
                        <a:lnTo>
                          <a:pt x="40" y="85"/>
                        </a:lnTo>
                        <a:lnTo>
                          <a:pt x="96" y="159"/>
                        </a:lnTo>
                        <a:lnTo>
                          <a:pt x="176" y="220"/>
                        </a:lnTo>
                        <a:lnTo>
                          <a:pt x="229" y="417"/>
                        </a:lnTo>
                        <a:lnTo>
                          <a:pt x="277" y="533"/>
                        </a:lnTo>
                        <a:lnTo>
                          <a:pt x="341" y="627"/>
                        </a:lnTo>
                        <a:lnTo>
                          <a:pt x="397" y="709"/>
                        </a:lnTo>
                        <a:lnTo>
                          <a:pt x="318" y="645"/>
                        </a:lnTo>
                        <a:lnTo>
                          <a:pt x="261" y="546"/>
                        </a:lnTo>
                        <a:lnTo>
                          <a:pt x="318" y="701"/>
                        </a:lnTo>
                        <a:lnTo>
                          <a:pt x="365" y="831"/>
                        </a:lnTo>
                        <a:lnTo>
                          <a:pt x="409" y="966"/>
                        </a:lnTo>
                        <a:lnTo>
                          <a:pt x="436" y="1035"/>
                        </a:lnTo>
                        <a:lnTo>
                          <a:pt x="470" y="1076"/>
                        </a:lnTo>
                        <a:lnTo>
                          <a:pt x="506" y="1112"/>
                        </a:lnTo>
                        <a:lnTo>
                          <a:pt x="568" y="1137"/>
                        </a:lnTo>
                        <a:lnTo>
                          <a:pt x="571" y="1063"/>
                        </a:lnTo>
                        <a:lnTo>
                          <a:pt x="578" y="986"/>
                        </a:lnTo>
                        <a:lnTo>
                          <a:pt x="599" y="904"/>
                        </a:lnTo>
                        <a:lnTo>
                          <a:pt x="599" y="823"/>
                        </a:lnTo>
                        <a:lnTo>
                          <a:pt x="570" y="725"/>
                        </a:lnTo>
                        <a:lnTo>
                          <a:pt x="529" y="653"/>
                        </a:lnTo>
                        <a:lnTo>
                          <a:pt x="481" y="603"/>
                        </a:lnTo>
                        <a:lnTo>
                          <a:pt x="417" y="546"/>
                        </a:lnTo>
                        <a:lnTo>
                          <a:pt x="341" y="448"/>
                        </a:lnTo>
                        <a:lnTo>
                          <a:pt x="272" y="335"/>
                        </a:lnTo>
                        <a:lnTo>
                          <a:pt x="333" y="395"/>
                        </a:lnTo>
                        <a:lnTo>
                          <a:pt x="390" y="481"/>
                        </a:lnTo>
                        <a:lnTo>
                          <a:pt x="460" y="566"/>
                        </a:lnTo>
                        <a:lnTo>
                          <a:pt x="393" y="444"/>
                        </a:lnTo>
                        <a:lnTo>
                          <a:pt x="321" y="290"/>
                        </a:lnTo>
                        <a:lnTo>
                          <a:pt x="237" y="118"/>
                        </a:lnTo>
                        <a:lnTo>
                          <a:pt x="192" y="65"/>
                        </a:lnTo>
                        <a:lnTo>
                          <a:pt x="8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03" name="Freeform 1107"/>
                  <p:cNvSpPr>
                    <a:spLocks/>
                  </p:cNvSpPr>
                  <p:nvPr/>
                </p:nvSpPr>
                <p:spPr bwMode="auto">
                  <a:xfrm>
                    <a:off x="4251" y="1740"/>
                    <a:ext cx="342" cy="844"/>
                  </a:xfrm>
                  <a:custGeom>
                    <a:avLst/>
                    <a:gdLst>
                      <a:gd name="T0" fmla="*/ 0 w 2400"/>
                      <a:gd name="T1" fmla="*/ 0 h 3379"/>
                      <a:gd name="T2" fmla="*/ 0 w 2400"/>
                      <a:gd name="T3" fmla="*/ 0 h 3379"/>
                      <a:gd name="T4" fmla="*/ 0 w 2400"/>
                      <a:gd name="T5" fmla="*/ 0 h 3379"/>
                      <a:gd name="T6" fmla="*/ 0 w 2400"/>
                      <a:gd name="T7" fmla="*/ 0 h 3379"/>
                      <a:gd name="T8" fmla="*/ 0 w 2400"/>
                      <a:gd name="T9" fmla="*/ 0 h 3379"/>
                      <a:gd name="T10" fmla="*/ 0 w 2400"/>
                      <a:gd name="T11" fmla="*/ 0 h 3379"/>
                      <a:gd name="T12" fmla="*/ 0 w 2400"/>
                      <a:gd name="T13" fmla="*/ 0 h 3379"/>
                      <a:gd name="T14" fmla="*/ 0 w 2400"/>
                      <a:gd name="T15" fmla="*/ 0 h 3379"/>
                      <a:gd name="T16" fmla="*/ 0 w 2400"/>
                      <a:gd name="T17" fmla="*/ 0 h 3379"/>
                      <a:gd name="T18" fmla="*/ 0 w 2400"/>
                      <a:gd name="T19" fmla="*/ 0 h 3379"/>
                      <a:gd name="T20" fmla="*/ 0 w 2400"/>
                      <a:gd name="T21" fmla="*/ 0 h 3379"/>
                      <a:gd name="T22" fmla="*/ 0 w 2400"/>
                      <a:gd name="T23" fmla="*/ 0 h 3379"/>
                      <a:gd name="T24" fmla="*/ 0 w 2400"/>
                      <a:gd name="T25" fmla="*/ 0 h 3379"/>
                      <a:gd name="T26" fmla="*/ 0 w 2400"/>
                      <a:gd name="T27" fmla="*/ 0 h 3379"/>
                      <a:gd name="T28" fmla="*/ 0 w 2400"/>
                      <a:gd name="T29" fmla="*/ 0 h 3379"/>
                      <a:gd name="T30" fmla="*/ 0 w 2400"/>
                      <a:gd name="T31" fmla="*/ 0 h 3379"/>
                      <a:gd name="T32" fmla="*/ 0 w 2400"/>
                      <a:gd name="T33" fmla="*/ 0 h 3379"/>
                      <a:gd name="T34" fmla="*/ 0 w 2400"/>
                      <a:gd name="T35" fmla="*/ 0 h 3379"/>
                      <a:gd name="T36" fmla="*/ 0 w 2400"/>
                      <a:gd name="T37" fmla="*/ 0 h 3379"/>
                      <a:gd name="T38" fmla="*/ 0 w 2400"/>
                      <a:gd name="T39" fmla="*/ 0 h 3379"/>
                      <a:gd name="T40" fmla="*/ 0 w 2400"/>
                      <a:gd name="T41" fmla="*/ 0 h 3379"/>
                      <a:gd name="T42" fmla="*/ 0 w 2400"/>
                      <a:gd name="T43" fmla="*/ 1 h 3379"/>
                      <a:gd name="T44" fmla="*/ 0 w 2400"/>
                      <a:gd name="T45" fmla="*/ 1 h 3379"/>
                      <a:gd name="T46" fmla="*/ 0 w 2400"/>
                      <a:gd name="T47" fmla="*/ 1 h 3379"/>
                      <a:gd name="T48" fmla="*/ 0 w 2400"/>
                      <a:gd name="T49" fmla="*/ 1 h 3379"/>
                      <a:gd name="T50" fmla="*/ 0 w 2400"/>
                      <a:gd name="T51" fmla="*/ 1 h 3379"/>
                      <a:gd name="T52" fmla="*/ 0 w 2400"/>
                      <a:gd name="T53" fmla="*/ 1 h 3379"/>
                      <a:gd name="T54" fmla="*/ 0 w 2400"/>
                      <a:gd name="T55" fmla="*/ 0 h 3379"/>
                      <a:gd name="T56" fmla="*/ 0 w 2400"/>
                      <a:gd name="T57" fmla="*/ 1 h 3379"/>
                      <a:gd name="T58" fmla="*/ 0 w 2400"/>
                      <a:gd name="T59" fmla="*/ 0 h 3379"/>
                      <a:gd name="T60" fmla="*/ 0 w 2400"/>
                      <a:gd name="T61" fmla="*/ 0 h 3379"/>
                      <a:gd name="T62" fmla="*/ 0 w 2400"/>
                      <a:gd name="T63" fmla="*/ 0 h 3379"/>
                      <a:gd name="T64" fmla="*/ 0 w 2400"/>
                      <a:gd name="T65" fmla="*/ 0 h 3379"/>
                      <a:gd name="T66" fmla="*/ 0 w 2400"/>
                      <a:gd name="T67" fmla="*/ 0 h 3379"/>
                      <a:gd name="T68" fmla="*/ 0 w 2400"/>
                      <a:gd name="T69" fmla="*/ 0 h 3379"/>
                      <a:gd name="T70" fmla="*/ 0 w 2400"/>
                      <a:gd name="T71" fmla="*/ 0 h 3379"/>
                      <a:gd name="T72" fmla="*/ 0 w 2400"/>
                      <a:gd name="T73" fmla="*/ 0 h 3379"/>
                      <a:gd name="T74" fmla="*/ 0 w 2400"/>
                      <a:gd name="T75" fmla="*/ 0 h 3379"/>
                      <a:gd name="T76" fmla="*/ 0 w 2400"/>
                      <a:gd name="T77" fmla="*/ 0 h 3379"/>
                      <a:gd name="T78" fmla="*/ 0 w 2400"/>
                      <a:gd name="T79" fmla="*/ 0 h 3379"/>
                      <a:gd name="T80" fmla="*/ 0 w 2400"/>
                      <a:gd name="T81" fmla="*/ 0 h 3379"/>
                      <a:gd name="T82" fmla="*/ 0 w 2400"/>
                      <a:gd name="T83" fmla="*/ 0 h 3379"/>
                      <a:gd name="T84" fmla="*/ 0 w 2400"/>
                      <a:gd name="T85" fmla="*/ 0 h 3379"/>
                      <a:gd name="T86" fmla="*/ 0 w 2400"/>
                      <a:gd name="T87" fmla="*/ 0 h 3379"/>
                      <a:gd name="T88" fmla="*/ 0 w 2400"/>
                      <a:gd name="T89" fmla="*/ 0 h 33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00" h="3379">
                        <a:moveTo>
                          <a:pt x="502" y="61"/>
                        </a:moveTo>
                        <a:lnTo>
                          <a:pt x="433" y="126"/>
                        </a:lnTo>
                        <a:lnTo>
                          <a:pt x="362" y="154"/>
                        </a:lnTo>
                        <a:lnTo>
                          <a:pt x="281" y="255"/>
                        </a:lnTo>
                        <a:lnTo>
                          <a:pt x="266" y="322"/>
                        </a:lnTo>
                        <a:lnTo>
                          <a:pt x="263" y="411"/>
                        </a:lnTo>
                        <a:lnTo>
                          <a:pt x="262" y="493"/>
                        </a:lnTo>
                        <a:lnTo>
                          <a:pt x="241" y="624"/>
                        </a:lnTo>
                        <a:lnTo>
                          <a:pt x="216" y="762"/>
                        </a:lnTo>
                        <a:lnTo>
                          <a:pt x="205" y="908"/>
                        </a:lnTo>
                        <a:lnTo>
                          <a:pt x="241" y="754"/>
                        </a:lnTo>
                        <a:lnTo>
                          <a:pt x="257" y="644"/>
                        </a:lnTo>
                        <a:lnTo>
                          <a:pt x="273" y="570"/>
                        </a:lnTo>
                        <a:lnTo>
                          <a:pt x="305" y="696"/>
                        </a:lnTo>
                        <a:lnTo>
                          <a:pt x="350" y="831"/>
                        </a:lnTo>
                        <a:lnTo>
                          <a:pt x="369" y="913"/>
                        </a:lnTo>
                        <a:lnTo>
                          <a:pt x="361" y="1048"/>
                        </a:lnTo>
                        <a:lnTo>
                          <a:pt x="358" y="1202"/>
                        </a:lnTo>
                        <a:lnTo>
                          <a:pt x="366" y="1350"/>
                        </a:lnTo>
                        <a:lnTo>
                          <a:pt x="374" y="1186"/>
                        </a:lnTo>
                        <a:lnTo>
                          <a:pt x="382" y="1072"/>
                        </a:lnTo>
                        <a:lnTo>
                          <a:pt x="401" y="973"/>
                        </a:lnTo>
                        <a:lnTo>
                          <a:pt x="498" y="1211"/>
                        </a:lnTo>
                        <a:lnTo>
                          <a:pt x="578" y="1350"/>
                        </a:lnTo>
                        <a:lnTo>
                          <a:pt x="618" y="1406"/>
                        </a:lnTo>
                        <a:lnTo>
                          <a:pt x="675" y="1504"/>
                        </a:lnTo>
                        <a:lnTo>
                          <a:pt x="872" y="1557"/>
                        </a:lnTo>
                        <a:lnTo>
                          <a:pt x="964" y="1570"/>
                        </a:lnTo>
                        <a:lnTo>
                          <a:pt x="936" y="1618"/>
                        </a:lnTo>
                        <a:lnTo>
                          <a:pt x="875" y="1667"/>
                        </a:lnTo>
                        <a:lnTo>
                          <a:pt x="675" y="1781"/>
                        </a:lnTo>
                        <a:lnTo>
                          <a:pt x="843" y="1720"/>
                        </a:lnTo>
                        <a:lnTo>
                          <a:pt x="944" y="1647"/>
                        </a:lnTo>
                        <a:lnTo>
                          <a:pt x="1036" y="1581"/>
                        </a:lnTo>
                        <a:lnTo>
                          <a:pt x="1028" y="1729"/>
                        </a:lnTo>
                        <a:lnTo>
                          <a:pt x="992" y="1806"/>
                        </a:lnTo>
                        <a:lnTo>
                          <a:pt x="886" y="1859"/>
                        </a:lnTo>
                        <a:lnTo>
                          <a:pt x="1000" y="1855"/>
                        </a:lnTo>
                        <a:lnTo>
                          <a:pt x="1003" y="1907"/>
                        </a:lnTo>
                        <a:lnTo>
                          <a:pt x="992" y="1957"/>
                        </a:lnTo>
                        <a:lnTo>
                          <a:pt x="944" y="1997"/>
                        </a:lnTo>
                        <a:lnTo>
                          <a:pt x="779" y="2083"/>
                        </a:lnTo>
                        <a:lnTo>
                          <a:pt x="1000" y="2005"/>
                        </a:lnTo>
                        <a:lnTo>
                          <a:pt x="1052" y="1993"/>
                        </a:lnTo>
                        <a:lnTo>
                          <a:pt x="1095" y="2005"/>
                        </a:lnTo>
                        <a:lnTo>
                          <a:pt x="1092" y="2046"/>
                        </a:lnTo>
                        <a:lnTo>
                          <a:pt x="1040" y="2091"/>
                        </a:lnTo>
                        <a:lnTo>
                          <a:pt x="907" y="2161"/>
                        </a:lnTo>
                        <a:lnTo>
                          <a:pt x="1095" y="2091"/>
                        </a:lnTo>
                        <a:lnTo>
                          <a:pt x="1148" y="2030"/>
                        </a:lnTo>
                        <a:lnTo>
                          <a:pt x="1199" y="2042"/>
                        </a:lnTo>
                        <a:lnTo>
                          <a:pt x="1245" y="2064"/>
                        </a:lnTo>
                        <a:lnTo>
                          <a:pt x="1228" y="2109"/>
                        </a:lnTo>
                        <a:lnTo>
                          <a:pt x="1188" y="2143"/>
                        </a:lnTo>
                        <a:lnTo>
                          <a:pt x="1092" y="2205"/>
                        </a:lnTo>
                        <a:lnTo>
                          <a:pt x="1228" y="2157"/>
                        </a:lnTo>
                        <a:lnTo>
                          <a:pt x="1301" y="2095"/>
                        </a:lnTo>
                        <a:lnTo>
                          <a:pt x="1392" y="2124"/>
                        </a:lnTo>
                        <a:lnTo>
                          <a:pt x="1686" y="2225"/>
                        </a:lnTo>
                        <a:lnTo>
                          <a:pt x="1940" y="2319"/>
                        </a:lnTo>
                        <a:lnTo>
                          <a:pt x="2123" y="2397"/>
                        </a:lnTo>
                        <a:lnTo>
                          <a:pt x="2189" y="2499"/>
                        </a:lnTo>
                        <a:lnTo>
                          <a:pt x="2264" y="2641"/>
                        </a:lnTo>
                        <a:lnTo>
                          <a:pt x="2353" y="2899"/>
                        </a:lnTo>
                        <a:lnTo>
                          <a:pt x="2400" y="3325"/>
                        </a:lnTo>
                        <a:lnTo>
                          <a:pt x="2171" y="3379"/>
                        </a:lnTo>
                        <a:lnTo>
                          <a:pt x="1980" y="3361"/>
                        </a:lnTo>
                        <a:lnTo>
                          <a:pt x="1760" y="3307"/>
                        </a:lnTo>
                        <a:lnTo>
                          <a:pt x="1778" y="3154"/>
                        </a:lnTo>
                        <a:lnTo>
                          <a:pt x="1861" y="2920"/>
                        </a:lnTo>
                        <a:lnTo>
                          <a:pt x="1494" y="2899"/>
                        </a:lnTo>
                        <a:lnTo>
                          <a:pt x="1430" y="2883"/>
                        </a:lnTo>
                        <a:lnTo>
                          <a:pt x="1645" y="2838"/>
                        </a:lnTo>
                        <a:lnTo>
                          <a:pt x="1991" y="2703"/>
                        </a:lnTo>
                        <a:lnTo>
                          <a:pt x="1587" y="2830"/>
                        </a:lnTo>
                        <a:lnTo>
                          <a:pt x="1402" y="2866"/>
                        </a:lnTo>
                        <a:lnTo>
                          <a:pt x="1269" y="2838"/>
                        </a:lnTo>
                        <a:lnTo>
                          <a:pt x="1474" y="2801"/>
                        </a:lnTo>
                        <a:lnTo>
                          <a:pt x="1898" y="2663"/>
                        </a:lnTo>
                        <a:lnTo>
                          <a:pt x="1437" y="2788"/>
                        </a:lnTo>
                        <a:lnTo>
                          <a:pt x="1237" y="2830"/>
                        </a:lnTo>
                        <a:lnTo>
                          <a:pt x="1205" y="2813"/>
                        </a:lnTo>
                        <a:lnTo>
                          <a:pt x="1389" y="2748"/>
                        </a:lnTo>
                        <a:lnTo>
                          <a:pt x="1702" y="2601"/>
                        </a:lnTo>
                        <a:lnTo>
                          <a:pt x="1338" y="2751"/>
                        </a:lnTo>
                        <a:lnTo>
                          <a:pt x="1148" y="2804"/>
                        </a:lnTo>
                        <a:lnTo>
                          <a:pt x="337" y="2796"/>
                        </a:lnTo>
                        <a:lnTo>
                          <a:pt x="237" y="2772"/>
                        </a:lnTo>
                        <a:lnTo>
                          <a:pt x="144" y="2740"/>
                        </a:lnTo>
                        <a:lnTo>
                          <a:pt x="52" y="2650"/>
                        </a:lnTo>
                        <a:lnTo>
                          <a:pt x="33" y="2551"/>
                        </a:lnTo>
                        <a:lnTo>
                          <a:pt x="24" y="2467"/>
                        </a:lnTo>
                        <a:lnTo>
                          <a:pt x="45" y="2337"/>
                        </a:lnTo>
                        <a:lnTo>
                          <a:pt x="105" y="2169"/>
                        </a:lnTo>
                        <a:lnTo>
                          <a:pt x="152" y="2038"/>
                        </a:lnTo>
                        <a:lnTo>
                          <a:pt x="173" y="1920"/>
                        </a:lnTo>
                        <a:lnTo>
                          <a:pt x="241" y="1904"/>
                        </a:lnTo>
                        <a:lnTo>
                          <a:pt x="302" y="1989"/>
                        </a:lnTo>
                        <a:lnTo>
                          <a:pt x="479" y="2120"/>
                        </a:lnTo>
                        <a:lnTo>
                          <a:pt x="321" y="1977"/>
                        </a:lnTo>
                        <a:lnTo>
                          <a:pt x="273" y="1896"/>
                        </a:lnTo>
                        <a:lnTo>
                          <a:pt x="294" y="1806"/>
                        </a:lnTo>
                        <a:lnTo>
                          <a:pt x="502" y="1749"/>
                        </a:lnTo>
                        <a:lnTo>
                          <a:pt x="650" y="1663"/>
                        </a:lnTo>
                        <a:lnTo>
                          <a:pt x="473" y="1737"/>
                        </a:lnTo>
                        <a:lnTo>
                          <a:pt x="297" y="1777"/>
                        </a:lnTo>
                        <a:lnTo>
                          <a:pt x="305" y="1656"/>
                        </a:lnTo>
                        <a:lnTo>
                          <a:pt x="382" y="1570"/>
                        </a:lnTo>
                        <a:lnTo>
                          <a:pt x="438" y="1435"/>
                        </a:lnTo>
                        <a:lnTo>
                          <a:pt x="366" y="1557"/>
                        </a:lnTo>
                        <a:lnTo>
                          <a:pt x="281" y="1639"/>
                        </a:lnTo>
                        <a:lnTo>
                          <a:pt x="197" y="1626"/>
                        </a:lnTo>
                        <a:lnTo>
                          <a:pt x="149" y="1403"/>
                        </a:lnTo>
                        <a:lnTo>
                          <a:pt x="80" y="1173"/>
                        </a:lnTo>
                        <a:lnTo>
                          <a:pt x="48" y="1024"/>
                        </a:lnTo>
                        <a:lnTo>
                          <a:pt x="52" y="883"/>
                        </a:lnTo>
                        <a:lnTo>
                          <a:pt x="72" y="717"/>
                        </a:lnTo>
                        <a:lnTo>
                          <a:pt x="48" y="807"/>
                        </a:lnTo>
                        <a:lnTo>
                          <a:pt x="33" y="908"/>
                        </a:lnTo>
                        <a:lnTo>
                          <a:pt x="28" y="990"/>
                        </a:lnTo>
                        <a:lnTo>
                          <a:pt x="8" y="848"/>
                        </a:lnTo>
                        <a:lnTo>
                          <a:pt x="5" y="737"/>
                        </a:lnTo>
                        <a:lnTo>
                          <a:pt x="5" y="660"/>
                        </a:lnTo>
                        <a:lnTo>
                          <a:pt x="33" y="546"/>
                        </a:lnTo>
                        <a:lnTo>
                          <a:pt x="80" y="441"/>
                        </a:lnTo>
                        <a:lnTo>
                          <a:pt x="152" y="342"/>
                        </a:lnTo>
                        <a:lnTo>
                          <a:pt x="77" y="423"/>
                        </a:lnTo>
                        <a:lnTo>
                          <a:pt x="40" y="493"/>
                        </a:lnTo>
                        <a:lnTo>
                          <a:pt x="0" y="624"/>
                        </a:lnTo>
                        <a:lnTo>
                          <a:pt x="8" y="529"/>
                        </a:lnTo>
                        <a:lnTo>
                          <a:pt x="33" y="411"/>
                        </a:lnTo>
                        <a:lnTo>
                          <a:pt x="92" y="277"/>
                        </a:lnTo>
                        <a:lnTo>
                          <a:pt x="144" y="142"/>
                        </a:lnTo>
                        <a:lnTo>
                          <a:pt x="213" y="78"/>
                        </a:lnTo>
                        <a:lnTo>
                          <a:pt x="305" y="0"/>
                        </a:lnTo>
                        <a:lnTo>
                          <a:pt x="406" y="11"/>
                        </a:lnTo>
                        <a:lnTo>
                          <a:pt x="502" y="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04" name="Freeform 1108"/>
                  <p:cNvSpPr>
                    <a:spLocks/>
                  </p:cNvSpPr>
                  <p:nvPr/>
                </p:nvSpPr>
                <p:spPr bwMode="auto">
                  <a:xfrm>
                    <a:off x="4273" y="2150"/>
                    <a:ext cx="17" cy="64"/>
                  </a:xfrm>
                  <a:custGeom>
                    <a:avLst/>
                    <a:gdLst>
                      <a:gd name="T0" fmla="*/ 0 w 116"/>
                      <a:gd name="T1" fmla="*/ 0 h 254"/>
                      <a:gd name="T2" fmla="*/ 0 w 116"/>
                      <a:gd name="T3" fmla="*/ 0 h 254"/>
                      <a:gd name="T4" fmla="*/ 0 w 116"/>
                      <a:gd name="T5" fmla="*/ 0 h 254"/>
                      <a:gd name="T6" fmla="*/ 0 w 116"/>
                      <a:gd name="T7" fmla="*/ 0 h 254"/>
                      <a:gd name="T8" fmla="*/ 0 w 116"/>
                      <a:gd name="T9" fmla="*/ 0 h 254"/>
                      <a:gd name="T10" fmla="*/ 0 w 116"/>
                      <a:gd name="T11" fmla="*/ 0 h 254"/>
                      <a:gd name="T12" fmla="*/ 0 w 116"/>
                      <a:gd name="T13" fmla="*/ 0 h 254"/>
                      <a:gd name="T14" fmla="*/ 0 w 116"/>
                      <a:gd name="T15" fmla="*/ 0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254">
                        <a:moveTo>
                          <a:pt x="24" y="0"/>
                        </a:moveTo>
                        <a:lnTo>
                          <a:pt x="112" y="14"/>
                        </a:lnTo>
                        <a:lnTo>
                          <a:pt x="116" y="115"/>
                        </a:lnTo>
                        <a:lnTo>
                          <a:pt x="105" y="220"/>
                        </a:lnTo>
                        <a:lnTo>
                          <a:pt x="19" y="254"/>
                        </a:lnTo>
                        <a:lnTo>
                          <a:pt x="0" y="213"/>
                        </a:lnTo>
                        <a:lnTo>
                          <a:pt x="0" y="62"/>
                        </a:lnTo>
                        <a:lnTo>
                          <a:pt x="24" y="0"/>
                        </a:lnTo>
                        <a:close/>
                      </a:path>
                    </a:pathLst>
                  </a:custGeom>
                  <a:solidFill>
                    <a:srgbClr val="0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05" name="Freeform 1109"/>
                  <p:cNvSpPr>
                    <a:spLocks/>
                  </p:cNvSpPr>
                  <p:nvPr/>
                </p:nvSpPr>
                <p:spPr bwMode="auto">
                  <a:xfrm>
                    <a:off x="4296" y="2352"/>
                    <a:ext cx="159" cy="37"/>
                  </a:xfrm>
                  <a:custGeom>
                    <a:avLst/>
                    <a:gdLst>
                      <a:gd name="T0" fmla="*/ 0 w 1109"/>
                      <a:gd name="T1" fmla="*/ 0 h 146"/>
                      <a:gd name="T2" fmla="*/ 0 w 1109"/>
                      <a:gd name="T3" fmla="*/ 0 h 146"/>
                      <a:gd name="T4" fmla="*/ 0 w 1109"/>
                      <a:gd name="T5" fmla="*/ 0 h 146"/>
                      <a:gd name="T6" fmla="*/ 0 w 1109"/>
                      <a:gd name="T7" fmla="*/ 0 h 146"/>
                      <a:gd name="T8" fmla="*/ 0 w 1109"/>
                      <a:gd name="T9" fmla="*/ 0 h 146"/>
                      <a:gd name="T10" fmla="*/ 0 w 1109"/>
                      <a:gd name="T11" fmla="*/ 0 h 146"/>
                      <a:gd name="T12" fmla="*/ 0 w 1109"/>
                      <a:gd name="T13" fmla="*/ 0 h 146"/>
                      <a:gd name="T14" fmla="*/ 0 w 1109"/>
                      <a:gd name="T15" fmla="*/ 0 h 146"/>
                      <a:gd name="T16" fmla="*/ 0 w 1109"/>
                      <a:gd name="T17" fmla="*/ 0 h 146"/>
                      <a:gd name="T18" fmla="*/ 0 w 1109"/>
                      <a:gd name="T19" fmla="*/ 0 h 146"/>
                      <a:gd name="T20" fmla="*/ 0 w 1109"/>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9" h="146">
                        <a:moveTo>
                          <a:pt x="1109" y="0"/>
                        </a:moveTo>
                        <a:lnTo>
                          <a:pt x="806" y="70"/>
                        </a:lnTo>
                        <a:lnTo>
                          <a:pt x="578" y="101"/>
                        </a:lnTo>
                        <a:lnTo>
                          <a:pt x="346" y="123"/>
                        </a:lnTo>
                        <a:lnTo>
                          <a:pt x="169" y="131"/>
                        </a:lnTo>
                        <a:lnTo>
                          <a:pt x="0" y="123"/>
                        </a:lnTo>
                        <a:lnTo>
                          <a:pt x="161" y="146"/>
                        </a:lnTo>
                        <a:lnTo>
                          <a:pt x="430" y="146"/>
                        </a:lnTo>
                        <a:lnTo>
                          <a:pt x="719" y="106"/>
                        </a:lnTo>
                        <a:lnTo>
                          <a:pt x="867" y="78"/>
                        </a:lnTo>
                        <a:lnTo>
                          <a:pt x="1109" y="0"/>
                        </a:lnTo>
                        <a:close/>
                      </a:path>
                    </a:pathLst>
                  </a:custGeom>
                  <a:solidFill>
                    <a:srgbClr val="0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706" name="Freeform 1110"/>
                  <p:cNvSpPr>
                    <a:spLocks/>
                  </p:cNvSpPr>
                  <p:nvPr/>
                </p:nvSpPr>
                <p:spPr bwMode="auto">
                  <a:xfrm>
                    <a:off x="4267" y="1464"/>
                    <a:ext cx="137" cy="343"/>
                  </a:xfrm>
                  <a:custGeom>
                    <a:avLst/>
                    <a:gdLst>
                      <a:gd name="T0" fmla="*/ 0 w 960"/>
                      <a:gd name="T1" fmla="*/ 0 h 1370"/>
                      <a:gd name="T2" fmla="*/ 0 w 960"/>
                      <a:gd name="T3" fmla="*/ 0 h 1370"/>
                      <a:gd name="T4" fmla="*/ 0 w 960"/>
                      <a:gd name="T5" fmla="*/ 0 h 1370"/>
                      <a:gd name="T6" fmla="*/ 0 w 960"/>
                      <a:gd name="T7" fmla="*/ 0 h 1370"/>
                      <a:gd name="T8" fmla="*/ 0 w 960"/>
                      <a:gd name="T9" fmla="*/ 0 h 1370"/>
                      <a:gd name="T10" fmla="*/ 0 w 960"/>
                      <a:gd name="T11" fmla="*/ 0 h 1370"/>
                      <a:gd name="T12" fmla="*/ 0 w 960"/>
                      <a:gd name="T13" fmla="*/ 0 h 1370"/>
                      <a:gd name="T14" fmla="*/ 0 w 960"/>
                      <a:gd name="T15" fmla="*/ 0 h 1370"/>
                      <a:gd name="T16" fmla="*/ 0 w 960"/>
                      <a:gd name="T17" fmla="*/ 0 h 1370"/>
                      <a:gd name="T18" fmla="*/ 0 w 960"/>
                      <a:gd name="T19" fmla="*/ 0 h 1370"/>
                      <a:gd name="T20" fmla="*/ 0 w 960"/>
                      <a:gd name="T21" fmla="*/ 0 h 1370"/>
                      <a:gd name="T22" fmla="*/ 0 w 960"/>
                      <a:gd name="T23" fmla="*/ 0 h 1370"/>
                      <a:gd name="T24" fmla="*/ 0 w 960"/>
                      <a:gd name="T25" fmla="*/ 0 h 1370"/>
                      <a:gd name="T26" fmla="*/ 0 w 960"/>
                      <a:gd name="T27" fmla="*/ 0 h 1370"/>
                      <a:gd name="T28" fmla="*/ 0 w 960"/>
                      <a:gd name="T29" fmla="*/ 0 h 1370"/>
                      <a:gd name="T30" fmla="*/ 0 w 960"/>
                      <a:gd name="T31" fmla="*/ 1 h 1370"/>
                      <a:gd name="T32" fmla="*/ 0 w 960"/>
                      <a:gd name="T33" fmla="*/ 0 h 1370"/>
                      <a:gd name="T34" fmla="*/ 0 w 960"/>
                      <a:gd name="T35" fmla="*/ 0 h 1370"/>
                      <a:gd name="T36" fmla="*/ 0 w 960"/>
                      <a:gd name="T37" fmla="*/ 0 h 1370"/>
                      <a:gd name="T38" fmla="*/ 0 w 960"/>
                      <a:gd name="T39" fmla="*/ 0 h 1370"/>
                      <a:gd name="T40" fmla="*/ 0 w 960"/>
                      <a:gd name="T41" fmla="*/ 0 h 1370"/>
                      <a:gd name="T42" fmla="*/ 0 w 960"/>
                      <a:gd name="T43" fmla="*/ 0 h 1370"/>
                      <a:gd name="T44" fmla="*/ 0 w 960"/>
                      <a:gd name="T45" fmla="*/ 0 h 1370"/>
                      <a:gd name="T46" fmla="*/ 0 w 960"/>
                      <a:gd name="T47" fmla="*/ 0 h 1370"/>
                      <a:gd name="T48" fmla="*/ 0 w 960"/>
                      <a:gd name="T49" fmla="*/ 0 h 1370"/>
                      <a:gd name="T50" fmla="*/ 0 w 960"/>
                      <a:gd name="T51" fmla="*/ 0 h 1370"/>
                      <a:gd name="T52" fmla="*/ 0 w 960"/>
                      <a:gd name="T53" fmla="*/ 0 h 1370"/>
                      <a:gd name="T54" fmla="*/ 0 w 960"/>
                      <a:gd name="T55" fmla="*/ 0 h 1370"/>
                      <a:gd name="T56" fmla="*/ 0 w 960"/>
                      <a:gd name="T57" fmla="*/ 0 h 1370"/>
                      <a:gd name="T58" fmla="*/ 0 w 960"/>
                      <a:gd name="T59" fmla="*/ 0 h 1370"/>
                      <a:gd name="T60" fmla="*/ 0 w 960"/>
                      <a:gd name="T61" fmla="*/ 0 h 1370"/>
                      <a:gd name="T62" fmla="*/ 0 w 960"/>
                      <a:gd name="T63" fmla="*/ 0 h 1370"/>
                      <a:gd name="T64" fmla="*/ 0 w 960"/>
                      <a:gd name="T65" fmla="*/ 0 h 1370"/>
                      <a:gd name="T66" fmla="*/ 0 w 960"/>
                      <a:gd name="T67" fmla="*/ 0 h 1370"/>
                      <a:gd name="T68" fmla="*/ 0 w 960"/>
                      <a:gd name="T69" fmla="*/ 0 h 1370"/>
                      <a:gd name="T70" fmla="*/ 0 w 960"/>
                      <a:gd name="T71" fmla="*/ 0 h 1370"/>
                      <a:gd name="T72" fmla="*/ 0 w 960"/>
                      <a:gd name="T73" fmla="*/ 0 h 1370"/>
                      <a:gd name="T74" fmla="*/ 0 w 960"/>
                      <a:gd name="T75" fmla="*/ 0 h 1370"/>
                      <a:gd name="T76" fmla="*/ 0 w 960"/>
                      <a:gd name="T77" fmla="*/ 0 h 1370"/>
                      <a:gd name="T78" fmla="*/ 0 w 960"/>
                      <a:gd name="T79" fmla="*/ 0 h 1370"/>
                      <a:gd name="T80" fmla="*/ 0 w 960"/>
                      <a:gd name="T81" fmla="*/ 0 h 1370"/>
                      <a:gd name="T82" fmla="*/ 0 w 960"/>
                      <a:gd name="T83" fmla="*/ 0 h 1370"/>
                      <a:gd name="T84" fmla="*/ 0 w 960"/>
                      <a:gd name="T85" fmla="*/ 0 h 1370"/>
                      <a:gd name="T86" fmla="*/ 0 w 960"/>
                      <a:gd name="T87" fmla="*/ 0 h 1370"/>
                      <a:gd name="T88" fmla="*/ 0 w 960"/>
                      <a:gd name="T89" fmla="*/ 0 h 1370"/>
                      <a:gd name="T90" fmla="*/ 0 w 960"/>
                      <a:gd name="T91" fmla="*/ 0 h 1370"/>
                      <a:gd name="T92" fmla="*/ 0 w 960"/>
                      <a:gd name="T93" fmla="*/ 0 h 1370"/>
                      <a:gd name="T94" fmla="*/ 0 w 960"/>
                      <a:gd name="T95" fmla="*/ 0 h 1370"/>
                      <a:gd name="T96" fmla="*/ 0 w 960"/>
                      <a:gd name="T97" fmla="*/ 0 h 1370"/>
                      <a:gd name="T98" fmla="*/ 0 w 960"/>
                      <a:gd name="T99" fmla="*/ 0 h 1370"/>
                      <a:gd name="T100" fmla="*/ 0 w 960"/>
                      <a:gd name="T101" fmla="*/ 0 h 1370"/>
                      <a:gd name="T102" fmla="*/ 0 w 960"/>
                      <a:gd name="T103" fmla="*/ 0 h 1370"/>
                      <a:gd name="T104" fmla="*/ 0 w 960"/>
                      <a:gd name="T105" fmla="*/ 0 h 1370"/>
                      <a:gd name="T106" fmla="*/ 0 w 960"/>
                      <a:gd name="T107" fmla="*/ 0 h 1370"/>
                      <a:gd name="T108" fmla="*/ 0 w 960"/>
                      <a:gd name="T109" fmla="*/ 0 h 1370"/>
                      <a:gd name="T110" fmla="*/ 0 w 960"/>
                      <a:gd name="T111" fmla="*/ 0 h 1370"/>
                      <a:gd name="T112" fmla="*/ 0 w 960"/>
                      <a:gd name="T113" fmla="*/ 0 h 1370"/>
                      <a:gd name="T114" fmla="*/ 0 w 960"/>
                      <a:gd name="T115" fmla="*/ 0 h 13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0" h="1370">
                        <a:moveTo>
                          <a:pt x="526" y="535"/>
                        </a:moveTo>
                        <a:lnTo>
                          <a:pt x="495" y="471"/>
                        </a:lnTo>
                        <a:lnTo>
                          <a:pt x="455" y="464"/>
                        </a:lnTo>
                        <a:lnTo>
                          <a:pt x="420" y="476"/>
                        </a:lnTo>
                        <a:lnTo>
                          <a:pt x="401" y="516"/>
                        </a:lnTo>
                        <a:lnTo>
                          <a:pt x="396" y="551"/>
                        </a:lnTo>
                        <a:lnTo>
                          <a:pt x="406" y="638"/>
                        </a:lnTo>
                        <a:lnTo>
                          <a:pt x="425" y="682"/>
                        </a:lnTo>
                        <a:lnTo>
                          <a:pt x="449" y="732"/>
                        </a:lnTo>
                        <a:lnTo>
                          <a:pt x="473" y="793"/>
                        </a:lnTo>
                        <a:lnTo>
                          <a:pt x="504" y="888"/>
                        </a:lnTo>
                        <a:lnTo>
                          <a:pt x="528" y="1009"/>
                        </a:lnTo>
                        <a:lnTo>
                          <a:pt x="573" y="1090"/>
                        </a:lnTo>
                        <a:lnTo>
                          <a:pt x="617" y="1198"/>
                        </a:lnTo>
                        <a:lnTo>
                          <a:pt x="638" y="1285"/>
                        </a:lnTo>
                        <a:lnTo>
                          <a:pt x="645" y="1370"/>
                        </a:lnTo>
                        <a:lnTo>
                          <a:pt x="539" y="1243"/>
                        </a:lnTo>
                        <a:lnTo>
                          <a:pt x="423" y="1166"/>
                        </a:lnTo>
                        <a:lnTo>
                          <a:pt x="358" y="1127"/>
                        </a:lnTo>
                        <a:lnTo>
                          <a:pt x="276" y="1099"/>
                        </a:lnTo>
                        <a:lnTo>
                          <a:pt x="185" y="1103"/>
                        </a:lnTo>
                        <a:lnTo>
                          <a:pt x="93" y="1158"/>
                        </a:lnTo>
                        <a:lnTo>
                          <a:pt x="4" y="1252"/>
                        </a:lnTo>
                        <a:lnTo>
                          <a:pt x="0" y="1174"/>
                        </a:lnTo>
                        <a:lnTo>
                          <a:pt x="48" y="1075"/>
                        </a:lnTo>
                        <a:lnTo>
                          <a:pt x="110" y="952"/>
                        </a:lnTo>
                        <a:lnTo>
                          <a:pt x="136" y="868"/>
                        </a:lnTo>
                        <a:lnTo>
                          <a:pt x="141" y="781"/>
                        </a:lnTo>
                        <a:lnTo>
                          <a:pt x="125" y="713"/>
                        </a:lnTo>
                        <a:lnTo>
                          <a:pt x="89" y="662"/>
                        </a:lnTo>
                        <a:lnTo>
                          <a:pt x="62" y="578"/>
                        </a:lnTo>
                        <a:lnTo>
                          <a:pt x="54" y="519"/>
                        </a:lnTo>
                        <a:lnTo>
                          <a:pt x="35" y="447"/>
                        </a:lnTo>
                        <a:lnTo>
                          <a:pt x="31" y="359"/>
                        </a:lnTo>
                        <a:lnTo>
                          <a:pt x="46" y="292"/>
                        </a:lnTo>
                        <a:lnTo>
                          <a:pt x="75" y="233"/>
                        </a:lnTo>
                        <a:lnTo>
                          <a:pt x="104" y="157"/>
                        </a:lnTo>
                        <a:lnTo>
                          <a:pt x="160" y="91"/>
                        </a:lnTo>
                        <a:lnTo>
                          <a:pt x="221" y="49"/>
                        </a:lnTo>
                        <a:lnTo>
                          <a:pt x="311" y="23"/>
                        </a:lnTo>
                        <a:lnTo>
                          <a:pt x="406" y="2"/>
                        </a:lnTo>
                        <a:lnTo>
                          <a:pt x="567" y="0"/>
                        </a:lnTo>
                        <a:lnTo>
                          <a:pt x="650" y="10"/>
                        </a:lnTo>
                        <a:lnTo>
                          <a:pt x="737" y="34"/>
                        </a:lnTo>
                        <a:lnTo>
                          <a:pt x="817" y="65"/>
                        </a:lnTo>
                        <a:lnTo>
                          <a:pt x="868" y="111"/>
                        </a:lnTo>
                        <a:lnTo>
                          <a:pt x="929" y="168"/>
                        </a:lnTo>
                        <a:lnTo>
                          <a:pt x="956" y="256"/>
                        </a:lnTo>
                        <a:lnTo>
                          <a:pt x="960" y="331"/>
                        </a:lnTo>
                        <a:lnTo>
                          <a:pt x="937" y="395"/>
                        </a:lnTo>
                        <a:lnTo>
                          <a:pt x="874" y="331"/>
                        </a:lnTo>
                        <a:lnTo>
                          <a:pt x="793" y="296"/>
                        </a:lnTo>
                        <a:lnTo>
                          <a:pt x="685" y="280"/>
                        </a:lnTo>
                        <a:lnTo>
                          <a:pt x="696" y="368"/>
                        </a:lnTo>
                        <a:lnTo>
                          <a:pt x="641" y="392"/>
                        </a:lnTo>
                        <a:lnTo>
                          <a:pt x="627" y="444"/>
                        </a:lnTo>
                        <a:lnTo>
                          <a:pt x="542" y="463"/>
                        </a:lnTo>
                        <a:lnTo>
                          <a:pt x="526" y="5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686" name="Group 1111"/>
                <p:cNvGrpSpPr>
                  <a:grpSpLocks/>
                </p:cNvGrpSpPr>
                <p:nvPr/>
              </p:nvGrpSpPr>
              <p:grpSpPr bwMode="auto">
                <a:xfrm>
                  <a:off x="4165" y="1974"/>
                  <a:ext cx="193" cy="493"/>
                  <a:chOff x="4165" y="1974"/>
                  <a:chExt cx="193" cy="493"/>
                </a:xfrm>
              </p:grpSpPr>
              <p:sp>
                <p:nvSpPr>
                  <p:cNvPr id="58687" name="Freeform 1112"/>
                  <p:cNvSpPr>
                    <a:spLocks/>
                  </p:cNvSpPr>
                  <p:nvPr/>
                </p:nvSpPr>
                <p:spPr bwMode="auto">
                  <a:xfrm>
                    <a:off x="4165" y="1974"/>
                    <a:ext cx="193" cy="493"/>
                  </a:xfrm>
                  <a:custGeom>
                    <a:avLst/>
                    <a:gdLst>
                      <a:gd name="T0" fmla="*/ 0 w 1351"/>
                      <a:gd name="T1" fmla="*/ 0 h 1972"/>
                      <a:gd name="T2" fmla="*/ 0 w 1351"/>
                      <a:gd name="T3" fmla="*/ 0 h 1972"/>
                      <a:gd name="T4" fmla="*/ 0 w 1351"/>
                      <a:gd name="T5" fmla="*/ 0 h 1972"/>
                      <a:gd name="T6" fmla="*/ 0 w 1351"/>
                      <a:gd name="T7" fmla="*/ 0 h 1972"/>
                      <a:gd name="T8" fmla="*/ 0 w 1351"/>
                      <a:gd name="T9" fmla="*/ 0 h 1972"/>
                      <a:gd name="T10" fmla="*/ 0 w 1351"/>
                      <a:gd name="T11" fmla="*/ 0 h 1972"/>
                      <a:gd name="T12" fmla="*/ 0 w 1351"/>
                      <a:gd name="T13" fmla="*/ 0 h 1972"/>
                      <a:gd name="T14" fmla="*/ 0 w 1351"/>
                      <a:gd name="T15" fmla="*/ 0 h 1972"/>
                      <a:gd name="T16" fmla="*/ 0 w 1351"/>
                      <a:gd name="T17" fmla="*/ 1 h 1972"/>
                      <a:gd name="T18" fmla="*/ 0 w 1351"/>
                      <a:gd name="T19" fmla="*/ 1 h 1972"/>
                      <a:gd name="T20" fmla="*/ 0 w 1351"/>
                      <a:gd name="T21" fmla="*/ 1 h 1972"/>
                      <a:gd name="T22" fmla="*/ 0 w 1351"/>
                      <a:gd name="T23" fmla="*/ 1 h 1972"/>
                      <a:gd name="T24" fmla="*/ 0 w 1351"/>
                      <a:gd name="T25" fmla="*/ 1 h 1972"/>
                      <a:gd name="T26" fmla="*/ 0 w 1351"/>
                      <a:gd name="T27" fmla="*/ 1 h 1972"/>
                      <a:gd name="T28" fmla="*/ 0 w 1351"/>
                      <a:gd name="T29" fmla="*/ 1 h 1972"/>
                      <a:gd name="T30" fmla="*/ 0 w 1351"/>
                      <a:gd name="T31" fmla="*/ 1 h 1972"/>
                      <a:gd name="T32" fmla="*/ 0 w 1351"/>
                      <a:gd name="T33" fmla="*/ 1 h 1972"/>
                      <a:gd name="T34" fmla="*/ 0 w 1351"/>
                      <a:gd name="T35" fmla="*/ 0 h 1972"/>
                      <a:gd name="T36" fmla="*/ 0 w 1351"/>
                      <a:gd name="T37" fmla="*/ 0 h 1972"/>
                      <a:gd name="T38" fmla="*/ 0 w 1351"/>
                      <a:gd name="T39" fmla="*/ 0 h 1972"/>
                      <a:gd name="T40" fmla="*/ 0 w 1351"/>
                      <a:gd name="T41" fmla="*/ 0 h 1972"/>
                      <a:gd name="T42" fmla="*/ 0 w 1351"/>
                      <a:gd name="T43" fmla="*/ 0 h 1972"/>
                      <a:gd name="T44" fmla="*/ 0 w 1351"/>
                      <a:gd name="T45" fmla="*/ 0 h 1972"/>
                      <a:gd name="T46" fmla="*/ 0 w 1351"/>
                      <a:gd name="T47" fmla="*/ 0 h 19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1" h="1972">
                        <a:moveTo>
                          <a:pt x="750" y="286"/>
                        </a:moveTo>
                        <a:lnTo>
                          <a:pt x="503" y="266"/>
                        </a:lnTo>
                        <a:lnTo>
                          <a:pt x="353" y="223"/>
                        </a:lnTo>
                        <a:lnTo>
                          <a:pt x="303" y="149"/>
                        </a:lnTo>
                        <a:lnTo>
                          <a:pt x="303" y="84"/>
                        </a:lnTo>
                        <a:lnTo>
                          <a:pt x="265" y="30"/>
                        </a:lnTo>
                        <a:lnTo>
                          <a:pt x="125" y="0"/>
                        </a:lnTo>
                        <a:lnTo>
                          <a:pt x="0" y="9"/>
                        </a:lnTo>
                        <a:lnTo>
                          <a:pt x="154" y="1537"/>
                        </a:lnTo>
                        <a:lnTo>
                          <a:pt x="265" y="1675"/>
                        </a:lnTo>
                        <a:lnTo>
                          <a:pt x="401" y="1813"/>
                        </a:lnTo>
                        <a:lnTo>
                          <a:pt x="599" y="1920"/>
                        </a:lnTo>
                        <a:lnTo>
                          <a:pt x="829" y="1953"/>
                        </a:lnTo>
                        <a:lnTo>
                          <a:pt x="1134" y="1972"/>
                        </a:lnTo>
                        <a:lnTo>
                          <a:pt x="1314" y="1943"/>
                        </a:lnTo>
                        <a:lnTo>
                          <a:pt x="1351" y="1835"/>
                        </a:lnTo>
                        <a:lnTo>
                          <a:pt x="1333" y="1696"/>
                        </a:lnTo>
                        <a:lnTo>
                          <a:pt x="1205" y="1269"/>
                        </a:lnTo>
                        <a:lnTo>
                          <a:pt x="1094" y="842"/>
                        </a:lnTo>
                        <a:lnTo>
                          <a:pt x="1049" y="523"/>
                        </a:lnTo>
                        <a:lnTo>
                          <a:pt x="1049" y="435"/>
                        </a:lnTo>
                        <a:lnTo>
                          <a:pt x="977" y="321"/>
                        </a:lnTo>
                        <a:lnTo>
                          <a:pt x="897" y="286"/>
                        </a:lnTo>
                        <a:lnTo>
                          <a:pt x="750" y="286"/>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688" name="Freeform 1113"/>
                  <p:cNvSpPr>
                    <a:spLocks/>
                  </p:cNvSpPr>
                  <p:nvPr/>
                </p:nvSpPr>
                <p:spPr bwMode="auto">
                  <a:xfrm>
                    <a:off x="4168" y="1998"/>
                    <a:ext cx="167" cy="453"/>
                  </a:xfrm>
                  <a:custGeom>
                    <a:avLst/>
                    <a:gdLst>
                      <a:gd name="T0" fmla="*/ 0 w 1169"/>
                      <a:gd name="T1" fmla="*/ 0 h 1813"/>
                      <a:gd name="T2" fmla="*/ 0 w 1169"/>
                      <a:gd name="T3" fmla="*/ 0 h 1813"/>
                      <a:gd name="T4" fmla="*/ 0 w 1169"/>
                      <a:gd name="T5" fmla="*/ 0 h 1813"/>
                      <a:gd name="T6" fmla="*/ 0 w 1169"/>
                      <a:gd name="T7" fmla="*/ 0 h 1813"/>
                      <a:gd name="T8" fmla="*/ 0 w 1169"/>
                      <a:gd name="T9" fmla="*/ 0 h 1813"/>
                      <a:gd name="T10" fmla="*/ 0 w 1169"/>
                      <a:gd name="T11" fmla="*/ 0 h 1813"/>
                      <a:gd name="T12" fmla="*/ 0 w 1169"/>
                      <a:gd name="T13" fmla="*/ 0 h 1813"/>
                      <a:gd name="T14" fmla="*/ 0 w 1169"/>
                      <a:gd name="T15" fmla="*/ 0 h 1813"/>
                      <a:gd name="T16" fmla="*/ 0 w 1169"/>
                      <a:gd name="T17" fmla="*/ 0 h 1813"/>
                      <a:gd name="T18" fmla="*/ 0 w 1169"/>
                      <a:gd name="T19" fmla="*/ 0 h 1813"/>
                      <a:gd name="T20" fmla="*/ 0 w 1169"/>
                      <a:gd name="T21" fmla="*/ 0 h 1813"/>
                      <a:gd name="T22" fmla="*/ 0 w 1169"/>
                      <a:gd name="T23" fmla="*/ 0 h 1813"/>
                      <a:gd name="T24" fmla="*/ 0 w 1169"/>
                      <a:gd name="T25" fmla="*/ 0 h 1813"/>
                      <a:gd name="T26" fmla="*/ 0 w 1169"/>
                      <a:gd name="T27" fmla="*/ 0 h 1813"/>
                      <a:gd name="T28" fmla="*/ 0 w 1169"/>
                      <a:gd name="T29" fmla="*/ 0 h 1813"/>
                      <a:gd name="T30" fmla="*/ 0 w 1169"/>
                      <a:gd name="T31" fmla="*/ 0 h 1813"/>
                      <a:gd name="T32" fmla="*/ 0 w 1169"/>
                      <a:gd name="T33" fmla="*/ 0 h 1813"/>
                      <a:gd name="T34" fmla="*/ 0 w 1169"/>
                      <a:gd name="T35" fmla="*/ 0 h 1813"/>
                      <a:gd name="T36" fmla="*/ 0 w 1169"/>
                      <a:gd name="T37" fmla="*/ 0 h 1813"/>
                      <a:gd name="T38" fmla="*/ 0 w 1169"/>
                      <a:gd name="T39" fmla="*/ 0 h 1813"/>
                      <a:gd name="T40" fmla="*/ 0 w 1169"/>
                      <a:gd name="T41" fmla="*/ 0 h 18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9" h="1813">
                        <a:moveTo>
                          <a:pt x="760" y="362"/>
                        </a:moveTo>
                        <a:lnTo>
                          <a:pt x="545" y="352"/>
                        </a:lnTo>
                        <a:lnTo>
                          <a:pt x="315" y="310"/>
                        </a:lnTo>
                        <a:lnTo>
                          <a:pt x="179" y="235"/>
                        </a:lnTo>
                        <a:lnTo>
                          <a:pt x="98" y="170"/>
                        </a:lnTo>
                        <a:lnTo>
                          <a:pt x="0" y="0"/>
                        </a:lnTo>
                        <a:lnTo>
                          <a:pt x="147" y="1398"/>
                        </a:lnTo>
                        <a:lnTo>
                          <a:pt x="246" y="1525"/>
                        </a:lnTo>
                        <a:lnTo>
                          <a:pt x="356" y="1643"/>
                        </a:lnTo>
                        <a:lnTo>
                          <a:pt x="495" y="1727"/>
                        </a:lnTo>
                        <a:lnTo>
                          <a:pt x="613" y="1770"/>
                        </a:lnTo>
                        <a:lnTo>
                          <a:pt x="760" y="1793"/>
                        </a:lnTo>
                        <a:lnTo>
                          <a:pt x="902" y="1813"/>
                        </a:lnTo>
                        <a:lnTo>
                          <a:pt x="1059" y="1813"/>
                        </a:lnTo>
                        <a:lnTo>
                          <a:pt x="1127" y="1793"/>
                        </a:lnTo>
                        <a:lnTo>
                          <a:pt x="1169" y="1727"/>
                        </a:lnTo>
                        <a:lnTo>
                          <a:pt x="1151" y="1622"/>
                        </a:lnTo>
                        <a:lnTo>
                          <a:pt x="1048" y="1376"/>
                        </a:lnTo>
                        <a:lnTo>
                          <a:pt x="880" y="543"/>
                        </a:lnTo>
                        <a:lnTo>
                          <a:pt x="850" y="427"/>
                        </a:lnTo>
                        <a:lnTo>
                          <a:pt x="760" y="36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nvGrpSpPr>
              <p:cNvPr id="58381" name="Group 1114"/>
              <p:cNvGrpSpPr>
                <a:grpSpLocks/>
              </p:cNvGrpSpPr>
              <p:nvPr/>
            </p:nvGrpSpPr>
            <p:grpSpPr bwMode="auto">
              <a:xfrm>
                <a:off x="3841" y="1735"/>
                <a:ext cx="515" cy="1373"/>
                <a:chOff x="3841" y="1735"/>
                <a:chExt cx="515" cy="1373"/>
              </a:xfrm>
            </p:grpSpPr>
            <p:grpSp>
              <p:nvGrpSpPr>
                <p:cNvPr id="58626" name="Group 1115"/>
                <p:cNvGrpSpPr>
                  <a:grpSpLocks/>
                </p:cNvGrpSpPr>
                <p:nvPr/>
              </p:nvGrpSpPr>
              <p:grpSpPr bwMode="auto">
                <a:xfrm>
                  <a:off x="4171" y="2940"/>
                  <a:ext cx="147" cy="130"/>
                  <a:chOff x="4171" y="2940"/>
                  <a:chExt cx="147" cy="130"/>
                </a:xfrm>
              </p:grpSpPr>
              <p:sp>
                <p:nvSpPr>
                  <p:cNvPr id="58679" name="Freeform 1116"/>
                  <p:cNvSpPr>
                    <a:spLocks/>
                  </p:cNvSpPr>
                  <p:nvPr/>
                </p:nvSpPr>
                <p:spPr bwMode="auto">
                  <a:xfrm>
                    <a:off x="4171" y="2940"/>
                    <a:ext cx="147" cy="130"/>
                  </a:xfrm>
                  <a:custGeom>
                    <a:avLst/>
                    <a:gdLst>
                      <a:gd name="T0" fmla="*/ 0 w 1028"/>
                      <a:gd name="T1" fmla="*/ 0 h 519"/>
                      <a:gd name="T2" fmla="*/ 0 w 1028"/>
                      <a:gd name="T3" fmla="*/ 0 h 519"/>
                      <a:gd name="T4" fmla="*/ 0 w 1028"/>
                      <a:gd name="T5" fmla="*/ 0 h 519"/>
                      <a:gd name="T6" fmla="*/ 0 w 1028"/>
                      <a:gd name="T7" fmla="*/ 0 h 519"/>
                      <a:gd name="T8" fmla="*/ 0 w 1028"/>
                      <a:gd name="T9" fmla="*/ 0 h 519"/>
                      <a:gd name="T10" fmla="*/ 0 w 1028"/>
                      <a:gd name="T11" fmla="*/ 0 h 519"/>
                      <a:gd name="T12" fmla="*/ 0 w 1028"/>
                      <a:gd name="T13" fmla="*/ 0 h 519"/>
                      <a:gd name="T14" fmla="*/ 0 w 1028"/>
                      <a:gd name="T15" fmla="*/ 0 h 519"/>
                      <a:gd name="T16" fmla="*/ 0 w 1028"/>
                      <a:gd name="T17" fmla="*/ 0 h 519"/>
                      <a:gd name="T18" fmla="*/ 0 w 1028"/>
                      <a:gd name="T19" fmla="*/ 0 h 519"/>
                      <a:gd name="T20" fmla="*/ 0 w 1028"/>
                      <a:gd name="T21" fmla="*/ 0 h 519"/>
                      <a:gd name="T22" fmla="*/ 0 w 1028"/>
                      <a:gd name="T23" fmla="*/ 0 h 519"/>
                      <a:gd name="T24" fmla="*/ 0 w 1028"/>
                      <a:gd name="T25" fmla="*/ 0 h 519"/>
                      <a:gd name="T26" fmla="*/ 0 w 1028"/>
                      <a:gd name="T27" fmla="*/ 0 h 519"/>
                      <a:gd name="T28" fmla="*/ 0 w 1028"/>
                      <a:gd name="T29" fmla="*/ 0 h 519"/>
                      <a:gd name="T30" fmla="*/ 0 w 1028"/>
                      <a:gd name="T31" fmla="*/ 0 h 519"/>
                      <a:gd name="T32" fmla="*/ 0 w 1028"/>
                      <a:gd name="T33" fmla="*/ 0 h 519"/>
                      <a:gd name="T34" fmla="*/ 0 w 1028"/>
                      <a:gd name="T35" fmla="*/ 0 h 519"/>
                      <a:gd name="T36" fmla="*/ 0 w 1028"/>
                      <a:gd name="T37" fmla="*/ 0 h 519"/>
                      <a:gd name="T38" fmla="*/ 0 w 1028"/>
                      <a:gd name="T39" fmla="*/ 0 h 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8" h="519">
                        <a:moveTo>
                          <a:pt x="416" y="16"/>
                        </a:moveTo>
                        <a:lnTo>
                          <a:pt x="407" y="151"/>
                        </a:lnTo>
                        <a:lnTo>
                          <a:pt x="677" y="277"/>
                        </a:lnTo>
                        <a:lnTo>
                          <a:pt x="902" y="331"/>
                        </a:lnTo>
                        <a:lnTo>
                          <a:pt x="1028" y="385"/>
                        </a:lnTo>
                        <a:lnTo>
                          <a:pt x="1020" y="457"/>
                        </a:lnTo>
                        <a:lnTo>
                          <a:pt x="858" y="502"/>
                        </a:lnTo>
                        <a:lnTo>
                          <a:pt x="615" y="519"/>
                        </a:lnTo>
                        <a:lnTo>
                          <a:pt x="407" y="484"/>
                        </a:lnTo>
                        <a:lnTo>
                          <a:pt x="281" y="448"/>
                        </a:lnTo>
                        <a:lnTo>
                          <a:pt x="273" y="489"/>
                        </a:lnTo>
                        <a:lnTo>
                          <a:pt x="110" y="484"/>
                        </a:lnTo>
                        <a:lnTo>
                          <a:pt x="10" y="466"/>
                        </a:lnTo>
                        <a:lnTo>
                          <a:pt x="10" y="394"/>
                        </a:lnTo>
                        <a:lnTo>
                          <a:pt x="0" y="354"/>
                        </a:lnTo>
                        <a:lnTo>
                          <a:pt x="0" y="253"/>
                        </a:lnTo>
                        <a:lnTo>
                          <a:pt x="29" y="196"/>
                        </a:lnTo>
                        <a:lnTo>
                          <a:pt x="80" y="135"/>
                        </a:lnTo>
                        <a:lnTo>
                          <a:pt x="91" y="0"/>
                        </a:lnTo>
                        <a:lnTo>
                          <a:pt x="416" y="16"/>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680" name="Freeform 1117"/>
                  <p:cNvSpPr>
                    <a:spLocks/>
                  </p:cNvSpPr>
                  <p:nvPr/>
                </p:nvSpPr>
                <p:spPr bwMode="auto">
                  <a:xfrm>
                    <a:off x="4220" y="2987"/>
                    <a:ext cx="45" cy="41"/>
                  </a:xfrm>
                  <a:custGeom>
                    <a:avLst/>
                    <a:gdLst>
                      <a:gd name="T0" fmla="*/ 0 w 311"/>
                      <a:gd name="T1" fmla="*/ 0 h 165"/>
                      <a:gd name="T2" fmla="*/ 0 w 311"/>
                      <a:gd name="T3" fmla="*/ 0 h 165"/>
                      <a:gd name="T4" fmla="*/ 0 w 311"/>
                      <a:gd name="T5" fmla="*/ 0 h 165"/>
                      <a:gd name="T6" fmla="*/ 0 w 311"/>
                      <a:gd name="T7" fmla="*/ 0 h 165"/>
                      <a:gd name="T8" fmla="*/ 0 w 311"/>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165">
                        <a:moveTo>
                          <a:pt x="78" y="0"/>
                        </a:moveTo>
                        <a:lnTo>
                          <a:pt x="0" y="88"/>
                        </a:lnTo>
                        <a:lnTo>
                          <a:pt x="277" y="165"/>
                        </a:lnTo>
                        <a:lnTo>
                          <a:pt x="311" y="105"/>
                        </a:lnTo>
                        <a:lnTo>
                          <a:pt x="7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81" name="Freeform 1118"/>
                  <p:cNvSpPr>
                    <a:spLocks/>
                  </p:cNvSpPr>
                  <p:nvPr/>
                </p:nvSpPr>
                <p:spPr bwMode="auto">
                  <a:xfrm>
                    <a:off x="4264" y="3015"/>
                    <a:ext cx="50" cy="26"/>
                  </a:xfrm>
                  <a:custGeom>
                    <a:avLst/>
                    <a:gdLst>
                      <a:gd name="T0" fmla="*/ 0 w 351"/>
                      <a:gd name="T1" fmla="*/ 0 h 101"/>
                      <a:gd name="T2" fmla="*/ 0 w 351"/>
                      <a:gd name="T3" fmla="*/ 0 h 101"/>
                      <a:gd name="T4" fmla="*/ 0 w 351"/>
                      <a:gd name="T5" fmla="*/ 0 h 101"/>
                      <a:gd name="T6" fmla="*/ 0 w 351"/>
                      <a:gd name="T7" fmla="*/ 0 h 101"/>
                      <a:gd name="T8" fmla="*/ 0 w 351"/>
                      <a:gd name="T9" fmla="*/ 0 h 101"/>
                      <a:gd name="T10" fmla="*/ 0 w 351"/>
                      <a:gd name="T11" fmla="*/ 0 h 101"/>
                      <a:gd name="T12" fmla="*/ 0 w 351"/>
                      <a:gd name="T13" fmla="*/ 0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1" h="101">
                        <a:moveTo>
                          <a:pt x="41" y="0"/>
                        </a:moveTo>
                        <a:lnTo>
                          <a:pt x="0" y="47"/>
                        </a:lnTo>
                        <a:lnTo>
                          <a:pt x="172" y="91"/>
                        </a:lnTo>
                        <a:lnTo>
                          <a:pt x="253" y="101"/>
                        </a:lnTo>
                        <a:lnTo>
                          <a:pt x="351" y="94"/>
                        </a:lnTo>
                        <a:lnTo>
                          <a:pt x="246" y="44"/>
                        </a:lnTo>
                        <a:lnTo>
                          <a:pt x="4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82" name="Freeform 1119"/>
                  <p:cNvSpPr>
                    <a:spLocks/>
                  </p:cNvSpPr>
                  <p:nvPr/>
                </p:nvSpPr>
                <p:spPr bwMode="auto">
                  <a:xfrm>
                    <a:off x="4173" y="2987"/>
                    <a:ext cx="142" cy="77"/>
                  </a:xfrm>
                  <a:custGeom>
                    <a:avLst/>
                    <a:gdLst>
                      <a:gd name="T0" fmla="*/ 0 w 997"/>
                      <a:gd name="T1" fmla="*/ 0 h 310"/>
                      <a:gd name="T2" fmla="*/ 0 w 997"/>
                      <a:gd name="T3" fmla="*/ 0 h 310"/>
                      <a:gd name="T4" fmla="*/ 0 w 997"/>
                      <a:gd name="T5" fmla="*/ 0 h 310"/>
                      <a:gd name="T6" fmla="*/ 0 w 997"/>
                      <a:gd name="T7" fmla="*/ 0 h 310"/>
                      <a:gd name="T8" fmla="*/ 0 w 997"/>
                      <a:gd name="T9" fmla="*/ 0 h 310"/>
                      <a:gd name="T10" fmla="*/ 0 w 997"/>
                      <a:gd name="T11" fmla="*/ 0 h 310"/>
                      <a:gd name="T12" fmla="*/ 0 w 997"/>
                      <a:gd name="T13" fmla="*/ 0 h 310"/>
                      <a:gd name="T14" fmla="*/ 0 w 997"/>
                      <a:gd name="T15" fmla="*/ 0 h 310"/>
                      <a:gd name="T16" fmla="*/ 0 w 997"/>
                      <a:gd name="T17" fmla="*/ 0 h 310"/>
                      <a:gd name="T18" fmla="*/ 0 w 997"/>
                      <a:gd name="T19" fmla="*/ 0 h 310"/>
                      <a:gd name="T20" fmla="*/ 0 w 997"/>
                      <a:gd name="T21" fmla="*/ 0 h 310"/>
                      <a:gd name="T22" fmla="*/ 0 w 997"/>
                      <a:gd name="T23" fmla="*/ 0 h 310"/>
                      <a:gd name="T24" fmla="*/ 0 w 997"/>
                      <a:gd name="T25" fmla="*/ 0 h 310"/>
                      <a:gd name="T26" fmla="*/ 0 w 997"/>
                      <a:gd name="T27" fmla="*/ 0 h 310"/>
                      <a:gd name="T28" fmla="*/ 0 w 997"/>
                      <a:gd name="T29" fmla="*/ 0 h 310"/>
                      <a:gd name="T30" fmla="*/ 0 w 997"/>
                      <a:gd name="T31" fmla="*/ 0 h 310"/>
                      <a:gd name="T32" fmla="*/ 0 w 997"/>
                      <a:gd name="T33" fmla="*/ 0 h 310"/>
                      <a:gd name="T34" fmla="*/ 0 w 997"/>
                      <a:gd name="T35" fmla="*/ 0 h 310"/>
                      <a:gd name="T36" fmla="*/ 0 w 997"/>
                      <a:gd name="T37" fmla="*/ 0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7" h="310">
                        <a:moveTo>
                          <a:pt x="997" y="263"/>
                        </a:moveTo>
                        <a:lnTo>
                          <a:pt x="997" y="216"/>
                        </a:lnTo>
                        <a:lnTo>
                          <a:pt x="868" y="229"/>
                        </a:lnTo>
                        <a:lnTo>
                          <a:pt x="656" y="199"/>
                        </a:lnTo>
                        <a:lnTo>
                          <a:pt x="538" y="172"/>
                        </a:lnTo>
                        <a:lnTo>
                          <a:pt x="307" y="98"/>
                        </a:lnTo>
                        <a:lnTo>
                          <a:pt x="207" y="88"/>
                        </a:lnTo>
                        <a:lnTo>
                          <a:pt x="109" y="51"/>
                        </a:lnTo>
                        <a:lnTo>
                          <a:pt x="58" y="0"/>
                        </a:lnTo>
                        <a:lnTo>
                          <a:pt x="0" y="64"/>
                        </a:lnTo>
                        <a:lnTo>
                          <a:pt x="0" y="196"/>
                        </a:lnTo>
                        <a:lnTo>
                          <a:pt x="74" y="216"/>
                        </a:lnTo>
                        <a:lnTo>
                          <a:pt x="254" y="239"/>
                        </a:lnTo>
                        <a:lnTo>
                          <a:pt x="325" y="250"/>
                        </a:lnTo>
                        <a:lnTo>
                          <a:pt x="443" y="290"/>
                        </a:lnTo>
                        <a:lnTo>
                          <a:pt x="578" y="310"/>
                        </a:lnTo>
                        <a:lnTo>
                          <a:pt x="673" y="310"/>
                        </a:lnTo>
                        <a:lnTo>
                          <a:pt x="825" y="310"/>
                        </a:lnTo>
                        <a:lnTo>
                          <a:pt x="997" y="2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83" name="Freeform 1120"/>
                  <p:cNvSpPr>
                    <a:spLocks/>
                  </p:cNvSpPr>
                  <p:nvPr/>
                </p:nvSpPr>
                <p:spPr bwMode="auto">
                  <a:xfrm>
                    <a:off x="4182" y="2943"/>
                    <a:ext cx="48" cy="63"/>
                  </a:xfrm>
                  <a:custGeom>
                    <a:avLst/>
                    <a:gdLst>
                      <a:gd name="T0" fmla="*/ 0 w 330"/>
                      <a:gd name="T1" fmla="*/ 0 h 253"/>
                      <a:gd name="T2" fmla="*/ 0 w 330"/>
                      <a:gd name="T3" fmla="*/ 0 h 253"/>
                      <a:gd name="T4" fmla="*/ 0 w 330"/>
                      <a:gd name="T5" fmla="*/ 0 h 253"/>
                      <a:gd name="T6" fmla="*/ 0 w 330"/>
                      <a:gd name="T7" fmla="*/ 0 h 253"/>
                      <a:gd name="T8" fmla="*/ 0 w 330"/>
                      <a:gd name="T9" fmla="*/ 0 h 253"/>
                      <a:gd name="T10" fmla="*/ 0 w 330"/>
                      <a:gd name="T11" fmla="*/ 0 h 253"/>
                      <a:gd name="T12" fmla="*/ 0 w 330"/>
                      <a:gd name="T13" fmla="*/ 0 h 253"/>
                      <a:gd name="T14" fmla="*/ 0 w 330"/>
                      <a:gd name="T15" fmla="*/ 0 h 253"/>
                      <a:gd name="T16" fmla="*/ 0 w 330"/>
                      <a:gd name="T17" fmla="*/ 0 h 253"/>
                      <a:gd name="T18" fmla="*/ 0 w 330"/>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253">
                        <a:moveTo>
                          <a:pt x="320" y="17"/>
                        </a:moveTo>
                        <a:lnTo>
                          <a:pt x="310" y="141"/>
                        </a:lnTo>
                        <a:lnTo>
                          <a:pt x="330" y="168"/>
                        </a:lnTo>
                        <a:lnTo>
                          <a:pt x="256" y="253"/>
                        </a:lnTo>
                        <a:lnTo>
                          <a:pt x="155" y="253"/>
                        </a:lnTo>
                        <a:lnTo>
                          <a:pt x="40" y="216"/>
                        </a:lnTo>
                        <a:lnTo>
                          <a:pt x="0" y="165"/>
                        </a:lnTo>
                        <a:lnTo>
                          <a:pt x="23" y="131"/>
                        </a:lnTo>
                        <a:lnTo>
                          <a:pt x="29" y="0"/>
                        </a:lnTo>
                        <a:lnTo>
                          <a:pt x="320"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627" name="Group 1121"/>
                <p:cNvGrpSpPr>
                  <a:grpSpLocks/>
                </p:cNvGrpSpPr>
                <p:nvPr/>
              </p:nvGrpSpPr>
              <p:grpSpPr bwMode="auto">
                <a:xfrm>
                  <a:off x="4174" y="2743"/>
                  <a:ext cx="62" cy="229"/>
                  <a:chOff x="4174" y="2743"/>
                  <a:chExt cx="62" cy="229"/>
                </a:xfrm>
              </p:grpSpPr>
              <p:sp>
                <p:nvSpPr>
                  <p:cNvPr id="58677" name="Freeform 1122"/>
                  <p:cNvSpPr>
                    <a:spLocks/>
                  </p:cNvSpPr>
                  <p:nvPr/>
                </p:nvSpPr>
                <p:spPr bwMode="auto">
                  <a:xfrm>
                    <a:off x="4174" y="2743"/>
                    <a:ext cx="62" cy="229"/>
                  </a:xfrm>
                  <a:custGeom>
                    <a:avLst/>
                    <a:gdLst>
                      <a:gd name="T0" fmla="*/ 0 w 431"/>
                      <a:gd name="T1" fmla="*/ 0 h 917"/>
                      <a:gd name="T2" fmla="*/ 0 w 431"/>
                      <a:gd name="T3" fmla="*/ 0 h 917"/>
                      <a:gd name="T4" fmla="*/ 0 w 431"/>
                      <a:gd name="T5" fmla="*/ 0 h 917"/>
                      <a:gd name="T6" fmla="*/ 0 w 431"/>
                      <a:gd name="T7" fmla="*/ 0 h 917"/>
                      <a:gd name="T8" fmla="*/ 0 w 431"/>
                      <a:gd name="T9" fmla="*/ 0 h 917"/>
                      <a:gd name="T10" fmla="*/ 0 w 431"/>
                      <a:gd name="T11" fmla="*/ 0 h 917"/>
                      <a:gd name="T12" fmla="*/ 0 w 431"/>
                      <a:gd name="T13" fmla="*/ 0 h 917"/>
                      <a:gd name="T14" fmla="*/ 0 w 431"/>
                      <a:gd name="T15" fmla="*/ 0 h 9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917">
                        <a:moveTo>
                          <a:pt x="34" y="20"/>
                        </a:moveTo>
                        <a:lnTo>
                          <a:pt x="6" y="330"/>
                        </a:lnTo>
                        <a:lnTo>
                          <a:pt x="13" y="586"/>
                        </a:lnTo>
                        <a:lnTo>
                          <a:pt x="0" y="876"/>
                        </a:lnTo>
                        <a:lnTo>
                          <a:pt x="212" y="917"/>
                        </a:lnTo>
                        <a:lnTo>
                          <a:pt x="418" y="917"/>
                        </a:lnTo>
                        <a:lnTo>
                          <a:pt x="431" y="0"/>
                        </a:lnTo>
                        <a:lnTo>
                          <a:pt x="34" y="20"/>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678" name="Freeform 1123"/>
                  <p:cNvSpPr>
                    <a:spLocks/>
                  </p:cNvSpPr>
                  <p:nvPr/>
                </p:nvSpPr>
                <p:spPr bwMode="auto">
                  <a:xfrm>
                    <a:off x="4179" y="2747"/>
                    <a:ext cx="54" cy="220"/>
                  </a:xfrm>
                  <a:custGeom>
                    <a:avLst/>
                    <a:gdLst>
                      <a:gd name="T0" fmla="*/ 0 w 377"/>
                      <a:gd name="T1" fmla="*/ 0 h 884"/>
                      <a:gd name="T2" fmla="*/ 0 w 377"/>
                      <a:gd name="T3" fmla="*/ 0 h 884"/>
                      <a:gd name="T4" fmla="*/ 0 w 377"/>
                      <a:gd name="T5" fmla="*/ 0 h 884"/>
                      <a:gd name="T6" fmla="*/ 0 w 377"/>
                      <a:gd name="T7" fmla="*/ 0 h 884"/>
                      <a:gd name="T8" fmla="*/ 0 w 377"/>
                      <a:gd name="T9" fmla="*/ 0 h 884"/>
                      <a:gd name="T10" fmla="*/ 0 w 377"/>
                      <a:gd name="T11" fmla="*/ 0 h 884"/>
                      <a:gd name="T12" fmla="*/ 0 w 377"/>
                      <a:gd name="T13" fmla="*/ 0 h 884"/>
                      <a:gd name="T14" fmla="*/ 0 w 377"/>
                      <a:gd name="T15" fmla="*/ 0 h 8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7" h="884">
                        <a:moveTo>
                          <a:pt x="34" y="27"/>
                        </a:moveTo>
                        <a:lnTo>
                          <a:pt x="0" y="290"/>
                        </a:lnTo>
                        <a:lnTo>
                          <a:pt x="7" y="499"/>
                        </a:lnTo>
                        <a:lnTo>
                          <a:pt x="7" y="823"/>
                        </a:lnTo>
                        <a:lnTo>
                          <a:pt x="192" y="884"/>
                        </a:lnTo>
                        <a:lnTo>
                          <a:pt x="356" y="884"/>
                        </a:lnTo>
                        <a:lnTo>
                          <a:pt x="377" y="0"/>
                        </a:lnTo>
                        <a:lnTo>
                          <a:pt x="34" y="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628" name="Group 1124"/>
                <p:cNvGrpSpPr>
                  <a:grpSpLocks/>
                </p:cNvGrpSpPr>
                <p:nvPr/>
              </p:nvGrpSpPr>
              <p:grpSpPr bwMode="auto">
                <a:xfrm>
                  <a:off x="4206" y="2977"/>
                  <a:ext cx="150" cy="131"/>
                  <a:chOff x="4206" y="2977"/>
                  <a:chExt cx="150" cy="131"/>
                </a:xfrm>
              </p:grpSpPr>
              <p:sp>
                <p:nvSpPr>
                  <p:cNvPr id="58672" name="Freeform 1125"/>
                  <p:cNvSpPr>
                    <a:spLocks/>
                  </p:cNvSpPr>
                  <p:nvPr/>
                </p:nvSpPr>
                <p:spPr bwMode="auto">
                  <a:xfrm>
                    <a:off x="4206" y="2977"/>
                    <a:ext cx="150" cy="131"/>
                  </a:xfrm>
                  <a:custGeom>
                    <a:avLst/>
                    <a:gdLst>
                      <a:gd name="T0" fmla="*/ 0 w 1044"/>
                      <a:gd name="T1" fmla="*/ 0 h 521"/>
                      <a:gd name="T2" fmla="*/ 0 w 1044"/>
                      <a:gd name="T3" fmla="*/ 0 h 521"/>
                      <a:gd name="T4" fmla="*/ 0 w 1044"/>
                      <a:gd name="T5" fmla="*/ 0 h 521"/>
                      <a:gd name="T6" fmla="*/ 0 w 1044"/>
                      <a:gd name="T7" fmla="*/ 0 h 521"/>
                      <a:gd name="T8" fmla="*/ 0 w 1044"/>
                      <a:gd name="T9" fmla="*/ 0 h 521"/>
                      <a:gd name="T10" fmla="*/ 0 w 1044"/>
                      <a:gd name="T11" fmla="*/ 0 h 521"/>
                      <a:gd name="T12" fmla="*/ 0 w 1044"/>
                      <a:gd name="T13" fmla="*/ 0 h 521"/>
                      <a:gd name="T14" fmla="*/ 0 w 1044"/>
                      <a:gd name="T15" fmla="*/ 0 h 521"/>
                      <a:gd name="T16" fmla="*/ 0 w 1044"/>
                      <a:gd name="T17" fmla="*/ 0 h 521"/>
                      <a:gd name="T18" fmla="*/ 0 w 1044"/>
                      <a:gd name="T19" fmla="*/ 0 h 521"/>
                      <a:gd name="T20" fmla="*/ 0 w 1044"/>
                      <a:gd name="T21" fmla="*/ 0 h 521"/>
                      <a:gd name="T22" fmla="*/ 0 w 1044"/>
                      <a:gd name="T23" fmla="*/ 0 h 521"/>
                      <a:gd name="T24" fmla="*/ 0 w 1044"/>
                      <a:gd name="T25" fmla="*/ 0 h 521"/>
                      <a:gd name="T26" fmla="*/ 0 w 1044"/>
                      <a:gd name="T27" fmla="*/ 0 h 521"/>
                      <a:gd name="T28" fmla="*/ 0 w 1044"/>
                      <a:gd name="T29" fmla="*/ 0 h 521"/>
                      <a:gd name="T30" fmla="*/ 0 w 1044"/>
                      <a:gd name="T31" fmla="*/ 0 h 521"/>
                      <a:gd name="T32" fmla="*/ 0 w 1044"/>
                      <a:gd name="T33" fmla="*/ 0 h 521"/>
                      <a:gd name="T34" fmla="*/ 0 w 1044"/>
                      <a:gd name="T35" fmla="*/ 0 h 521"/>
                      <a:gd name="T36" fmla="*/ 0 w 1044"/>
                      <a:gd name="T37" fmla="*/ 0 h 521"/>
                      <a:gd name="T38" fmla="*/ 0 w 1044"/>
                      <a:gd name="T39" fmla="*/ 0 h 5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44" h="521">
                        <a:moveTo>
                          <a:pt x="422" y="18"/>
                        </a:moveTo>
                        <a:lnTo>
                          <a:pt x="413" y="153"/>
                        </a:lnTo>
                        <a:lnTo>
                          <a:pt x="687" y="279"/>
                        </a:lnTo>
                        <a:lnTo>
                          <a:pt x="916" y="333"/>
                        </a:lnTo>
                        <a:lnTo>
                          <a:pt x="1044" y="386"/>
                        </a:lnTo>
                        <a:lnTo>
                          <a:pt x="1034" y="458"/>
                        </a:lnTo>
                        <a:lnTo>
                          <a:pt x="870" y="503"/>
                        </a:lnTo>
                        <a:lnTo>
                          <a:pt x="623" y="521"/>
                        </a:lnTo>
                        <a:lnTo>
                          <a:pt x="413" y="485"/>
                        </a:lnTo>
                        <a:lnTo>
                          <a:pt x="285" y="449"/>
                        </a:lnTo>
                        <a:lnTo>
                          <a:pt x="277" y="490"/>
                        </a:lnTo>
                        <a:lnTo>
                          <a:pt x="112" y="485"/>
                        </a:lnTo>
                        <a:lnTo>
                          <a:pt x="11" y="467"/>
                        </a:lnTo>
                        <a:lnTo>
                          <a:pt x="11" y="395"/>
                        </a:lnTo>
                        <a:lnTo>
                          <a:pt x="0" y="355"/>
                        </a:lnTo>
                        <a:lnTo>
                          <a:pt x="0" y="254"/>
                        </a:lnTo>
                        <a:lnTo>
                          <a:pt x="29" y="198"/>
                        </a:lnTo>
                        <a:lnTo>
                          <a:pt x="82" y="136"/>
                        </a:lnTo>
                        <a:lnTo>
                          <a:pt x="93" y="0"/>
                        </a:lnTo>
                        <a:lnTo>
                          <a:pt x="422" y="18"/>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673" name="Freeform 1126"/>
                  <p:cNvSpPr>
                    <a:spLocks/>
                  </p:cNvSpPr>
                  <p:nvPr/>
                </p:nvSpPr>
                <p:spPr bwMode="auto">
                  <a:xfrm>
                    <a:off x="4256" y="3024"/>
                    <a:ext cx="45" cy="41"/>
                  </a:xfrm>
                  <a:custGeom>
                    <a:avLst/>
                    <a:gdLst>
                      <a:gd name="T0" fmla="*/ 0 w 315"/>
                      <a:gd name="T1" fmla="*/ 0 h 166"/>
                      <a:gd name="T2" fmla="*/ 0 w 315"/>
                      <a:gd name="T3" fmla="*/ 0 h 166"/>
                      <a:gd name="T4" fmla="*/ 0 w 315"/>
                      <a:gd name="T5" fmla="*/ 0 h 166"/>
                      <a:gd name="T6" fmla="*/ 0 w 315"/>
                      <a:gd name="T7" fmla="*/ 0 h 166"/>
                      <a:gd name="T8" fmla="*/ 0 w 315"/>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166">
                        <a:moveTo>
                          <a:pt x="79" y="0"/>
                        </a:moveTo>
                        <a:lnTo>
                          <a:pt x="0" y="88"/>
                        </a:lnTo>
                        <a:lnTo>
                          <a:pt x="281" y="166"/>
                        </a:lnTo>
                        <a:lnTo>
                          <a:pt x="315" y="105"/>
                        </a:lnTo>
                        <a:lnTo>
                          <a:pt x="7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74" name="Freeform 1127"/>
                  <p:cNvSpPr>
                    <a:spLocks/>
                  </p:cNvSpPr>
                  <p:nvPr/>
                </p:nvSpPr>
                <p:spPr bwMode="auto">
                  <a:xfrm>
                    <a:off x="4300" y="3053"/>
                    <a:ext cx="51" cy="25"/>
                  </a:xfrm>
                  <a:custGeom>
                    <a:avLst/>
                    <a:gdLst>
                      <a:gd name="T0" fmla="*/ 0 w 356"/>
                      <a:gd name="T1" fmla="*/ 0 h 101"/>
                      <a:gd name="T2" fmla="*/ 0 w 356"/>
                      <a:gd name="T3" fmla="*/ 0 h 101"/>
                      <a:gd name="T4" fmla="*/ 0 w 356"/>
                      <a:gd name="T5" fmla="*/ 0 h 101"/>
                      <a:gd name="T6" fmla="*/ 0 w 356"/>
                      <a:gd name="T7" fmla="*/ 0 h 101"/>
                      <a:gd name="T8" fmla="*/ 0 w 356"/>
                      <a:gd name="T9" fmla="*/ 0 h 101"/>
                      <a:gd name="T10" fmla="*/ 0 w 356"/>
                      <a:gd name="T11" fmla="*/ 0 h 101"/>
                      <a:gd name="T12" fmla="*/ 0 w 356"/>
                      <a:gd name="T13" fmla="*/ 0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 h="101">
                        <a:moveTo>
                          <a:pt x="41" y="0"/>
                        </a:moveTo>
                        <a:lnTo>
                          <a:pt x="0" y="47"/>
                        </a:lnTo>
                        <a:lnTo>
                          <a:pt x="174" y="91"/>
                        </a:lnTo>
                        <a:lnTo>
                          <a:pt x="257" y="101"/>
                        </a:lnTo>
                        <a:lnTo>
                          <a:pt x="356" y="94"/>
                        </a:lnTo>
                        <a:lnTo>
                          <a:pt x="250" y="44"/>
                        </a:lnTo>
                        <a:lnTo>
                          <a:pt x="4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75" name="Freeform 1128"/>
                  <p:cNvSpPr>
                    <a:spLocks/>
                  </p:cNvSpPr>
                  <p:nvPr/>
                </p:nvSpPr>
                <p:spPr bwMode="auto">
                  <a:xfrm>
                    <a:off x="4208" y="3024"/>
                    <a:ext cx="144" cy="77"/>
                  </a:xfrm>
                  <a:custGeom>
                    <a:avLst/>
                    <a:gdLst>
                      <a:gd name="T0" fmla="*/ 0 w 1011"/>
                      <a:gd name="T1" fmla="*/ 0 h 311"/>
                      <a:gd name="T2" fmla="*/ 0 w 1011"/>
                      <a:gd name="T3" fmla="*/ 0 h 311"/>
                      <a:gd name="T4" fmla="*/ 0 w 1011"/>
                      <a:gd name="T5" fmla="*/ 0 h 311"/>
                      <a:gd name="T6" fmla="*/ 0 w 1011"/>
                      <a:gd name="T7" fmla="*/ 0 h 311"/>
                      <a:gd name="T8" fmla="*/ 0 w 1011"/>
                      <a:gd name="T9" fmla="*/ 0 h 311"/>
                      <a:gd name="T10" fmla="*/ 0 w 1011"/>
                      <a:gd name="T11" fmla="*/ 0 h 311"/>
                      <a:gd name="T12" fmla="*/ 0 w 1011"/>
                      <a:gd name="T13" fmla="*/ 0 h 311"/>
                      <a:gd name="T14" fmla="*/ 0 w 1011"/>
                      <a:gd name="T15" fmla="*/ 0 h 311"/>
                      <a:gd name="T16" fmla="*/ 0 w 1011"/>
                      <a:gd name="T17" fmla="*/ 0 h 311"/>
                      <a:gd name="T18" fmla="*/ 0 w 1011"/>
                      <a:gd name="T19" fmla="*/ 0 h 311"/>
                      <a:gd name="T20" fmla="*/ 0 w 1011"/>
                      <a:gd name="T21" fmla="*/ 0 h 311"/>
                      <a:gd name="T22" fmla="*/ 0 w 1011"/>
                      <a:gd name="T23" fmla="*/ 0 h 311"/>
                      <a:gd name="T24" fmla="*/ 0 w 1011"/>
                      <a:gd name="T25" fmla="*/ 0 h 311"/>
                      <a:gd name="T26" fmla="*/ 0 w 1011"/>
                      <a:gd name="T27" fmla="*/ 0 h 311"/>
                      <a:gd name="T28" fmla="*/ 0 w 1011"/>
                      <a:gd name="T29" fmla="*/ 0 h 311"/>
                      <a:gd name="T30" fmla="*/ 0 w 1011"/>
                      <a:gd name="T31" fmla="*/ 0 h 311"/>
                      <a:gd name="T32" fmla="*/ 0 w 1011"/>
                      <a:gd name="T33" fmla="*/ 0 h 311"/>
                      <a:gd name="T34" fmla="*/ 0 w 1011"/>
                      <a:gd name="T35" fmla="*/ 0 h 311"/>
                      <a:gd name="T36" fmla="*/ 0 w 1011"/>
                      <a:gd name="T37" fmla="*/ 0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1" h="311">
                        <a:moveTo>
                          <a:pt x="1011" y="263"/>
                        </a:moveTo>
                        <a:lnTo>
                          <a:pt x="1011" y="216"/>
                        </a:lnTo>
                        <a:lnTo>
                          <a:pt x="881" y="230"/>
                        </a:lnTo>
                        <a:lnTo>
                          <a:pt x="665" y="199"/>
                        </a:lnTo>
                        <a:lnTo>
                          <a:pt x="545" y="172"/>
                        </a:lnTo>
                        <a:lnTo>
                          <a:pt x="312" y="98"/>
                        </a:lnTo>
                        <a:lnTo>
                          <a:pt x="209" y="88"/>
                        </a:lnTo>
                        <a:lnTo>
                          <a:pt x="110" y="51"/>
                        </a:lnTo>
                        <a:lnTo>
                          <a:pt x="58" y="0"/>
                        </a:lnTo>
                        <a:lnTo>
                          <a:pt x="0" y="65"/>
                        </a:lnTo>
                        <a:lnTo>
                          <a:pt x="0" y="196"/>
                        </a:lnTo>
                        <a:lnTo>
                          <a:pt x="75" y="216"/>
                        </a:lnTo>
                        <a:lnTo>
                          <a:pt x="257" y="240"/>
                        </a:lnTo>
                        <a:lnTo>
                          <a:pt x="329" y="250"/>
                        </a:lnTo>
                        <a:lnTo>
                          <a:pt x="449" y="290"/>
                        </a:lnTo>
                        <a:lnTo>
                          <a:pt x="586" y="311"/>
                        </a:lnTo>
                        <a:lnTo>
                          <a:pt x="682" y="311"/>
                        </a:lnTo>
                        <a:lnTo>
                          <a:pt x="836" y="311"/>
                        </a:lnTo>
                        <a:lnTo>
                          <a:pt x="1011" y="2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76" name="Freeform 1129"/>
                  <p:cNvSpPr>
                    <a:spLocks/>
                  </p:cNvSpPr>
                  <p:nvPr/>
                </p:nvSpPr>
                <p:spPr bwMode="auto">
                  <a:xfrm>
                    <a:off x="4218" y="2980"/>
                    <a:ext cx="48" cy="63"/>
                  </a:xfrm>
                  <a:custGeom>
                    <a:avLst/>
                    <a:gdLst>
                      <a:gd name="T0" fmla="*/ 0 w 336"/>
                      <a:gd name="T1" fmla="*/ 0 h 253"/>
                      <a:gd name="T2" fmla="*/ 0 w 336"/>
                      <a:gd name="T3" fmla="*/ 0 h 253"/>
                      <a:gd name="T4" fmla="*/ 0 w 336"/>
                      <a:gd name="T5" fmla="*/ 0 h 253"/>
                      <a:gd name="T6" fmla="*/ 0 w 336"/>
                      <a:gd name="T7" fmla="*/ 0 h 253"/>
                      <a:gd name="T8" fmla="*/ 0 w 336"/>
                      <a:gd name="T9" fmla="*/ 0 h 253"/>
                      <a:gd name="T10" fmla="*/ 0 w 336"/>
                      <a:gd name="T11" fmla="*/ 0 h 253"/>
                      <a:gd name="T12" fmla="*/ 0 w 336"/>
                      <a:gd name="T13" fmla="*/ 0 h 253"/>
                      <a:gd name="T14" fmla="*/ 0 w 336"/>
                      <a:gd name="T15" fmla="*/ 0 h 253"/>
                      <a:gd name="T16" fmla="*/ 0 w 336"/>
                      <a:gd name="T17" fmla="*/ 0 h 253"/>
                      <a:gd name="T18" fmla="*/ 0 w 336"/>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6" h="253">
                        <a:moveTo>
                          <a:pt x="326" y="17"/>
                        </a:moveTo>
                        <a:lnTo>
                          <a:pt x="316" y="142"/>
                        </a:lnTo>
                        <a:lnTo>
                          <a:pt x="336" y="169"/>
                        </a:lnTo>
                        <a:lnTo>
                          <a:pt x="261" y="253"/>
                        </a:lnTo>
                        <a:lnTo>
                          <a:pt x="158" y="253"/>
                        </a:lnTo>
                        <a:lnTo>
                          <a:pt x="42" y="216"/>
                        </a:lnTo>
                        <a:lnTo>
                          <a:pt x="0" y="165"/>
                        </a:lnTo>
                        <a:lnTo>
                          <a:pt x="24" y="132"/>
                        </a:lnTo>
                        <a:lnTo>
                          <a:pt x="31" y="0"/>
                        </a:lnTo>
                        <a:lnTo>
                          <a:pt x="326"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629" name="Group 1130"/>
                <p:cNvGrpSpPr>
                  <a:grpSpLocks/>
                </p:cNvGrpSpPr>
                <p:nvPr/>
              </p:nvGrpSpPr>
              <p:grpSpPr bwMode="auto">
                <a:xfrm>
                  <a:off x="3911" y="2733"/>
                  <a:ext cx="193" cy="360"/>
                  <a:chOff x="3911" y="2733"/>
                  <a:chExt cx="193" cy="360"/>
                </a:xfrm>
              </p:grpSpPr>
              <p:sp>
                <p:nvSpPr>
                  <p:cNvPr id="58670" name="Oval 1131"/>
                  <p:cNvSpPr>
                    <a:spLocks noChangeArrowheads="1"/>
                  </p:cNvSpPr>
                  <p:nvPr/>
                </p:nvSpPr>
                <p:spPr bwMode="auto">
                  <a:xfrm>
                    <a:off x="3911" y="2929"/>
                    <a:ext cx="193" cy="164"/>
                  </a:xfrm>
                  <a:prstGeom prst="ellipse">
                    <a:avLst/>
                  </a:prstGeom>
                  <a:solidFill>
                    <a:srgbClr val="606060"/>
                  </a:solidFill>
                  <a:ln w="1588">
                    <a:solidFill>
                      <a:srgbClr val="000000"/>
                    </a:solidFill>
                    <a:round/>
                    <a:headEnd/>
                    <a:tailEnd/>
                  </a:ln>
                </p:spPr>
                <p:txBody>
                  <a:bodyPr/>
                  <a:lstStyle/>
                  <a:p>
                    <a:endParaRPr lang="zh-CN" altLang="en-US" sz="2400"/>
                  </a:p>
                </p:txBody>
              </p:sp>
              <p:sp>
                <p:nvSpPr>
                  <p:cNvPr id="58671" name="Rectangle 1132"/>
                  <p:cNvSpPr>
                    <a:spLocks noChangeArrowheads="1"/>
                  </p:cNvSpPr>
                  <p:nvPr/>
                </p:nvSpPr>
                <p:spPr bwMode="auto">
                  <a:xfrm>
                    <a:off x="3982" y="2733"/>
                    <a:ext cx="48" cy="232"/>
                  </a:xfrm>
                  <a:prstGeom prst="rect">
                    <a:avLst/>
                  </a:prstGeom>
                  <a:solidFill>
                    <a:srgbClr val="606060"/>
                  </a:solidFill>
                  <a:ln w="1588">
                    <a:solidFill>
                      <a:srgbClr val="000000"/>
                    </a:solidFill>
                    <a:miter lim="800000"/>
                    <a:headEnd/>
                    <a:tailEnd/>
                  </a:ln>
                </p:spPr>
                <p:txBody>
                  <a:bodyPr/>
                  <a:lstStyle/>
                  <a:p>
                    <a:endParaRPr lang="zh-CN" altLang="en-US" sz="2400"/>
                  </a:p>
                </p:txBody>
              </p:sp>
            </p:grpSp>
            <p:grpSp>
              <p:nvGrpSpPr>
                <p:cNvPr id="58630" name="Group 1133"/>
                <p:cNvGrpSpPr>
                  <a:grpSpLocks/>
                </p:cNvGrpSpPr>
                <p:nvPr/>
              </p:nvGrpSpPr>
              <p:grpSpPr bwMode="auto">
                <a:xfrm>
                  <a:off x="3932" y="1735"/>
                  <a:ext cx="139" cy="279"/>
                  <a:chOff x="3932" y="1735"/>
                  <a:chExt cx="139" cy="279"/>
                </a:xfrm>
              </p:grpSpPr>
              <p:sp>
                <p:nvSpPr>
                  <p:cNvPr id="58653" name="Freeform 1134"/>
                  <p:cNvSpPr>
                    <a:spLocks/>
                  </p:cNvSpPr>
                  <p:nvPr/>
                </p:nvSpPr>
                <p:spPr bwMode="auto">
                  <a:xfrm>
                    <a:off x="3941" y="1749"/>
                    <a:ext cx="130" cy="265"/>
                  </a:xfrm>
                  <a:custGeom>
                    <a:avLst/>
                    <a:gdLst>
                      <a:gd name="T0" fmla="*/ 0 w 909"/>
                      <a:gd name="T1" fmla="*/ 0 h 1060"/>
                      <a:gd name="T2" fmla="*/ 0 w 909"/>
                      <a:gd name="T3" fmla="*/ 0 h 1060"/>
                      <a:gd name="T4" fmla="*/ 0 w 909"/>
                      <a:gd name="T5" fmla="*/ 0 h 1060"/>
                      <a:gd name="T6" fmla="*/ 0 w 909"/>
                      <a:gd name="T7" fmla="*/ 0 h 1060"/>
                      <a:gd name="T8" fmla="*/ 0 w 909"/>
                      <a:gd name="T9" fmla="*/ 0 h 1060"/>
                      <a:gd name="T10" fmla="*/ 0 w 909"/>
                      <a:gd name="T11" fmla="*/ 0 h 1060"/>
                      <a:gd name="T12" fmla="*/ 0 w 909"/>
                      <a:gd name="T13" fmla="*/ 0 h 1060"/>
                      <a:gd name="T14" fmla="*/ 0 w 909"/>
                      <a:gd name="T15" fmla="*/ 0 h 1060"/>
                      <a:gd name="T16" fmla="*/ 0 w 909"/>
                      <a:gd name="T17" fmla="*/ 0 h 1060"/>
                      <a:gd name="T18" fmla="*/ 0 w 909"/>
                      <a:gd name="T19" fmla="*/ 0 h 1060"/>
                      <a:gd name="T20" fmla="*/ 0 w 909"/>
                      <a:gd name="T21" fmla="*/ 0 h 1060"/>
                      <a:gd name="T22" fmla="*/ 0 w 909"/>
                      <a:gd name="T23" fmla="*/ 0 h 1060"/>
                      <a:gd name="T24" fmla="*/ 0 w 909"/>
                      <a:gd name="T25" fmla="*/ 0 h 1060"/>
                      <a:gd name="T26" fmla="*/ 0 w 909"/>
                      <a:gd name="T27" fmla="*/ 0 h 1060"/>
                      <a:gd name="T28" fmla="*/ 0 w 909"/>
                      <a:gd name="T29" fmla="*/ 0 h 1060"/>
                      <a:gd name="T30" fmla="*/ 0 w 909"/>
                      <a:gd name="T31" fmla="*/ 0 h 1060"/>
                      <a:gd name="T32" fmla="*/ 0 w 909"/>
                      <a:gd name="T33" fmla="*/ 0 h 1060"/>
                      <a:gd name="T34" fmla="*/ 0 w 909"/>
                      <a:gd name="T35" fmla="*/ 0 h 1060"/>
                      <a:gd name="T36" fmla="*/ 0 w 909"/>
                      <a:gd name="T37" fmla="*/ 0 h 1060"/>
                      <a:gd name="T38" fmla="*/ 0 w 909"/>
                      <a:gd name="T39" fmla="*/ 0 h 1060"/>
                      <a:gd name="T40" fmla="*/ 0 w 909"/>
                      <a:gd name="T41" fmla="*/ 0 h 1060"/>
                      <a:gd name="T42" fmla="*/ 0 w 909"/>
                      <a:gd name="T43" fmla="*/ 0 h 1060"/>
                      <a:gd name="T44" fmla="*/ 0 w 909"/>
                      <a:gd name="T45" fmla="*/ 0 h 1060"/>
                      <a:gd name="T46" fmla="*/ 0 w 909"/>
                      <a:gd name="T47" fmla="*/ 0 h 1060"/>
                      <a:gd name="T48" fmla="*/ 0 w 909"/>
                      <a:gd name="T49" fmla="*/ 0 h 1060"/>
                      <a:gd name="T50" fmla="*/ 0 w 909"/>
                      <a:gd name="T51" fmla="*/ 0 h 1060"/>
                      <a:gd name="T52" fmla="*/ 0 w 909"/>
                      <a:gd name="T53" fmla="*/ 0 h 1060"/>
                      <a:gd name="T54" fmla="*/ 0 w 909"/>
                      <a:gd name="T55" fmla="*/ 0 h 1060"/>
                      <a:gd name="T56" fmla="*/ 0 w 909"/>
                      <a:gd name="T57" fmla="*/ 0 h 1060"/>
                      <a:gd name="T58" fmla="*/ 0 w 909"/>
                      <a:gd name="T59" fmla="*/ 0 h 1060"/>
                      <a:gd name="T60" fmla="*/ 0 w 909"/>
                      <a:gd name="T61" fmla="*/ 0 h 1060"/>
                      <a:gd name="T62" fmla="*/ 0 w 909"/>
                      <a:gd name="T63" fmla="*/ 0 h 1060"/>
                      <a:gd name="T64" fmla="*/ 0 w 909"/>
                      <a:gd name="T65" fmla="*/ 0 h 1060"/>
                      <a:gd name="T66" fmla="*/ 0 w 909"/>
                      <a:gd name="T67" fmla="*/ 0 h 1060"/>
                      <a:gd name="T68" fmla="*/ 0 w 909"/>
                      <a:gd name="T69" fmla="*/ 0 h 1060"/>
                      <a:gd name="T70" fmla="*/ 0 w 909"/>
                      <a:gd name="T71" fmla="*/ 0 h 1060"/>
                      <a:gd name="T72" fmla="*/ 0 w 909"/>
                      <a:gd name="T73" fmla="*/ 0 h 1060"/>
                      <a:gd name="T74" fmla="*/ 0 w 909"/>
                      <a:gd name="T75" fmla="*/ 0 h 1060"/>
                      <a:gd name="T76" fmla="*/ 0 w 909"/>
                      <a:gd name="T77" fmla="*/ 0 h 1060"/>
                      <a:gd name="T78" fmla="*/ 0 w 909"/>
                      <a:gd name="T79" fmla="*/ 0 h 1060"/>
                      <a:gd name="T80" fmla="*/ 0 w 909"/>
                      <a:gd name="T81" fmla="*/ 0 h 10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9" h="1060">
                        <a:moveTo>
                          <a:pt x="620" y="80"/>
                        </a:moveTo>
                        <a:lnTo>
                          <a:pt x="678" y="112"/>
                        </a:lnTo>
                        <a:lnTo>
                          <a:pt x="719" y="136"/>
                        </a:lnTo>
                        <a:lnTo>
                          <a:pt x="769" y="192"/>
                        </a:lnTo>
                        <a:lnTo>
                          <a:pt x="804" y="277"/>
                        </a:lnTo>
                        <a:lnTo>
                          <a:pt x="818" y="323"/>
                        </a:lnTo>
                        <a:lnTo>
                          <a:pt x="815" y="376"/>
                        </a:lnTo>
                        <a:lnTo>
                          <a:pt x="798" y="421"/>
                        </a:lnTo>
                        <a:lnTo>
                          <a:pt x="824" y="453"/>
                        </a:lnTo>
                        <a:lnTo>
                          <a:pt x="870" y="524"/>
                        </a:lnTo>
                        <a:lnTo>
                          <a:pt x="903" y="595"/>
                        </a:lnTo>
                        <a:lnTo>
                          <a:pt x="909" y="630"/>
                        </a:lnTo>
                        <a:lnTo>
                          <a:pt x="895" y="665"/>
                        </a:lnTo>
                        <a:lnTo>
                          <a:pt x="878" y="676"/>
                        </a:lnTo>
                        <a:lnTo>
                          <a:pt x="846" y="680"/>
                        </a:lnTo>
                        <a:lnTo>
                          <a:pt x="821" y="689"/>
                        </a:lnTo>
                        <a:lnTo>
                          <a:pt x="824" y="732"/>
                        </a:lnTo>
                        <a:lnTo>
                          <a:pt x="842" y="770"/>
                        </a:lnTo>
                        <a:lnTo>
                          <a:pt x="818" y="810"/>
                        </a:lnTo>
                        <a:lnTo>
                          <a:pt x="821" y="848"/>
                        </a:lnTo>
                        <a:lnTo>
                          <a:pt x="801" y="866"/>
                        </a:lnTo>
                        <a:lnTo>
                          <a:pt x="788" y="879"/>
                        </a:lnTo>
                        <a:lnTo>
                          <a:pt x="780" y="939"/>
                        </a:lnTo>
                        <a:lnTo>
                          <a:pt x="757" y="967"/>
                        </a:lnTo>
                        <a:lnTo>
                          <a:pt x="708" y="983"/>
                        </a:lnTo>
                        <a:lnTo>
                          <a:pt x="665" y="983"/>
                        </a:lnTo>
                        <a:lnTo>
                          <a:pt x="623" y="985"/>
                        </a:lnTo>
                        <a:lnTo>
                          <a:pt x="589" y="986"/>
                        </a:lnTo>
                        <a:lnTo>
                          <a:pt x="593" y="1060"/>
                        </a:lnTo>
                        <a:lnTo>
                          <a:pt x="103" y="901"/>
                        </a:lnTo>
                        <a:lnTo>
                          <a:pt x="143" y="807"/>
                        </a:lnTo>
                        <a:lnTo>
                          <a:pt x="133" y="735"/>
                        </a:lnTo>
                        <a:lnTo>
                          <a:pt x="0" y="602"/>
                        </a:lnTo>
                        <a:lnTo>
                          <a:pt x="0" y="242"/>
                        </a:lnTo>
                        <a:lnTo>
                          <a:pt x="91" y="143"/>
                        </a:lnTo>
                        <a:lnTo>
                          <a:pt x="203" y="92"/>
                        </a:lnTo>
                        <a:lnTo>
                          <a:pt x="278" y="9"/>
                        </a:lnTo>
                        <a:lnTo>
                          <a:pt x="364" y="0"/>
                        </a:lnTo>
                        <a:lnTo>
                          <a:pt x="471" y="24"/>
                        </a:lnTo>
                        <a:lnTo>
                          <a:pt x="556" y="43"/>
                        </a:lnTo>
                        <a:lnTo>
                          <a:pt x="620" y="8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654" name="Freeform 1135"/>
                  <p:cNvSpPr>
                    <a:spLocks/>
                  </p:cNvSpPr>
                  <p:nvPr/>
                </p:nvSpPr>
                <p:spPr bwMode="auto">
                  <a:xfrm>
                    <a:off x="3932" y="1735"/>
                    <a:ext cx="117" cy="201"/>
                  </a:xfrm>
                  <a:custGeom>
                    <a:avLst/>
                    <a:gdLst>
                      <a:gd name="T0" fmla="*/ 0 w 815"/>
                      <a:gd name="T1" fmla="*/ 0 h 803"/>
                      <a:gd name="T2" fmla="*/ 0 w 815"/>
                      <a:gd name="T3" fmla="*/ 0 h 803"/>
                      <a:gd name="T4" fmla="*/ 0 w 815"/>
                      <a:gd name="T5" fmla="*/ 0 h 803"/>
                      <a:gd name="T6" fmla="*/ 0 w 815"/>
                      <a:gd name="T7" fmla="*/ 0 h 803"/>
                      <a:gd name="T8" fmla="*/ 0 w 815"/>
                      <a:gd name="T9" fmla="*/ 0 h 803"/>
                      <a:gd name="T10" fmla="*/ 0 w 815"/>
                      <a:gd name="T11" fmla="*/ 0 h 803"/>
                      <a:gd name="T12" fmla="*/ 0 w 815"/>
                      <a:gd name="T13" fmla="*/ 0 h 803"/>
                      <a:gd name="T14" fmla="*/ 0 w 815"/>
                      <a:gd name="T15" fmla="*/ 0 h 803"/>
                      <a:gd name="T16" fmla="*/ 0 w 815"/>
                      <a:gd name="T17" fmla="*/ 0 h 803"/>
                      <a:gd name="T18" fmla="*/ 0 w 815"/>
                      <a:gd name="T19" fmla="*/ 0 h 803"/>
                      <a:gd name="T20" fmla="*/ 0 w 815"/>
                      <a:gd name="T21" fmla="*/ 0 h 803"/>
                      <a:gd name="T22" fmla="*/ 0 w 815"/>
                      <a:gd name="T23" fmla="*/ 0 h 803"/>
                      <a:gd name="T24" fmla="*/ 0 w 815"/>
                      <a:gd name="T25" fmla="*/ 0 h 803"/>
                      <a:gd name="T26" fmla="*/ 0 w 815"/>
                      <a:gd name="T27" fmla="*/ 0 h 803"/>
                      <a:gd name="T28" fmla="*/ 0 w 815"/>
                      <a:gd name="T29" fmla="*/ 0 h 803"/>
                      <a:gd name="T30" fmla="*/ 0 w 815"/>
                      <a:gd name="T31" fmla="*/ 0 h 803"/>
                      <a:gd name="T32" fmla="*/ 0 w 815"/>
                      <a:gd name="T33" fmla="*/ 0 h 803"/>
                      <a:gd name="T34" fmla="*/ 0 w 815"/>
                      <a:gd name="T35" fmla="*/ 0 h 803"/>
                      <a:gd name="T36" fmla="*/ 0 w 815"/>
                      <a:gd name="T37" fmla="*/ 0 h 803"/>
                      <a:gd name="T38" fmla="*/ 0 w 815"/>
                      <a:gd name="T39" fmla="*/ 0 h 803"/>
                      <a:gd name="T40" fmla="*/ 0 w 815"/>
                      <a:gd name="T41" fmla="*/ 0 h 803"/>
                      <a:gd name="T42" fmla="*/ 0 w 815"/>
                      <a:gd name="T43" fmla="*/ 0 h 803"/>
                      <a:gd name="T44" fmla="*/ 0 w 815"/>
                      <a:gd name="T45" fmla="*/ 0 h 803"/>
                      <a:gd name="T46" fmla="*/ 0 w 815"/>
                      <a:gd name="T47" fmla="*/ 0 h 803"/>
                      <a:gd name="T48" fmla="*/ 0 w 815"/>
                      <a:gd name="T49" fmla="*/ 0 h 803"/>
                      <a:gd name="T50" fmla="*/ 0 w 815"/>
                      <a:gd name="T51" fmla="*/ 0 h 803"/>
                      <a:gd name="T52" fmla="*/ 0 w 815"/>
                      <a:gd name="T53" fmla="*/ 0 h 803"/>
                      <a:gd name="T54" fmla="*/ 0 w 815"/>
                      <a:gd name="T55" fmla="*/ 0 h 803"/>
                      <a:gd name="T56" fmla="*/ 0 w 815"/>
                      <a:gd name="T57" fmla="*/ 0 h 803"/>
                      <a:gd name="T58" fmla="*/ 0 w 815"/>
                      <a:gd name="T59" fmla="*/ 0 h 803"/>
                      <a:gd name="T60" fmla="*/ 0 w 815"/>
                      <a:gd name="T61" fmla="*/ 0 h 803"/>
                      <a:gd name="T62" fmla="*/ 0 w 815"/>
                      <a:gd name="T63" fmla="*/ 0 h 803"/>
                      <a:gd name="T64" fmla="*/ 0 w 815"/>
                      <a:gd name="T65" fmla="*/ 0 h 803"/>
                      <a:gd name="T66" fmla="*/ 0 w 815"/>
                      <a:gd name="T67" fmla="*/ 0 h 803"/>
                      <a:gd name="T68" fmla="*/ 0 w 815"/>
                      <a:gd name="T69" fmla="*/ 0 h 803"/>
                      <a:gd name="T70" fmla="*/ 0 w 815"/>
                      <a:gd name="T71" fmla="*/ 0 h 803"/>
                      <a:gd name="T72" fmla="*/ 0 w 815"/>
                      <a:gd name="T73" fmla="*/ 0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5" h="803">
                        <a:moveTo>
                          <a:pt x="666" y="176"/>
                        </a:moveTo>
                        <a:lnTo>
                          <a:pt x="622" y="191"/>
                        </a:lnTo>
                        <a:lnTo>
                          <a:pt x="587" y="210"/>
                        </a:lnTo>
                        <a:lnTo>
                          <a:pt x="546" y="264"/>
                        </a:lnTo>
                        <a:lnTo>
                          <a:pt x="551" y="316"/>
                        </a:lnTo>
                        <a:lnTo>
                          <a:pt x="568" y="351"/>
                        </a:lnTo>
                        <a:lnTo>
                          <a:pt x="594" y="408"/>
                        </a:lnTo>
                        <a:lnTo>
                          <a:pt x="587" y="458"/>
                        </a:lnTo>
                        <a:lnTo>
                          <a:pt x="578" y="531"/>
                        </a:lnTo>
                        <a:lnTo>
                          <a:pt x="509" y="528"/>
                        </a:lnTo>
                        <a:lnTo>
                          <a:pt x="510" y="455"/>
                        </a:lnTo>
                        <a:lnTo>
                          <a:pt x="479" y="421"/>
                        </a:lnTo>
                        <a:lnTo>
                          <a:pt x="418" y="421"/>
                        </a:lnTo>
                        <a:lnTo>
                          <a:pt x="356" y="436"/>
                        </a:lnTo>
                        <a:lnTo>
                          <a:pt x="338" y="487"/>
                        </a:lnTo>
                        <a:lnTo>
                          <a:pt x="330" y="558"/>
                        </a:lnTo>
                        <a:lnTo>
                          <a:pt x="338" y="611"/>
                        </a:lnTo>
                        <a:lnTo>
                          <a:pt x="338" y="649"/>
                        </a:lnTo>
                        <a:lnTo>
                          <a:pt x="335" y="691"/>
                        </a:lnTo>
                        <a:lnTo>
                          <a:pt x="294" y="732"/>
                        </a:lnTo>
                        <a:lnTo>
                          <a:pt x="266" y="754"/>
                        </a:lnTo>
                        <a:lnTo>
                          <a:pt x="192" y="803"/>
                        </a:lnTo>
                        <a:lnTo>
                          <a:pt x="56" y="661"/>
                        </a:lnTo>
                        <a:lnTo>
                          <a:pt x="17" y="545"/>
                        </a:lnTo>
                        <a:lnTo>
                          <a:pt x="0" y="361"/>
                        </a:lnTo>
                        <a:lnTo>
                          <a:pt x="11" y="241"/>
                        </a:lnTo>
                        <a:lnTo>
                          <a:pt x="58" y="125"/>
                        </a:lnTo>
                        <a:lnTo>
                          <a:pt x="97" y="86"/>
                        </a:lnTo>
                        <a:lnTo>
                          <a:pt x="156" y="41"/>
                        </a:lnTo>
                        <a:lnTo>
                          <a:pt x="251" y="9"/>
                        </a:lnTo>
                        <a:lnTo>
                          <a:pt x="468" y="0"/>
                        </a:lnTo>
                        <a:lnTo>
                          <a:pt x="590" y="17"/>
                        </a:lnTo>
                        <a:lnTo>
                          <a:pt x="719" y="49"/>
                        </a:lnTo>
                        <a:lnTo>
                          <a:pt x="807" y="98"/>
                        </a:lnTo>
                        <a:lnTo>
                          <a:pt x="815" y="158"/>
                        </a:lnTo>
                        <a:lnTo>
                          <a:pt x="767" y="188"/>
                        </a:lnTo>
                        <a:lnTo>
                          <a:pt x="666" y="17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55" name="Freeform 1136"/>
                  <p:cNvSpPr>
                    <a:spLocks/>
                  </p:cNvSpPr>
                  <p:nvPr/>
                </p:nvSpPr>
                <p:spPr bwMode="auto">
                  <a:xfrm>
                    <a:off x="3935" y="1742"/>
                    <a:ext cx="110" cy="188"/>
                  </a:xfrm>
                  <a:custGeom>
                    <a:avLst/>
                    <a:gdLst>
                      <a:gd name="T0" fmla="*/ 0 w 767"/>
                      <a:gd name="T1" fmla="*/ 0 h 751"/>
                      <a:gd name="T2" fmla="*/ 0 w 767"/>
                      <a:gd name="T3" fmla="*/ 0 h 751"/>
                      <a:gd name="T4" fmla="*/ 0 w 767"/>
                      <a:gd name="T5" fmla="*/ 0 h 751"/>
                      <a:gd name="T6" fmla="*/ 0 w 767"/>
                      <a:gd name="T7" fmla="*/ 0 h 751"/>
                      <a:gd name="T8" fmla="*/ 0 w 767"/>
                      <a:gd name="T9" fmla="*/ 0 h 751"/>
                      <a:gd name="T10" fmla="*/ 0 w 767"/>
                      <a:gd name="T11" fmla="*/ 0 h 751"/>
                      <a:gd name="T12" fmla="*/ 0 w 767"/>
                      <a:gd name="T13" fmla="*/ 0 h 751"/>
                      <a:gd name="T14" fmla="*/ 0 w 767"/>
                      <a:gd name="T15" fmla="*/ 0 h 751"/>
                      <a:gd name="T16" fmla="*/ 0 w 767"/>
                      <a:gd name="T17" fmla="*/ 0 h 751"/>
                      <a:gd name="T18" fmla="*/ 0 w 767"/>
                      <a:gd name="T19" fmla="*/ 0 h 751"/>
                      <a:gd name="T20" fmla="*/ 0 w 767"/>
                      <a:gd name="T21" fmla="*/ 0 h 751"/>
                      <a:gd name="T22" fmla="*/ 0 w 767"/>
                      <a:gd name="T23" fmla="*/ 0 h 751"/>
                      <a:gd name="T24" fmla="*/ 0 w 767"/>
                      <a:gd name="T25" fmla="*/ 0 h 751"/>
                      <a:gd name="T26" fmla="*/ 0 w 767"/>
                      <a:gd name="T27" fmla="*/ 0 h 751"/>
                      <a:gd name="T28" fmla="*/ 0 w 767"/>
                      <a:gd name="T29" fmla="*/ 0 h 751"/>
                      <a:gd name="T30" fmla="*/ 0 w 767"/>
                      <a:gd name="T31" fmla="*/ 0 h 751"/>
                      <a:gd name="T32" fmla="*/ 0 w 767"/>
                      <a:gd name="T33" fmla="*/ 0 h 751"/>
                      <a:gd name="T34" fmla="*/ 0 w 767"/>
                      <a:gd name="T35" fmla="*/ 0 h 751"/>
                      <a:gd name="T36" fmla="*/ 0 w 767"/>
                      <a:gd name="T37" fmla="*/ 0 h 751"/>
                      <a:gd name="T38" fmla="*/ 0 w 767"/>
                      <a:gd name="T39" fmla="*/ 0 h 751"/>
                      <a:gd name="T40" fmla="*/ 0 w 767"/>
                      <a:gd name="T41" fmla="*/ 0 h 751"/>
                      <a:gd name="T42" fmla="*/ 0 w 767"/>
                      <a:gd name="T43" fmla="*/ 0 h 751"/>
                      <a:gd name="T44" fmla="*/ 0 w 767"/>
                      <a:gd name="T45" fmla="*/ 0 h 751"/>
                      <a:gd name="T46" fmla="*/ 0 w 767"/>
                      <a:gd name="T47" fmla="*/ 0 h 751"/>
                      <a:gd name="T48" fmla="*/ 0 w 767"/>
                      <a:gd name="T49" fmla="*/ 0 h 751"/>
                      <a:gd name="T50" fmla="*/ 0 w 767"/>
                      <a:gd name="T51" fmla="*/ 0 h 751"/>
                      <a:gd name="T52" fmla="*/ 0 w 767"/>
                      <a:gd name="T53" fmla="*/ 0 h 751"/>
                      <a:gd name="T54" fmla="*/ 0 w 767"/>
                      <a:gd name="T55" fmla="*/ 0 h 751"/>
                      <a:gd name="T56" fmla="*/ 0 w 767"/>
                      <a:gd name="T57" fmla="*/ 0 h 751"/>
                      <a:gd name="T58" fmla="*/ 0 w 767"/>
                      <a:gd name="T59" fmla="*/ 0 h 751"/>
                      <a:gd name="T60" fmla="*/ 0 w 767"/>
                      <a:gd name="T61" fmla="*/ 0 h 751"/>
                      <a:gd name="T62" fmla="*/ 0 w 767"/>
                      <a:gd name="T63" fmla="*/ 0 h 751"/>
                      <a:gd name="T64" fmla="*/ 0 w 767"/>
                      <a:gd name="T65" fmla="*/ 0 h 751"/>
                      <a:gd name="T66" fmla="*/ 0 w 767"/>
                      <a:gd name="T67" fmla="*/ 0 h 751"/>
                      <a:gd name="T68" fmla="*/ 0 w 767"/>
                      <a:gd name="T69" fmla="*/ 0 h 751"/>
                      <a:gd name="T70" fmla="*/ 0 w 767"/>
                      <a:gd name="T71" fmla="*/ 0 h 751"/>
                      <a:gd name="T72" fmla="*/ 0 w 767"/>
                      <a:gd name="T73" fmla="*/ 0 h 751"/>
                      <a:gd name="T74" fmla="*/ 0 w 767"/>
                      <a:gd name="T75" fmla="*/ 0 h 751"/>
                      <a:gd name="T76" fmla="*/ 0 w 767"/>
                      <a:gd name="T77" fmla="*/ 0 h 751"/>
                      <a:gd name="T78" fmla="*/ 0 w 767"/>
                      <a:gd name="T79" fmla="*/ 0 h 751"/>
                      <a:gd name="T80" fmla="*/ 0 w 767"/>
                      <a:gd name="T81" fmla="*/ 0 h 751"/>
                      <a:gd name="T82" fmla="*/ 0 w 767"/>
                      <a:gd name="T83" fmla="*/ 0 h 751"/>
                      <a:gd name="T84" fmla="*/ 0 w 767"/>
                      <a:gd name="T85" fmla="*/ 0 h 751"/>
                      <a:gd name="T86" fmla="*/ 0 w 767"/>
                      <a:gd name="T87" fmla="*/ 0 h 751"/>
                      <a:gd name="T88" fmla="*/ 0 w 767"/>
                      <a:gd name="T89" fmla="*/ 0 h 751"/>
                      <a:gd name="T90" fmla="*/ 0 w 767"/>
                      <a:gd name="T91" fmla="*/ 0 h 751"/>
                      <a:gd name="T92" fmla="*/ 0 w 767"/>
                      <a:gd name="T93" fmla="*/ 0 h 751"/>
                      <a:gd name="T94" fmla="*/ 0 w 767"/>
                      <a:gd name="T95" fmla="*/ 0 h 751"/>
                      <a:gd name="T96" fmla="*/ 0 w 767"/>
                      <a:gd name="T97" fmla="*/ 0 h 751"/>
                      <a:gd name="T98" fmla="*/ 0 w 767"/>
                      <a:gd name="T99" fmla="*/ 0 h 751"/>
                      <a:gd name="T100" fmla="*/ 0 w 767"/>
                      <a:gd name="T101" fmla="*/ 0 h 751"/>
                      <a:gd name="T102" fmla="*/ 0 w 767"/>
                      <a:gd name="T103" fmla="*/ 0 h 751"/>
                      <a:gd name="T104" fmla="*/ 0 w 767"/>
                      <a:gd name="T105" fmla="*/ 0 h 751"/>
                      <a:gd name="T106" fmla="*/ 0 w 767"/>
                      <a:gd name="T107" fmla="*/ 0 h 7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7" h="751">
                        <a:moveTo>
                          <a:pt x="728" y="60"/>
                        </a:moveTo>
                        <a:lnTo>
                          <a:pt x="767" y="82"/>
                        </a:lnTo>
                        <a:lnTo>
                          <a:pt x="756" y="145"/>
                        </a:lnTo>
                        <a:lnTo>
                          <a:pt x="695" y="133"/>
                        </a:lnTo>
                        <a:lnTo>
                          <a:pt x="582" y="140"/>
                        </a:lnTo>
                        <a:lnTo>
                          <a:pt x="540" y="120"/>
                        </a:lnTo>
                        <a:lnTo>
                          <a:pt x="476" y="105"/>
                        </a:lnTo>
                        <a:lnTo>
                          <a:pt x="420" y="100"/>
                        </a:lnTo>
                        <a:lnTo>
                          <a:pt x="355" y="105"/>
                        </a:lnTo>
                        <a:lnTo>
                          <a:pt x="448" y="117"/>
                        </a:lnTo>
                        <a:lnTo>
                          <a:pt x="496" y="128"/>
                        </a:lnTo>
                        <a:lnTo>
                          <a:pt x="529" y="140"/>
                        </a:lnTo>
                        <a:lnTo>
                          <a:pt x="540" y="145"/>
                        </a:lnTo>
                        <a:lnTo>
                          <a:pt x="515" y="156"/>
                        </a:lnTo>
                        <a:lnTo>
                          <a:pt x="496" y="176"/>
                        </a:lnTo>
                        <a:lnTo>
                          <a:pt x="463" y="156"/>
                        </a:lnTo>
                        <a:lnTo>
                          <a:pt x="436" y="149"/>
                        </a:lnTo>
                        <a:lnTo>
                          <a:pt x="376" y="136"/>
                        </a:lnTo>
                        <a:lnTo>
                          <a:pt x="358" y="136"/>
                        </a:lnTo>
                        <a:lnTo>
                          <a:pt x="418" y="161"/>
                        </a:lnTo>
                        <a:lnTo>
                          <a:pt x="460" y="179"/>
                        </a:lnTo>
                        <a:lnTo>
                          <a:pt x="483" y="197"/>
                        </a:lnTo>
                        <a:lnTo>
                          <a:pt x="463" y="215"/>
                        </a:lnTo>
                        <a:lnTo>
                          <a:pt x="418" y="200"/>
                        </a:lnTo>
                        <a:lnTo>
                          <a:pt x="376" y="192"/>
                        </a:lnTo>
                        <a:lnTo>
                          <a:pt x="448" y="227"/>
                        </a:lnTo>
                        <a:lnTo>
                          <a:pt x="471" y="244"/>
                        </a:lnTo>
                        <a:lnTo>
                          <a:pt x="479" y="278"/>
                        </a:lnTo>
                        <a:lnTo>
                          <a:pt x="492" y="295"/>
                        </a:lnTo>
                        <a:lnTo>
                          <a:pt x="448" y="273"/>
                        </a:lnTo>
                        <a:lnTo>
                          <a:pt x="410" y="267"/>
                        </a:lnTo>
                        <a:lnTo>
                          <a:pt x="347" y="263"/>
                        </a:lnTo>
                        <a:lnTo>
                          <a:pt x="440" y="291"/>
                        </a:lnTo>
                        <a:lnTo>
                          <a:pt x="500" y="314"/>
                        </a:lnTo>
                        <a:lnTo>
                          <a:pt x="540" y="334"/>
                        </a:lnTo>
                        <a:lnTo>
                          <a:pt x="543" y="364"/>
                        </a:lnTo>
                        <a:lnTo>
                          <a:pt x="496" y="343"/>
                        </a:lnTo>
                        <a:lnTo>
                          <a:pt x="432" y="322"/>
                        </a:lnTo>
                        <a:lnTo>
                          <a:pt x="402" y="322"/>
                        </a:lnTo>
                        <a:lnTo>
                          <a:pt x="471" y="346"/>
                        </a:lnTo>
                        <a:lnTo>
                          <a:pt x="526" y="369"/>
                        </a:lnTo>
                        <a:lnTo>
                          <a:pt x="545" y="390"/>
                        </a:lnTo>
                        <a:lnTo>
                          <a:pt x="540" y="409"/>
                        </a:lnTo>
                        <a:lnTo>
                          <a:pt x="496" y="394"/>
                        </a:lnTo>
                        <a:lnTo>
                          <a:pt x="456" y="377"/>
                        </a:lnTo>
                        <a:lnTo>
                          <a:pt x="374" y="373"/>
                        </a:lnTo>
                        <a:lnTo>
                          <a:pt x="341" y="377"/>
                        </a:lnTo>
                        <a:lnTo>
                          <a:pt x="265" y="380"/>
                        </a:lnTo>
                        <a:lnTo>
                          <a:pt x="173" y="369"/>
                        </a:lnTo>
                        <a:lnTo>
                          <a:pt x="228" y="390"/>
                        </a:lnTo>
                        <a:lnTo>
                          <a:pt x="322" y="405"/>
                        </a:lnTo>
                        <a:lnTo>
                          <a:pt x="303" y="439"/>
                        </a:lnTo>
                        <a:lnTo>
                          <a:pt x="236" y="421"/>
                        </a:lnTo>
                        <a:lnTo>
                          <a:pt x="169" y="398"/>
                        </a:lnTo>
                        <a:lnTo>
                          <a:pt x="127" y="377"/>
                        </a:lnTo>
                        <a:lnTo>
                          <a:pt x="209" y="439"/>
                        </a:lnTo>
                        <a:lnTo>
                          <a:pt x="260" y="453"/>
                        </a:lnTo>
                        <a:lnTo>
                          <a:pt x="303" y="468"/>
                        </a:lnTo>
                        <a:lnTo>
                          <a:pt x="300" y="499"/>
                        </a:lnTo>
                        <a:lnTo>
                          <a:pt x="236" y="488"/>
                        </a:lnTo>
                        <a:lnTo>
                          <a:pt x="185" y="474"/>
                        </a:lnTo>
                        <a:lnTo>
                          <a:pt x="215" y="497"/>
                        </a:lnTo>
                        <a:lnTo>
                          <a:pt x="271" y="510"/>
                        </a:lnTo>
                        <a:lnTo>
                          <a:pt x="300" y="515"/>
                        </a:lnTo>
                        <a:lnTo>
                          <a:pt x="300" y="587"/>
                        </a:lnTo>
                        <a:lnTo>
                          <a:pt x="239" y="562"/>
                        </a:lnTo>
                        <a:lnTo>
                          <a:pt x="193" y="544"/>
                        </a:lnTo>
                        <a:lnTo>
                          <a:pt x="243" y="584"/>
                        </a:lnTo>
                        <a:lnTo>
                          <a:pt x="307" y="610"/>
                        </a:lnTo>
                        <a:lnTo>
                          <a:pt x="303" y="642"/>
                        </a:lnTo>
                        <a:lnTo>
                          <a:pt x="268" y="679"/>
                        </a:lnTo>
                        <a:lnTo>
                          <a:pt x="236" y="639"/>
                        </a:lnTo>
                        <a:lnTo>
                          <a:pt x="193" y="587"/>
                        </a:lnTo>
                        <a:lnTo>
                          <a:pt x="163" y="535"/>
                        </a:lnTo>
                        <a:lnTo>
                          <a:pt x="193" y="614"/>
                        </a:lnTo>
                        <a:lnTo>
                          <a:pt x="215" y="642"/>
                        </a:lnTo>
                        <a:lnTo>
                          <a:pt x="260" y="697"/>
                        </a:lnTo>
                        <a:lnTo>
                          <a:pt x="228" y="733"/>
                        </a:lnTo>
                        <a:lnTo>
                          <a:pt x="177" y="690"/>
                        </a:lnTo>
                        <a:lnTo>
                          <a:pt x="142" y="639"/>
                        </a:lnTo>
                        <a:lnTo>
                          <a:pt x="107" y="584"/>
                        </a:lnTo>
                        <a:lnTo>
                          <a:pt x="137" y="664"/>
                        </a:lnTo>
                        <a:lnTo>
                          <a:pt x="169" y="700"/>
                        </a:lnTo>
                        <a:lnTo>
                          <a:pt x="203" y="736"/>
                        </a:lnTo>
                        <a:lnTo>
                          <a:pt x="173" y="751"/>
                        </a:lnTo>
                        <a:lnTo>
                          <a:pt x="107" y="697"/>
                        </a:lnTo>
                        <a:lnTo>
                          <a:pt x="48" y="610"/>
                        </a:lnTo>
                        <a:lnTo>
                          <a:pt x="25" y="544"/>
                        </a:lnTo>
                        <a:lnTo>
                          <a:pt x="10" y="428"/>
                        </a:lnTo>
                        <a:lnTo>
                          <a:pt x="0" y="343"/>
                        </a:lnTo>
                        <a:lnTo>
                          <a:pt x="3" y="260"/>
                        </a:lnTo>
                        <a:lnTo>
                          <a:pt x="57" y="263"/>
                        </a:lnTo>
                        <a:lnTo>
                          <a:pt x="131" y="291"/>
                        </a:lnTo>
                        <a:lnTo>
                          <a:pt x="243" y="318"/>
                        </a:lnTo>
                        <a:lnTo>
                          <a:pt x="142" y="278"/>
                        </a:lnTo>
                        <a:lnTo>
                          <a:pt x="103" y="255"/>
                        </a:lnTo>
                        <a:lnTo>
                          <a:pt x="12" y="223"/>
                        </a:lnTo>
                        <a:lnTo>
                          <a:pt x="27" y="168"/>
                        </a:lnTo>
                        <a:lnTo>
                          <a:pt x="54" y="109"/>
                        </a:lnTo>
                        <a:lnTo>
                          <a:pt x="151" y="136"/>
                        </a:lnTo>
                        <a:lnTo>
                          <a:pt x="225" y="171"/>
                        </a:lnTo>
                        <a:lnTo>
                          <a:pt x="159" y="120"/>
                        </a:lnTo>
                        <a:lnTo>
                          <a:pt x="69" y="90"/>
                        </a:lnTo>
                        <a:lnTo>
                          <a:pt x="140" y="32"/>
                        </a:lnTo>
                        <a:lnTo>
                          <a:pt x="193" y="11"/>
                        </a:lnTo>
                        <a:lnTo>
                          <a:pt x="318" y="0"/>
                        </a:lnTo>
                        <a:lnTo>
                          <a:pt x="469" y="5"/>
                        </a:lnTo>
                        <a:lnTo>
                          <a:pt x="577" y="17"/>
                        </a:lnTo>
                        <a:lnTo>
                          <a:pt x="728" y="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656" name="Group 1137"/>
                  <p:cNvGrpSpPr>
                    <a:grpSpLocks/>
                  </p:cNvGrpSpPr>
                  <p:nvPr/>
                </p:nvGrpSpPr>
                <p:grpSpPr bwMode="auto">
                  <a:xfrm>
                    <a:off x="3981" y="1836"/>
                    <a:ext cx="84" cy="141"/>
                    <a:chOff x="3981" y="1836"/>
                    <a:chExt cx="84" cy="141"/>
                  </a:xfrm>
                </p:grpSpPr>
                <p:sp>
                  <p:nvSpPr>
                    <p:cNvPr id="58657" name="Freeform 1138"/>
                    <p:cNvSpPr>
                      <a:spLocks/>
                    </p:cNvSpPr>
                    <p:nvPr/>
                  </p:nvSpPr>
                  <p:spPr bwMode="auto">
                    <a:xfrm>
                      <a:off x="4058" y="1913"/>
                      <a:ext cx="7" cy="3"/>
                    </a:xfrm>
                    <a:custGeom>
                      <a:avLst/>
                      <a:gdLst>
                        <a:gd name="T0" fmla="*/ 0 w 54"/>
                        <a:gd name="T1" fmla="*/ 0 h 15"/>
                        <a:gd name="T2" fmla="*/ 0 w 54"/>
                        <a:gd name="T3" fmla="*/ 0 h 15"/>
                        <a:gd name="T4" fmla="*/ 0 w 54"/>
                        <a:gd name="T5" fmla="*/ 0 h 15"/>
                        <a:gd name="T6" fmla="*/ 0 w 54"/>
                        <a:gd name="T7" fmla="*/ 0 h 15"/>
                        <a:gd name="T8" fmla="*/ 0 w 54"/>
                        <a:gd name="T9" fmla="*/ 0 h 15"/>
                        <a:gd name="T10" fmla="*/ 0 w 54"/>
                        <a:gd name="T11" fmla="*/ 0 h 15"/>
                        <a:gd name="T12" fmla="*/ 0 w 54"/>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5">
                          <a:moveTo>
                            <a:pt x="54" y="6"/>
                          </a:moveTo>
                          <a:lnTo>
                            <a:pt x="43" y="13"/>
                          </a:lnTo>
                          <a:lnTo>
                            <a:pt x="15" y="9"/>
                          </a:lnTo>
                          <a:lnTo>
                            <a:pt x="3" y="15"/>
                          </a:lnTo>
                          <a:lnTo>
                            <a:pt x="0" y="5"/>
                          </a:lnTo>
                          <a:lnTo>
                            <a:pt x="16" y="0"/>
                          </a:lnTo>
                          <a:lnTo>
                            <a:pt x="54"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58" name="Freeform 1139"/>
                    <p:cNvSpPr>
                      <a:spLocks/>
                    </p:cNvSpPr>
                    <p:nvPr/>
                  </p:nvSpPr>
                  <p:spPr bwMode="auto">
                    <a:xfrm>
                      <a:off x="4051" y="1902"/>
                      <a:ext cx="5" cy="13"/>
                    </a:xfrm>
                    <a:custGeom>
                      <a:avLst/>
                      <a:gdLst>
                        <a:gd name="T0" fmla="*/ 0 w 33"/>
                        <a:gd name="T1" fmla="*/ 0 h 49"/>
                        <a:gd name="T2" fmla="*/ 0 w 33"/>
                        <a:gd name="T3" fmla="*/ 0 h 49"/>
                        <a:gd name="T4" fmla="*/ 0 w 33"/>
                        <a:gd name="T5" fmla="*/ 0 h 49"/>
                        <a:gd name="T6" fmla="*/ 0 w 33"/>
                        <a:gd name="T7" fmla="*/ 0 h 49"/>
                        <a:gd name="T8" fmla="*/ 0 w 33"/>
                        <a:gd name="T9" fmla="*/ 0 h 49"/>
                        <a:gd name="T10" fmla="*/ 0 w 33"/>
                        <a:gd name="T11" fmla="*/ 0 h 49"/>
                        <a:gd name="T12" fmla="*/ 0 w 33"/>
                        <a:gd name="T13" fmla="*/ 0 h 49"/>
                        <a:gd name="T14" fmla="*/ 0 w 33"/>
                        <a:gd name="T15" fmla="*/ 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9">
                          <a:moveTo>
                            <a:pt x="30" y="0"/>
                          </a:moveTo>
                          <a:lnTo>
                            <a:pt x="14" y="10"/>
                          </a:lnTo>
                          <a:lnTo>
                            <a:pt x="10" y="29"/>
                          </a:lnTo>
                          <a:lnTo>
                            <a:pt x="33" y="49"/>
                          </a:lnTo>
                          <a:lnTo>
                            <a:pt x="7" y="46"/>
                          </a:lnTo>
                          <a:lnTo>
                            <a:pt x="0" y="26"/>
                          </a:lnTo>
                          <a:lnTo>
                            <a:pt x="6" y="4"/>
                          </a:lnTo>
                          <a:lnTo>
                            <a:pt x="3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59" name="Freeform 1140"/>
                    <p:cNvSpPr>
                      <a:spLocks/>
                    </p:cNvSpPr>
                    <p:nvPr/>
                  </p:nvSpPr>
                  <p:spPr bwMode="auto">
                    <a:xfrm>
                      <a:off x="4036" y="1854"/>
                      <a:ext cx="15" cy="17"/>
                    </a:xfrm>
                    <a:custGeom>
                      <a:avLst/>
                      <a:gdLst>
                        <a:gd name="T0" fmla="*/ 0 w 102"/>
                        <a:gd name="T1" fmla="*/ 0 h 66"/>
                        <a:gd name="T2" fmla="*/ 0 w 102"/>
                        <a:gd name="T3" fmla="*/ 0 h 66"/>
                        <a:gd name="T4" fmla="*/ 0 w 102"/>
                        <a:gd name="T5" fmla="*/ 0 h 66"/>
                        <a:gd name="T6" fmla="*/ 0 w 102"/>
                        <a:gd name="T7" fmla="*/ 0 h 66"/>
                        <a:gd name="T8" fmla="*/ 0 w 102"/>
                        <a:gd name="T9" fmla="*/ 0 h 66"/>
                        <a:gd name="T10" fmla="*/ 0 w 102"/>
                        <a:gd name="T11" fmla="*/ 0 h 66"/>
                        <a:gd name="T12" fmla="*/ 0 w 102"/>
                        <a:gd name="T13" fmla="*/ 0 h 66"/>
                        <a:gd name="T14" fmla="*/ 0 w 102"/>
                        <a:gd name="T15" fmla="*/ 0 h 66"/>
                        <a:gd name="T16" fmla="*/ 0 w 102"/>
                        <a:gd name="T17" fmla="*/ 0 h 66"/>
                        <a:gd name="T18" fmla="*/ 0 w 102"/>
                        <a:gd name="T19" fmla="*/ 0 h 66"/>
                        <a:gd name="T20" fmla="*/ 0 w 102"/>
                        <a:gd name="T21" fmla="*/ 0 h 66"/>
                        <a:gd name="T22" fmla="*/ 0 w 102"/>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66">
                          <a:moveTo>
                            <a:pt x="102" y="0"/>
                          </a:moveTo>
                          <a:lnTo>
                            <a:pt x="89" y="9"/>
                          </a:lnTo>
                          <a:lnTo>
                            <a:pt x="80" y="36"/>
                          </a:lnTo>
                          <a:lnTo>
                            <a:pt x="85" y="45"/>
                          </a:lnTo>
                          <a:lnTo>
                            <a:pt x="85" y="52"/>
                          </a:lnTo>
                          <a:lnTo>
                            <a:pt x="91" y="66"/>
                          </a:lnTo>
                          <a:lnTo>
                            <a:pt x="77" y="43"/>
                          </a:lnTo>
                          <a:lnTo>
                            <a:pt x="57" y="43"/>
                          </a:lnTo>
                          <a:lnTo>
                            <a:pt x="36" y="36"/>
                          </a:lnTo>
                          <a:lnTo>
                            <a:pt x="0" y="33"/>
                          </a:lnTo>
                          <a:lnTo>
                            <a:pt x="36" y="11"/>
                          </a:lnTo>
                          <a:lnTo>
                            <a:pt x="10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0" name="Freeform 1141"/>
                    <p:cNvSpPr>
                      <a:spLocks/>
                    </p:cNvSpPr>
                    <p:nvPr/>
                  </p:nvSpPr>
                  <p:spPr bwMode="auto">
                    <a:xfrm>
                      <a:off x="4025" y="1836"/>
                      <a:ext cx="29" cy="10"/>
                    </a:xfrm>
                    <a:custGeom>
                      <a:avLst/>
                      <a:gdLst>
                        <a:gd name="T0" fmla="*/ 0 w 201"/>
                        <a:gd name="T1" fmla="*/ 0 h 43"/>
                        <a:gd name="T2" fmla="*/ 0 w 201"/>
                        <a:gd name="T3" fmla="*/ 0 h 43"/>
                        <a:gd name="T4" fmla="*/ 0 w 201"/>
                        <a:gd name="T5" fmla="*/ 0 h 43"/>
                        <a:gd name="T6" fmla="*/ 0 w 201"/>
                        <a:gd name="T7" fmla="*/ 0 h 43"/>
                        <a:gd name="T8" fmla="*/ 0 w 201"/>
                        <a:gd name="T9" fmla="*/ 0 h 43"/>
                        <a:gd name="T10" fmla="*/ 0 w 201"/>
                        <a:gd name="T11" fmla="*/ 0 h 43"/>
                        <a:gd name="T12" fmla="*/ 0 w 201"/>
                        <a:gd name="T13" fmla="*/ 0 h 43"/>
                        <a:gd name="T14" fmla="*/ 0 w 201"/>
                        <a:gd name="T15" fmla="*/ 0 h 43"/>
                        <a:gd name="T16" fmla="*/ 0 w 201"/>
                        <a:gd name="T17" fmla="*/ 0 h 43"/>
                        <a:gd name="T18" fmla="*/ 0 w 201"/>
                        <a:gd name="T19" fmla="*/ 0 h 43"/>
                        <a:gd name="T20" fmla="*/ 0 w 201"/>
                        <a:gd name="T21" fmla="*/ 0 h 43"/>
                        <a:gd name="T22" fmla="*/ 0 w 201"/>
                        <a:gd name="T23" fmla="*/ 0 h 43"/>
                        <a:gd name="T24" fmla="*/ 0 w 201"/>
                        <a:gd name="T25" fmla="*/ 0 h 43"/>
                        <a:gd name="T26" fmla="*/ 0 w 201"/>
                        <a:gd name="T27" fmla="*/ 0 h 43"/>
                        <a:gd name="T28" fmla="*/ 0 w 201"/>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1" h="43">
                          <a:moveTo>
                            <a:pt x="201" y="23"/>
                          </a:moveTo>
                          <a:lnTo>
                            <a:pt x="193" y="39"/>
                          </a:lnTo>
                          <a:lnTo>
                            <a:pt x="171" y="43"/>
                          </a:lnTo>
                          <a:lnTo>
                            <a:pt x="139" y="31"/>
                          </a:lnTo>
                          <a:lnTo>
                            <a:pt x="99" y="23"/>
                          </a:lnTo>
                          <a:lnTo>
                            <a:pt x="32" y="23"/>
                          </a:lnTo>
                          <a:lnTo>
                            <a:pt x="0" y="25"/>
                          </a:lnTo>
                          <a:lnTo>
                            <a:pt x="51" y="12"/>
                          </a:lnTo>
                          <a:lnTo>
                            <a:pt x="87" y="6"/>
                          </a:lnTo>
                          <a:lnTo>
                            <a:pt x="82" y="0"/>
                          </a:lnTo>
                          <a:lnTo>
                            <a:pt x="115" y="8"/>
                          </a:lnTo>
                          <a:lnTo>
                            <a:pt x="112" y="4"/>
                          </a:lnTo>
                          <a:lnTo>
                            <a:pt x="142" y="12"/>
                          </a:lnTo>
                          <a:lnTo>
                            <a:pt x="168" y="12"/>
                          </a:lnTo>
                          <a:lnTo>
                            <a:pt x="201" y="2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661" name="Group 1142"/>
                    <p:cNvGrpSpPr>
                      <a:grpSpLocks/>
                    </p:cNvGrpSpPr>
                    <p:nvPr/>
                  </p:nvGrpSpPr>
                  <p:grpSpPr bwMode="auto">
                    <a:xfrm>
                      <a:off x="3981" y="1847"/>
                      <a:ext cx="23" cy="64"/>
                      <a:chOff x="3981" y="1847"/>
                      <a:chExt cx="23" cy="64"/>
                    </a:xfrm>
                  </p:grpSpPr>
                  <p:sp>
                    <p:nvSpPr>
                      <p:cNvPr id="58668" name="Freeform 1143"/>
                      <p:cNvSpPr>
                        <a:spLocks/>
                      </p:cNvSpPr>
                      <p:nvPr/>
                    </p:nvSpPr>
                    <p:spPr bwMode="auto">
                      <a:xfrm>
                        <a:off x="3986" y="1854"/>
                        <a:ext cx="14" cy="47"/>
                      </a:xfrm>
                      <a:custGeom>
                        <a:avLst/>
                        <a:gdLst>
                          <a:gd name="T0" fmla="*/ 0 w 99"/>
                          <a:gd name="T1" fmla="*/ 0 h 186"/>
                          <a:gd name="T2" fmla="*/ 0 w 99"/>
                          <a:gd name="T3" fmla="*/ 0 h 186"/>
                          <a:gd name="T4" fmla="*/ 0 w 99"/>
                          <a:gd name="T5" fmla="*/ 0 h 186"/>
                          <a:gd name="T6" fmla="*/ 0 w 99"/>
                          <a:gd name="T7" fmla="*/ 0 h 186"/>
                          <a:gd name="T8" fmla="*/ 0 w 99"/>
                          <a:gd name="T9" fmla="*/ 0 h 186"/>
                          <a:gd name="T10" fmla="*/ 0 w 99"/>
                          <a:gd name="T11" fmla="*/ 0 h 186"/>
                          <a:gd name="T12" fmla="*/ 0 w 99"/>
                          <a:gd name="T13" fmla="*/ 0 h 186"/>
                          <a:gd name="T14" fmla="*/ 0 w 99"/>
                          <a:gd name="T15" fmla="*/ 0 h 186"/>
                          <a:gd name="T16" fmla="*/ 0 w 99"/>
                          <a:gd name="T17" fmla="*/ 0 h 186"/>
                          <a:gd name="T18" fmla="*/ 0 w 99"/>
                          <a:gd name="T19" fmla="*/ 0 h 186"/>
                          <a:gd name="T20" fmla="*/ 0 w 99"/>
                          <a:gd name="T21" fmla="*/ 0 h 186"/>
                          <a:gd name="T22" fmla="*/ 0 w 99"/>
                          <a:gd name="T23" fmla="*/ 0 h 186"/>
                          <a:gd name="T24" fmla="*/ 0 w 99"/>
                          <a:gd name="T25" fmla="*/ 0 h 186"/>
                          <a:gd name="T26" fmla="*/ 0 w 99"/>
                          <a:gd name="T27" fmla="*/ 0 h 186"/>
                          <a:gd name="T28" fmla="*/ 0 w 99"/>
                          <a:gd name="T29" fmla="*/ 0 h 186"/>
                          <a:gd name="T30" fmla="*/ 0 w 99"/>
                          <a:gd name="T31" fmla="*/ 0 h 186"/>
                          <a:gd name="T32" fmla="*/ 0 w 99"/>
                          <a:gd name="T33" fmla="*/ 0 h 186"/>
                          <a:gd name="T34" fmla="*/ 0 w 99"/>
                          <a:gd name="T35" fmla="*/ 0 h 186"/>
                          <a:gd name="T36" fmla="*/ 0 w 99"/>
                          <a:gd name="T37" fmla="*/ 0 h 186"/>
                          <a:gd name="T38" fmla="*/ 0 w 99"/>
                          <a:gd name="T39" fmla="*/ 0 h 186"/>
                          <a:gd name="T40" fmla="*/ 0 w 99"/>
                          <a:gd name="T41" fmla="*/ 0 h 186"/>
                          <a:gd name="T42" fmla="*/ 0 w 99"/>
                          <a:gd name="T43" fmla="*/ 0 h 186"/>
                          <a:gd name="T44" fmla="*/ 0 w 99"/>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9" h="186">
                            <a:moveTo>
                              <a:pt x="99" y="33"/>
                            </a:moveTo>
                            <a:lnTo>
                              <a:pt x="68" y="12"/>
                            </a:lnTo>
                            <a:lnTo>
                              <a:pt x="33" y="18"/>
                            </a:lnTo>
                            <a:lnTo>
                              <a:pt x="13" y="49"/>
                            </a:lnTo>
                            <a:lnTo>
                              <a:pt x="9" y="91"/>
                            </a:lnTo>
                            <a:lnTo>
                              <a:pt x="13" y="123"/>
                            </a:lnTo>
                            <a:lnTo>
                              <a:pt x="25" y="150"/>
                            </a:lnTo>
                            <a:lnTo>
                              <a:pt x="43" y="108"/>
                            </a:lnTo>
                            <a:lnTo>
                              <a:pt x="60" y="86"/>
                            </a:lnTo>
                            <a:lnTo>
                              <a:pt x="93" y="69"/>
                            </a:lnTo>
                            <a:lnTo>
                              <a:pt x="67" y="104"/>
                            </a:lnTo>
                            <a:lnTo>
                              <a:pt x="40" y="130"/>
                            </a:lnTo>
                            <a:lnTo>
                              <a:pt x="37" y="157"/>
                            </a:lnTo>
                            <a:lnTo>
                              <a:pt x="49" y="183"/>
                            </a:lnTo>
                            <a:lnTo>
                              <a:pt x="64" y="186"/>
                            </a:lnTo>
                            <a:lnTo>
                              <a:pt x="21" y="178"/>
                            </a:lnTo>
                            <a:lnTo>
                              <a:pt x="1" y="138"/>
                            </a:lnTo>
                            <a:lnTo>
                              <a:pt x="0" y="86"/>
                            </a:lnTo>
                            <a:lnTo>
                              <a:pt x="1" y="38"/>
                            </a:lnTo>
                            <a:lnTo>
                              <a:pt x="25" y="8"/>
                            </a:lnTo>
                            <a:lnTo>
                              <a:pt x="56" y="0"/>
                            </a:lnTo>
                            <a:lnTo>
                              <a:pt x="85" y="4"/>
                            </a:lnTo>
                            <a:lnTo>
                              <a:pt x="99" y="3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9" name="Freeform 1144"/>
                      <p:cNvSpPr>
                        <a:spLocks/>
                      </p:cNvSpPr>
                      <p:nvPr/>
                    </p:nvSpPr>
                    <p:spPr bwMode="auto">
                      <a:xfrm>
                        <a:off x="3981" y="1847"/>
                        <a:ext cx="23" cy="64"/>
                      </a:xfrm>
                      <a:custGeom>
                        <a:avLst/>
                        <a:gdLst>
                          <a:gd name="T0" fmla="*/ 0 w 164"/>
                          <a:gd name="T1" fmla="*/ 0 h 256"/>
                          <a:gd name="T2" fmla="*/ 0 w 164"/>
                          <a:gd name="T3" fmla="*/ 0 h 256"/>
                          <a:gd name="T4" fmla="*/ 0 w 164"/>
                          <a:gd name="T5" fmla="*/ 0 h 256"/>
                          <a:gd name="T6" fmla="*/ 0 w 164"/>
                          <a:gd name="T7" fmla="*/ 0 h 256"/>
                          <a:gd name="T8" fmla="*/ 0 w 164"/>
                          <a:gd name="T9" fmla="*/ 0 h 256"/>
                          <a:gd name="T10" fmla="*/ 0 w 164"/>
                          <a:gd name="T11" fmla="*/ 0 h 256"/>
                          <a:gd name="T12" fmla="*/ 0 w 164"/>
                          <a:gd name="T13" fmla="*/ 0 h 256"/>
                          <a:gd name="T14" fmla="*/ 0 w 164"/>
                          <a:gd name="T15" fmla="*/ 0 h 256"/>
                          <a:gd name="T16" fmla="*/ 0 w 164"/>
                          <a:gd name="T17" fmla="*/ 0 h 256"/>
                          <a:gd name="T18" fmla="*/ 0 w 164"/>
                          <a:gd name="T19" fmla="*/ 0 h 256"/>
                          <a:gd name="T20" fmla="*/ 0 w 164"/>
                          <a:gd name="T21" fmla="*/ 0 h 256"/>
                          <a:gd name="T22" fmla="*/ 0 w 164"/>
                          <a:gd name="T23" fmla="*/ 0 h 256"/>
                          <a:gd name="T24" fmla="*/ 0 w 164"/>
                          <a:gd name="T25" fmla="*/ 0 h 256"/>
                          <a:gd name="T26" fmla="*/ 0 w 164"/>
                          <a:gd name="T27" fmla="*/ 0 h 256"/>
                          <a:gd name="T28" fmla="*/ 0 w 164"/>
                          <a:gd name="T29" fmla="*/ 0 h 256"/>
                          <a:gd name="T30" fmla="*/ 0 w 164"/>
                          <a:gd name="T31" fmla="*/ 0 h 256"/>
                          <a:gd name="T32" fmla="*/ 0 w 164"/>
                          <a:gd name="T33" fmla="*/ 0 h 256"/>
                          <a:gd name="T34" fmla="*/ 0 w 164"/>
                          <a:gd name="T35" fmla="*/ 0 h 256"/>
                          <a:gd name="T36" fmla="*/ 0 w 164"/>
                          <a:gd name="T37" fmla="*/ 0 h 256"/>
                          <a:gd name="T38" fmla="*/ 0 w 164"/>
                          <a:gd name="T39" fmla="*/ 0 h 256"/>
                          <a:gd name="T40" fmla="*/ 0 w 164"/>
                          <a:gd name="T41" fmla="*/ 0 h 256"/>
                          <a:gd name="T42" fmla="*/ 0 w 164"/>
                          <a:gd name="T43" fmla="*/ 0 h 256"/>
                          <a:gd name="T44" fmla="*/ 0 w 164"/>
                          <a:gd name="T45" fmla="*/ 0 h 256"/>
                          <a:gd name="T46" fmla="*/ 0 w 164"/>
                          <a:gd name="T47" fmla="*/ 0 h 256"/>
                          <a:gd name="T48" fmla="*/ 0 w 164"/>
                          <a:gd name="T49" fmla="*/ 0 h 256"/>
                          <a:gd name="T50" fmla="*/ 0 w 164"/>
                          <a:gd name="T51" fmla="*/ 0 h 256"/>
                          <a:gd name="T52" fmla="*/ 0 w 164"/>
                          <a:gd name="T53" fmla="*/ 0 h 2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4" h="256">
                            <a:moveTo>
                              <a:pt x="164" y="61"/>
                            </a:moveTo>
                            <a:lnTo>
                              <a:pt x="141" y="22"/>
                            </a:lnTo>
                            <a:lnTo>
                              <a:pt x="96" y="12"/>
                            </a:lnTo>
                            <a:lnTo>
                              <a:pt x="45" y="20"/>
                            </a:lnTo>
                            <a:lnTo>
                              <a:pt x="25" y="42"/>
                            </a:lnTo>
                            <a:lnTo>
                              <a:pt x="13" y="80"/>
                            </a:lnTo>
                            <a:lnTo>
                              <a:pt x="13" y="109"/>
                            </a:lnTo>
                            <a:lnTo>
                              <a:pt x="21" y="132"/>
                            </a:lnTo>
                            <a:lnTo>
                              <a:pt x="21" y="161"/>
                            </a:lnTo>
                            <a:lnTo>
                              <a:pt x="28" y="198"/>
                            </a:lnTo>
                            <a:lnTo>
                              <a:pt x="64" y="233"/>
                            </a:lnTo>
                            <a:lnTo>
                              <a:pt x="105" y="231"/>
                            </a:lnTo>
                            <a:lnTo>
                              <a:pt x="141" y="218"/>
                            </a:lnTo>
                            <a:lnTo>
                              <a:pt x="141" y="241"/>
                            </a:lnTo>
                            <a:lnTo>
                              <a:pt x="105" y="256"/>
                            </a:lnTo>
                            <a:lnTo>
                              <a:pt x="68" y="249"/>
                            </a:lnTo>
                            <a:lnTo>
                              <a:pt x="36" y="236"/>
                            </a:lnTo>
                            <a:lnTo>
                              <a:pt x="12" y="202"/>
                            </a:lnTo>
                            <a:lnTo>
                              <a:pt x="9" y="142"/>
                            </a:lnTo>
                            <a:lnTo>
                              <a:pt x="0" y="102"/>
                            </a:lnTo>
                            <a:lnTo>
                              <a:pt x="0" y="69"/>
                            </a:lnTo>
                            <a:lnTo>
                              <a:pt x="15" y="37"/>
                            </a:lnTo>
                            <a:lnTo>
                              <a:pt x="35" y="12"/>
                            </a:lnTo>
                            <a:lnTo>
                              <a:pt x="77" y="0"/>
                            </a:lnTo>
                            <a:lnTo>
                              <a:pt x="141" y="8"/>
                            </a:lnTo>
                            <a:lnTo>
                              <a:pt x="160" y="22"/>
                            </a:lnTo>
                            <a:lnTo>
                              <a:pt x="164" y="6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662" name="Freeform 1145"/>
                    <p:cNvSpPr>
                      <a:spLocks/>
                    </p:cNvSpPr>
                    <p:nvPr/>
                  </p:nvSpPr>
                  <p:spPr bwMode="auto">
                    <a:xfrm>
                      <a:off x="4050" y="1943"/>
                      <a:ext cx="11" cy="10"/>
                    </a:xfrm>
                    <a:custGeom>
                      <a:avLst/>
                      <a:gdLst>
                        <a:gd name="T0" fmla="*/ 0 w 71"/>
                        <a:gd name="T1" fmla="*/ 0 h 39"/>
                        <a:gd name="T2" fmla="*/ 0 w 71"/>
                        <a:gd name="T3" fmla="*/ 0 h 39"/>
                        <a:gd name="T4" fmla="*/ 0 w 71"/>
                        <a:gd name="T5" fmla="*/ 0 h 39"/>
                        <a:gd name="T6" fmla="*/ 0 w 71"/>
                        <a:gd name="T7" fmla="*/ 0 h 39"/>
                        <a:gd name="T8" fmla="*/ 0 w 71"/>
                        <a:gd name="T9" fmla="*/ 0 h 39"/>
                        <a:gd name="T10" fmla="*/ 0 w 71"/>
                        <a:gd name="T11" fmla="*/ 0 h 39"/>
                        <a:gd name="T12" fmla="*/ 0 w 71"/>
                        <a:gd name="T13" fmla="*/ 0 h 39"/>
                        <a:gd name="T14" fmla="*/ 0 w 71"/>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39">
                          <a:moveTo>
                            <a:pt x="71" y="0"/>
                          </a:moveTo>
                          <a:lnTo>
                            <a:pt x="51" y="13"/>
                          </a:lnTo>
                          <a:lnTo>
                            <a:pt x="33" y="21"/>
                          </a:lnTo>
                          <a:lnTo>
                            <a:pt x="13" y="28"/>
                          </a:lnTo>
                          <a:lnTo>
                            <a:pt x="0" y="39"/>
                          </a:lnTo>
                          <a:lnTo>
                            <a:pt x="21" y="36"/>
                          </a:lnTo>
                          <a:lnTo>
                            <a:pt x="51" y="33"/>
                          </a:lnTo>
                          <a:lnTo>
                            <a:pt x="7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3" name="Freeform 1146"/>
                    <p:cNvSpPr>
                      <a:spLocks/>
                    </p:cNvSpPr>
                    <p:nvPr/>
                  </p:nvSpPr>
                  <p:spPr bwMode="auto">
                    <a:xfrm>
                      <a:off x="4037" y="1869"/>
                      <a:ext cx="10" cy="7"/>
                    </a:xfrm>
                    <a:custGeom>
                      <a:avLst/>
                      <a:gdLst>
                        <a:gd name="T0" fmla="*/ 0 w 69"/>
                        <a:gd name="T1" fmla="*/ 0 h 28"/>
                        <a:gd name="T2" fmla="*/ 0 w 69"/>
                        <a:gd name="T3" fmla="*/ 0 h 28"/>
                        <a:gd name="T4" fmla="*/ 0 w 69"/>
                        <a:gd name="T5" fmla="*/ 0 h 28"/>
                        <a:gd name="T6" fmla="*/ 0 w 69"/>
                        <a:gd name="T7" fmla="*/ 0 h 28"/>
                        <a:gd name="T8" fmla="*/ 0 w 69"/>
                        <a:gd name="T9" fmla="*/ 0 h 28"/>
                        <a:gd name="T10" fmla="*/ 0 w 69"/>
                        <a:gd name="T11" fmla="*/ 0 h 28"/>
                        <a:gd name="T12" fmla="*/ 0 w 6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28">
                          <a:moveTo>
                            <a:pt x="69" y="0"/>
                          </a:moveTo>
                          <a:lnTo>
                            <a:pt x="54" y="11"/>
                          </a:lnTo>
                          <a:lnTo>
                            <a:pt x="20" y="24"/>
                          </a:lnTo>
                          <a:lnTo>
                            <a:pt x="0" y="27"/>
                          </a:lnTo>
                          <a:lnTo>
                            <a:pt x="28" y="28"/>
                          </a:lnTo>
                          <a:lnTo>
                            <a:pt x="57" y="17"/>
                          </a:lnTo>
                          <a:lnTo>
                            <a:pt x="6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4" name="Freeform 1147"/>
                    <p:cNvSpPr>
                      <a:spLocks/>
                    </p:cNvSpPr>
                    <p:nvPr/>
                  </p:nvSpPr>
                  <p:spPr bwMode="auto">
                    <a:xfrm>
                      <a:off x="4039" y="1852"/>
                      <a:ext cx="12" cy="4"/>
                    </a:xfrm>
                    <a:custGeom>
                      <a:avLst/>
                      <a:gdLst>
                        <a:gd name="T0" fmla="*/ 0 w 83"/>
                        <a:gd name="T1" fmla="*/ 0 h 18"/>
                        <a:gd name="T2" fmla="*/ 0 w 83"/>
                        <a:gd name="T3" fmla="*/ 0 h 18"/>
                        <a:gd name="T4" fmla="*/ 0 w 83"/>
                        <a:gd name="T5" fmla="*/ 0 h 18"/>
                        <a:gd name="T6" fmla="*/ 0 w 83"/>
                        <a:gd name="T7" fmla="*/ 0 h 18"/>
                        <a:gd name="T8" fmla="*/ 0 w 8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8">
                          <a:moveTo>
                            <a:pt x="83" y="1"/>
                          </a:moveTo>
                          <a:lnTo>
                            <a:pt x="41" y="0"/>
                          </a:lnTo>
                          <a:lnTo>
                            <a:pt x="0" y="18"/>
                          </a:lnTo>
                          <a:lnTo>
                            <a:pt x="45" y="5"/>
                          </a:lnTo>
                          <a:lnTo>
                            <a:pt x="83"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5" name="Freeform 1148"/>
                    <p:cNvSpPr>
                      <a:spLocks/>
                    </p:cNvSpPr>
                    <p:nvPr/>
                  </p:nvSpPr>
                  <p:spPr bwMode="auto">
                    <a:xfrm>
                      <a:off x="4028" y="1861"/>
                      <a:ext cx="7" cy="8"/>
                    </a:xfrm>
                    <a:custGeom>
                      <a:avLst/>
                      <a:gdLst>
                        <a:gd name="T0" fmla="*/ 0 w 50"/>
                        <a:gd name="T1" fmla="*/ 0 h 29"/>
                        <a:gd name="T2" fmla="*/ 0 w 50"/>
                        <a:gd name="T3" fmla="*/ 0 h 29"/>
                        <a:gd name="T4" fmla="*/ 0 w 50"/>
                        <a:gd name="T5" fmla="*/ 0 h 29"/>
                        <a:gd name="T6" fmla="*/ 0 w 50"/>
                        <a:gd name="T7" fmla="*/ 0 h 29"/>
                        <a:gd name="T8" fmla="*/ 0 w 50"/>
                        <a:gd name="T9" fmla="*/ 0 h 29"/>
                        <a:gd name="T10" fmla="*/ 0 w 50"/>
                        <a:gd name="T11" fmla="*/ 0 h 29"/>
                        <a:gd name="T12" fmla="*/ 0 w 50"/>
                        <a:gd name="T13" fmla="*/ 0 h 29"/>
                        <a:gd name="T14" fmla="*/ 0 w 50"/>
                        <a:gd name="T15" fmla="*/ 0 h 29"/>
                        <a:gd name="T16" fmla="*/ 0 w 50"/>
                        <a:gd name="T17" fmla="*/ 0 h 29"/>
                        <a:gd name="T18" fmla="*/ 0 w 50"/>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29">
                          <a:moveTo>
                            <a:pt x="50" y="9"/>
                          </a:moveTo>
                          <a:lnTo>
                            <a:pt x="33" y="23"/>
                          </a:lnTo>
                          <a:lnTo>
                            <a:pt x="14" y="29"/>
                          </a:lnTo>
                          <a:lnTo>
                            <a:pt x="37" y="17"/>
                          </a:lnTo>
                          <a:lnTo>
                            <a:pt x="25" y="14"/>
                          </a:lnTo>
                          <a:lnTo>
                            <a:pt x="2" y="8"/>
                          </a:lnTo>
                          <a:lnTo>
                            <a:pt x="37" y="12"/>
                          </a:lnTo>
                          <a:lnTo>
                            <a:pt x="25" y="5"/>
                          </a:lnTo>
                          <a:lnTo>
                            <a:pt x="0" y="0"/>
                          </a:lnTo>
                          <a:lnTo>
                            <a:pt x="50" y="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6" name="Freeform 1149"/>
                    <p:cNvSpPr>
                      <a:spLocks/>
                    </p:cNvSpPr>
                    <p:nvPr/>
                  </p:nvSpPr>
                  <p:spPr bwMode="auto">
                    <a:xfrm>
                      <a:off x="4045" y="1903"/>
                      <a:ext cx="7" cy="34"/>
                    </a:xfrm>
                    <a:custGeom>
                      <a:avLst/>
                      <a:gdLst>
                        <a:gd name="T0" fmla="*/ 0 w 49"/>
                        <a:gd name="T1" fmla="*/ 0 h 134"/>
                        <a:gd name="T2" fmla="*/ 0 w 49"/>
                        <a:gd name="T3" fmla="*/ 0 h 134"/>
                        <a:gd name="T4" fmla="*/ 0 w 49"/>
                        <a:gd name="T5" fmla="*/ 0 h 134"/>
                        <a:gd name="T6" fmla="*/ 0 w 49"/>
                        <a:gd name="T7" fmla="*/ 0 h 134"/>
                        <a:gd name="T8" fmla="*/ 0 w 49"/>
                        <a:gd name="T9" fmla="*/ 0 h 134"/>
                        <a:gd name="T10" fmla="*/ 0 w 49"/>
                        <a:gd name="T11" fmla="*/ 0 h 134"/>
                        <a:gd name="T12" fmla="*/ 0 w 49"/>
                        <a:gd name="T13" fmla="*/ 0 h 134"/>
                        <a:gd name="T14" fmla="*/ 0 w 49"/>
                        <a:gd name="T15" fmla="*/ 0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34">
                          <a:moveTo>
                            <a:pt x="46" y="0"/>
                          </a:moveTo>
                          <a:lnTo>
                            <a:pt x="49" y="27"/>
                          </a:lnTo>
                          <a:lnTo>
                            <a:pt x="21" y="66"/>
                          </a:lnTo>
                          <a:lnTo>
                            <a:pt x="0" y="134"/>
                          </a:lnTo>
                          <a:lnTo>
                            <a:pt x="0" y="86"/>
                          </a:lnTo>
                          <a:lnTo>
                            <a:pt x="8" y="61"/>
                          </a:lnTo>
                          <a:lnTo>
                            <a:pt x="18" y="33"/>
                          </a:lnTo>
                          <a:lnTo>
                            <a:pt x="4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67" name="Freeform 1150"/>
                    <p:cNvSpPr>
                      <a:spLocks/>
                    </p:cNvSpPr>
                    <p:nvPr/>
                  </p:nvSpPr>
                  <p:spPr bwMode="auto">
                    <a:xfrm>
                      <a:off x="3996" y="1927"/>
                      <a:ext cx="20" cy="50"/>
                    </a:xfrm>
                    <a:custGeom>
                      <a:avLst/>
                      <a:gdLst>
                        <a:gd name="T0" fmla="*/ 0 w 141"/>
                        <a:gd name="T1" fmla="*/ 0 h 198"/>
                        <a:gd name="T2" fmla="*/ 0 w 141"/>
                        <a:gd name="T3" fmla="*/ 0 h 198"/>
                        <a:gd name="T4" fmla="*/ 0 w 141"/>
                        <a:gd name="T5" fmla="*/ 0 h 198"/>
                        <a:gd name="T6" fmla="*/ 0 w 141"/>
                        <a:gd name="T7" fmla="*/ 0 h 198"/>
                        <a:gd name="T8" fmla="*/ 0 w 141"/>
                        <a:gd name="T9" fmla="*/ 0 h 198"/>
                        <a:gd name="T10" fmla="*/ 0 w 141"/>
                        <a:gd name="T11" fmla="*/ 0 h 198"/>
                        <a:gd name="T12" fmla="*/ 0 w 141"/>
                        <a:gd name="T13" fmla="*/ 0 h 198"/>
                        <a:gd name="T14" fmla="*/ 0 w 141"/>
                        <a:gd name="T15" fmla="*/ 0 h 198"/>
                        <a:gd name="T16" fmla="*/ 0 w 141"/>
                        <a:gd name="T17" fmla="*/ 0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 h="198">
                          <a:moveTo>
                            <a:pt x="0" y="0"/>
                          </a:moveTo>
                          <a:lnTo>
                            <a:pt x="12" y="82"/>
                          </a:lnTo>
                          <a:lnTo>
                            <a:pt x="43" y="134"/>
                          </a:lnTo>
                          <a:lnTo>
                            <a:pt x="100" y="173"/>
                          </a:lnTo>
                          <a:lnTo>
                            <a:pt x="141" y="198"/>
                          </a:lnTo>
                          <a:lnTo>
                            <a:pt x="78" y="176"/>
                          </a:lnTo>
                          <a:lnTo>
                            <a:pt x="22" y="141"/>
                          </a:lnTo>
                          <a:lnTo>
                            <a:pt x="0" y="11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nvGrpSpPr>
                <p:cNvPr id="58631" name="Group 1151"/>
                <p:cNvGrpSpPr>
                  <a:grpSpLocks/>
                </p:cNvGrpSpPr>
                <p:nvPr/>
              </p:nvGrpSpPr>
              <p:grpSpPr bwMode="auto">
                <a:xfrm>
                  <a:off x="3906" y="2637"/>
                  <a:ext cx="294" cy="183"/>
                  <a:chOff x="3906" y="2637"/>
                  <a:chExt cx="294" cy="183"/>
                </a:xfrm>
              </p:grpSpPr>
              <p:sp>
                <p:nvSpPr>
                  <p:cNvPr id="58651" name="Freeform 1152"/>
                  <p:cNvSpPr>
                    <a:spLocks/>
                  </p:cNvSpPr>
                  <p:nvPr/>
                </p:nvSpPr>
                <p:spPr bwMode="auto">
                  <a:xfrm>
                    <a:off x="3906" y="2637"/>
                    <a:ext cx="294" cy="183"/>
                  </a:xfrm>
                  <a:custGeom>
                    <a:avLst/>
                    <a:gdLst>
                      <a:gd name="T0" fmla="*/ 0 w 2059"/>
                      <a:gd name="T1" fmla="*/ 0 h 732"/>
                      <a:gd name="T2" fmla="*/ 0 w 2059"/>
                      <a:gd name="T3" fmla="*/ 0 h 732"/>
                      <a:gd name="T4" fmla="*/ 0 w 2059"/>
                      <a:gd name="T5" fmla="*/ 0 h 732"/>
                      <a:gd name="T6" fmla="*/ 0 w 2059"/>
                      <a:gd name="T7" fmla="*/ 0 h 732"/>
                      <a:gd name="T8" fmla="*/ 0 w 2059"/>
                      <a:gd name="T9" fmla="*/ 0 h 732"/>
                      <a:gd name="T10" fmla="*/ 0 w 2059"/>
                      <a:gd name="T11" fmla="*/ 0 h 732"/>
                      <a:gd name="T12" fmla="*/ 0 w 2059"/>
                      <a:gd name="T13" fmla="*/ 0 h 732"/>
                      <a:gd name="T14" fmla="*/ 0 w 2059"/>
                      <a:gd name="T15" fmla="*/ 0 h 7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9" h="732">
                        <a:moveTo>
                          <a:pt x="2059" y="382"/>
                        </a:moveTo>
                        <a:lnTo>
                          <a:pt x="2048" y="608"/>
                        </a:lnTo>
                        <a:lnTo>
                          <a:pt x="1368" y="732"/>
                        </a:lnTo>
                        <a:lnTo>
                          <a:pt x="622" y="732"/>
                        </a:lnTo>
                        <a:lnTo>
                          <a:pt x="34" y="546"/>
                        </a:lnTo>
                        <a:lnTo>
                          <a:pt x="0" y="19"/>
                        </a:lnTo>
                        <a:lnTo>
                          <a:pt x="1161" y="0"/>
                        </a:lnTo>
                        <a:lnTo>
                          <a:pt x="2059" y="382"/>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652" name="Freeform 1153"/>
                  <p:cNvSpPr>
                    <a:spLocks/>
                  </p:cNvSpPr>
                  <p:nvPr/>
                </p:nvSpPr>
                <p:spPr bwMode="auto">
                  <a:xfrm>
                    <a:off x="3912" y="2707"/>
                    <a:ext cx="281" cy="106"/>
                  </a:xfrm>
                  <a:custGeom>
                    <a:avLst/>
                    <a:gdLst>
                      <a:gd name="T0" fmla="*/ 0 w 1968"/>
                      <a:gd name="T1" fmla="*/ 0 h 422"/>
                      <a:gd name="T2" fmla="*/ 0 w 1968"/>
                      <a:gd name="T3" fmla="*/ 0 h 422"/>
                      <a:gd name="T4" fmla="*/ 0 w 1968"/>
                      <a:gd name="T5" fmla="*/ 0 h 422"/>
                      <a:gd name="T6" fmla="*/ 0 w 1968"/>
                      <a:gd name="T7" fmla="*/ 0 h 422"/>
                      <a:gd name="T8" fmla="*/ 0 w 1968"/>
                      <a:gd name="T9" fmla="*/ 0 h 422"/>
                      <a:gd name="T10" fmla="*/ 0 w 1968"/>
                      <a:gd name="T11" fmla="*/ 0 h 422"/>
                      <a:gd name="T12" fmla="*/ 0 w 1968"/>
                      <a:gd name="T13" fmla="*/ 0 h 422"/>
                      <a:gd name="T14" fmla="*/ 0 w 1968"/>
                      <a:gd name="T15" fmla="*/ 0 h 422"/>
                      <a:gd name="T16" fmla="*/ 0 w 1968"/>
                      <a:gd name="T17" fmla="*/ 0 h 4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8" h="422">
                        <a:moveTo>
                          <a:pt x="1968" y="144"/>
                        </a:moveTo>
                        <a:lnTo>
                          <a:pt x="1957" y="309"/>
                        </a:lnTo>
                        <a:lnTo>
                          <a:pt x="1347" y="422"/>
                        </a:lnTo>
                        <a:lnTo>
                          <a:pt x="553" y="422"/>
                        </a:lnTo>
                        <a:lnTo>
                          <a:pt x="0" y="227"/>
                        </a:lnTo>
                        <a:lnTo>
                          <a:pt x="0" y="0"/>
                        </a:lnTo>
                        <a:lnTo>
                          <a:pt x="529" y="227"/>
                        </a:lnTo>
                        <a:lnTo>
                          <a:pt x="1336" y="236"/>
                        </a:lnTo>
                        <a:lnTo>
                          <a:pt x="1968" y="1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632" name="Freeform 1154"/>
                <p:cNvSpPr>
                  <a:spLocks/>
                </p:cNvSpPr>
                <p:nvPr/>
              </p:nvSpPr>
              <p:spPr bwMode="auto">
                <a:xfrm>
                  <a:off x="3913" y="2471"/>
                  <a:ext cx="375" cy="526"/>
                </a:xfrm>
                <a:custGeom>
                  <a:avLst/>
                  <a:gdLst>
                    <a:gd name="T0" fmla="*/ 0 w 2621"/>
                    <a:gd name="T1" fmla="*/ 0 h 2105"/>
                    <a:gd name="T2" fmla="*/ 0 w 2621"/>
                    <a:gd name="T3" fmla="*/ 0 h 2105"/>
                    <a:gd name="T4" fmla="*/ 0 w 2621"/>
                    <a:gd name="T5" fmla="*/ 0 h 2105"/>
                    <a:gd name="T6" fmla="*/ 0 w 2621"/>
                    <a:gd name="T7" fmla="*/ 0 h 2105"/>
                    <a:gd name="T8" fmla="*/ 0 w 2621"/>
                    <a:gd name="T9" fmla="*/ 0 h 2105"/>
                    <a:gd name="T10" fmla="*/ 0 w 2621"/>
                    <a:gd name="T11" fmla="*/ 0 h 2105"/>
                    <a:gd name="T12" fmla="*/ 0 w 2621"/>
                    <a:gd name="T13" fmla="*/ 0 h 2105"/>
                    <a:gd name="T14" fmla="*/ 0 w 2621"/>
                    <a:gd name="T15" fmla="*/ 0 h 2105"/>
                    <a:gd name="T16" fmla="*/ 0 w 2621"/>
                    <a:gd name="T17" fmla="*/ 0 h 2105"/>
                    <a:gd name="T18" fmla="*/ 0 w 2621"/>
                    <a:gd name="T19" fmla="*/ 0 h 2105"/>
                    <a:gd name="T20" fmla="*/ 0 w 2621"/>
                    <a:gd name="T21" fmla="*/ 0 h 2105"/>
                    <a:gd name="T22" fmla="*/ 0 w 2621"/>
                    <a:gd name="T23" fmla="*/ 0 h 2105"/>
                    <a:gd name="T24" fmla="*/ 0 w 2621"/>
                    <a:gd name="T25" fmla="*/ 0 h 2105"/>
                    <a:gd name="T26" fmla="*/ 0 w 2621"/>
                    <a:gd name="T27" fmla="*/ 0 h 2105"/>
                    <a:gd name="T28" fmla="*/ 0 w 2621"/>
                    <a:gd name="T29" fmla="*/ 0 h 2105"/>
                    <a:gd name="T30" fmla="*/ 0 w 2621"/>
                    <a:gd name="T31" fmla="*/ 0 h 2105"/>
                    <a:gd name="T32" fmla="*/ 0 w 2621"/>
                    <a:gd name="T33" fmla="*/ 0 h 2105"/>
                    <a:gd name="T34" fmla="*/ 0 w 2621"/>
                    <a:gd name="T35" fmla="*/ 0 h 2105"/>
                    <a:gd name="T36" fmla="*/ 0 w 2621"/>
                    <a:gd name="T37" fmla="*/ 0 h 2105"/>
                    <a:gd name="T38" fmla="*/ 0 w 2621"/>
                    <a:gd name="T39" fmla="*/ 0 h 2105"/>
                    <a:gd name="T40" fmla="*/ 0 w 2621"/>
                    <a:gd name="T41" fmla="*/ 0 h 2105"/>
                    <a:gd name="T42" fmla="*/ 0 w 2621"/>
                    <a:gd name="T43" fmla="*/ 0 h 2105"/>
                    <a:gd name="T44" fmla="*/ 0 w 2621"/>
                    <a:gd name="T45" fmla="*/ 0 h 2105"/>
                    <a:gd name="T46" fmla="*/ 0 w 2621"/>
                    <a:gd name="T47" fmla="*/ 0 h 2105"/>
                    <a:gd name="T48" fmla="*/ 0 w 2621"/>
                    <a:gd name="T49" fmla="*/ 0 h 2105"/>
                    <a:gd name="T50" fmla="*/ 0 w 2621"/>
                    <a:gd name="T51" fmla="*/ 0 h 2105"/>
                    <a:gd name="T52" fmla="*/ 0 w 2621"/>
                    <a:gd name="T53" fmla="*/ 0 h 2105"/>
                    <a:gd name="T54" fmla="*/ 0 w 2621"/>
                    <a:gd name="T55" fmla="*/ 0 h 2105"/>
                    <a:gd name="T56" fmla="*/ 0 w 2621"/>
                    <a:gd name="T57" fmla="*/ 0 h 2105"/>
                    <a:gd name="T58" fmla="*/ 0 w 2621"/>
                    <a:gd name="T59" fmla="*/ 0 h 2105"/>
                    <a:gd name="T60" fmla="*/ 0 w 2621"/>
                    <a:gd name="T61" fmla="*/ 0 h 2105"/>
                    <a:gd name="T62" fmla="*/ 0 w 2621"/>
                    <a:gd name="T63" fmla="*/ 0 h 2105"/>
                    <a:gd name="T64" fmla="*/ 0 w 2621"/>
                    <a:gd name="T65" fmla="*/ 0 h 2105"/>
                    <a:gd name="T66" fmla="*/ 0 w 2621"/>
                    <a:gd name="T67" fmla="*/ 0 h 2105"/>
                    <a:gd name="T68" fmla="*/ 0 w 2621"/>
                    <a:gd name="T69" fmla="*/ 0 h 2105"/>
                    <a:gd name="T70" fmla="*/ 0 w 2621"/>
                    <a:gd name="T71" fmla="*/ 0 h 2105"/>
                    <a:gd name="T72" fmla="*/ 0 w 2621"/>
                    <a:gd name="T73" fmla="*/ 0 h 2105"/>
                    <a:gd name="T74" fmla="*/ 0 w 2621"/>
                    <a:gd name="T75" fmla="*/ 0 h 2105"/>
                    <a:gd name="T76" fmla="*/ 0 w 2621"/>
                    <a:gd name="T77" fmla="*/ 0 h 2105"/>
                    <a:gd name="T78" fmla="*/ 0 w 2621"/>
                    <a:gd name="T79" fmla="*/ 0 h 2105"/>
                    <a:gd name="T80" fmla="*/ 0 w 2621"/>
                    <a:gd name="T81" fmla="*/ 0 h 2105"/>
                    <a:gd name="T82" fmla="*/ 0 w 2621"/>
                    <a:gd name="T83" fmla="*/ 0 h 2105"/>
                    <a:gd name="T84" fmla="*/ 0 w 2621"/>
                    <a:gd name="T85" fmla="*/ 0 h 2105"/>
                    <a:gd name="T86" fmla="*/ 0 w 2621"/>
                    <a:gd name="T87" fmla="*/ 0 h 2105"/>
                    <a:gd name="T88" fmla="*/ 0 w 2621"/>
                    <a:gd name="T89" fmla="*/ 0 h 2105"/>
                    <a:gd name="T90" fmla="*/ 0 w 2621"/>
                    <a:gd name="T91" fmla="*/ 0 h 2105"/>
                    <a:gd name="T92" fmla="*/ 0 w 2621"/>
                    <a:gd name="T93" fmla="*/ 0 h 2105"/>
                    <a:gd name="T94" fmla="*/ 0 w 2621"/>
                    <a:gd name="T95" fmla="*/ 0 h 2105"/>
                    <a:gd name="T96" fmla="*/ 0 w 2621"/>
                    <a:gd name="T97" fmla="*/ 0 h 2105"/>
                    <a:gd name="T98" fmla="*/ 0 w 2621"/>
                    <a:gd name="T99" fmla="*/ 0 h 2105"/>
                    <a:gd name="T100" fmla="*/ 0 w 2621"/>
                    <a:gd name="T101" fmla="*/ 0 h 2105"/>
                    <a:gd name="T102" fmla="*/ 0 w 2621"/>
                    <a:gd name="T103" fmla="*/ 0 h 2105"/>
                    <a:gd name="T104" fmla="*/ 0 w 2621"/>
                    <a:gd name="T105" fmla="*/ 0 h 2105"/>
                    <a:gd name="T106" fmla="*/ 0 w 2621"/>
                    <a:gd name="T107" fmla="*/ 0 h 2105"/>
                    <a:gd name="T108" fmla="*/ 0 w 2621"/>
                    <a:gd name="T109" fmla="*/ 0 h 2105"/>
                    <a:gd name="T110" fmla="*/ 0 w 2621"/>
                    <a:gd name="T111" fmla="*/ 0 h 21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1" h="2105">
                      <a:moveTo>
                        <a:pt x="2091" y="1619"/>
                      </a:moveTo>
                      <a:lnTo>
                        <a:pt x="2101" y="2042"/>
                      </a:lnTo>
                      <a:lnTo>
                        <a:pt x="2329" y="2105"/>
                      </a:lnTo>
                      <a:lnTo>
                        <a:pt x="2585" y="2087"/>
                      </a:lnTo>
                      <a:lnTo>
                        <a:pt x="2600" y="1450"/>
                      </a:lnTo>
                      <a:lnTo>
                        <a:pt x="2593" y="1134"/>
                      </a:lnTo>
                      <a:lnTo>
                        <a:pt x="2592" y="985"/>
                      </a:lnTo>
                      <a:lnTo>
                        <a:pt x="2621" y="862"/>
                      </a:lnTo>
                      <a:lnTo>
                        <a:pt x="2621" y="761"/>
                      </a:lnTo>
                      <a:lnTo>
                        <a:pt x="2588" y="672"/>
                      </a:lnTo>
                      <a:lnTo>
                        <a:pt x="2475" y="554"/>
                      </a:lnTo>
                      <a:lnTo>
                        <a:pt x="2339" y="484"/>
                      </a:lnTo>
                      <a:lnTo>
                        <a:pt x="2028" y="371"/>
                      </a:lnTo>
                      <a:lnTo>
                        <a:pt x="1571" y="258"/>
                      </a:lnTo>
                      <a:lnTo>
                        <a:pt x="1480" y="251"/>
                      </a:lnTo>
                      <a:lnTo>
                        <a:pt x="1421" y="258"/>
                      </a:lnTo>
                      <a:lnTo>
                        <a:pt x="1405" y="237"/>
                      </a:lnTo>
                      <a:lnTo>
                        <a:pt x="1381" y="211"/>
                      </a:lnTo>
                      <a:lnTo>
                        <a:pt x="1351" y="217"/>
                      </a:lnTo>
                      <a:lnTo>
                        <a:pt x="1313" y="220"/>
                      </a:lnTo>
                      <a:lnTo>
                        <a:pt x="1295" y="173"/>
                      </a:lnTo>
                      <a:lnTo>
                        <a:pt x="1260" y="148"/>
                      </a:lnTo>
                      <a:lnTo>
                        <a:pt x="1226" y="141"/>
                      </a:lnTo>
                      <a:lnTo>
                        <a:pt x="1178" y="141"/>
                      </a:lnTo>
                      <a:lnTo>
                        <a:pt x="1186" y="102"/>
                      </a:lnTo>
                      <a:lnTo>
                        <a:pt x="1131" y="0"/>
                      </a:lnTo>
                      <a:lnTo>
                        <a:pt x="64" y="27"/>
                      </a:lnTo>
                      <a:lnTo>
                        <a:pt x="68" y="137"/>
                      </a:lnTo>
                      <a:lnTo>
                        <a:pt x="48" y="237"/>
                      </a:lnTo>
                      <a:lnTo>
                        <a:pt x="32" y="307"/>
                      </a:lnTo>
                      <a:lnTo>
                        <a:pt x="14" y="393"/>
                      </a:lnTo>
                      <a:lnTo>
                        <a:pt x="0" y="535"/>
                      </a:lnTo>
                      <a:lnTo>
                        <a:pt x="17" y="619"/>
                      </a:lnTo>
                      <a:lnTo>
                        <a:pt x="48" y="698"/>
                      </a:lnTo>
                      <a:lnTo>
                        <a:pt x="87" y="763"/>
                      </a:lnTo>
                      <a:lnTo>
                        <a:pt x="136" y="789"/>
                      </a:lnTo>
                      <a:lnTo>
                        <a:pt x="213" y="811"/>
                      </a:lnTo>
                      <a:lnTo>
                        <a:pt x="315" y="843"/>
                      </a:lnTo>
                      <a:lnTo>
                        <a:pt x="362" y="899"/>
                      </a:lnTo>
                      <a:lnTo>
                        <a:pt x="416" y="945"/>
                      </a:lnTo>
                      <a:lnTo>
                        <a:pt x="503" y="985"/>
                      </a:lnTo>
                      <a:lnTo>
                        <a:pt x="604" y="1018"/>
                      </a:lnTo>
                      <a:lnTo>
                        <a:pt x="767" y="1036"/>
                      </a:lnTo>
                      <a:lnTo>
                        <a:pt x="906" y="1036"/>
                      </a:lnTo>
                      <a:lnTo>
                        <a:pt x="1011" y="1025"/>
                      </a:lnTo>
                      <a:lnTo>
                        <a:pt x="1106" y="1018"/>
                      </a:lnTo>
                      <a:lnTo>
                        <a:pt x="1178" y="1056"/>
                      </a:lnTo>
                      <a:lnTo>
                        <a:pt x="1317" y="1048"/>
                      </a:lnTo>
                      <a:lnTo>
                        <a:pt x="1886" y="1100"/>
                      </a:lnTo>
                      <a:lnTo>
                        <a:pt x="2015" y="1128"/>
                      </a:lnTo>
                      <a:lnTo>
                        <a:pt x="2036" y="1155"/>
                      </a:lnTo>
                      <a:lnTo>
                        <a:pt x="2118" y="1166"/>
                      </a:lnTo>
                      <a:lnTo>
                        <a:pt x="2086" y="1220"/>
                      </a:lnTo>
                      <a:lnTo>
                        <a:pt x="2113" y="1287"/>
                      </a:lnTo>
                      <a:lnTo>
                        <a:pt x="2091" y="1448"/>
                      </a:lnTo>
                      <a:lnTo>
                        <a:pt x="2091" y="1619"/>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633" name="Freeform 1155"/>
                <p:cNvSpPr>
                  <a:spLocks/>
                </p:cNvSpPr>
                <p:nvPr/>
              </p:nvSpPr>
              <p:spPr bwMode="auto">
                <a:xfrm>
                  <a:off x="3918" y="2497"/>
                  <a:ext cx="367" cy="494"/>
                </a:xfrm>
                <a:custGeom>
                  <a:avLst/>
                  <a:gdLst>
                    <a:gd name="T0" fmla="*/ 0 w 2571"/>
                    <a:gd name="T1" fmla="*/ 0 h 1975"/>
                    <a:gd name="T2" fmla="*/ 0 w 2571"/>
                    <a:gd name="T3" fmla="*/ 0 h 1975"/>
                    <a:gd name="T4" fmla="*/ 0 w 2571"/>
                    <a:gd name="T5" fmla="*/ 0 h 1975"/>
                    <a:gd name="T6" fmla="*/ 0 w 2571"/>
                    <a:gd name="T7" fmla="*/ 0 h 1975"/>
                    <a:gd name="T8" fmla="*/ 0 w 2571"/>
                    <a:gd name="T9" fmla="*/ 0 h 1975"/>
                    <a:gd name="T10" fmla="*/ 0 w 2571"/>
                    <a:gd name="T11" fmla="*/ 0 h 1975"/>
                    <a:gd name="T12" fmla="*/ 0 w 2571"/>
                    <a:gd name="T13" fmla="*/ 0 h 1975"/>
                    <a:gd name="T14" fmla="*/ 0 w 2571"/>
                    <a:gd name="T15" fmla="*/ 0 h 1975"/>
                    <a:gd name="T16" fmla="*/ 0 w 2571"/>
                    <a:gd name="T17" fmla="*/ 0 h 1975"/>
                    <a:gd name="T18" fmla="*/ 0 w 2571"/>
                    <a:gd name="T19" fmla="*/ 0 h 1975"/>
                    <a:gd name="T20" fmla="*/ 0 w 2571"/>
                    <a:gd name="T21" fmla="*/ 0 h 1975"/>
                    <a:gd name="T22" fmla="*/ 0 w 2571"/>
                    <a:gd name="T23" fmla="*/ 0 h 1975"/>
                    <a:gd name="T24" fmla="*/ 0 w 2571"/>
                    <a:gd name="T25" fmla="*/ 0 h 1975"/>
                    <a:gd name="T26" fmla="*/ 0 w 2571"/>
                    <a:gd name="T27" fmla="*/ 0 h 1975"/>
                    <a:gd name="T28" fmla="*/ 0 w 2571"/>
                    <a:gd name="T29" fmla="*/ 0 h 1975"/>
                    <a:gd name="T30" fmla="*/ 0 w 2571"/>
                    <a:gd name="T31" fmla="*/ 0 h 1975"/>
                    <a:gd name="T32" fmla="*/ 0 w 2571"/>
                    <a:gd name="T33" fmla="*/ 0 h 1975"/>
                    <a:gd name="T34" fmla="*/ 0 w 2571"/>
                    <a:gd name="T35" fmla="*/ 1 h 1975"/>
                    <a:gd name="T36" fmla="*/ 0 w 2571"/>
                    <a:gd name="T37" fmla="*/ 1 h 1975"/>
                    <a:gd name="T38" fmla="*/ 0 w 2571"/>
                    <a:gd name="T39" fmla="*/ 0 h 1975"/>
                    <a:gd name="T40" fmla="*/ 0 w 2571"/>
                    <a:gd name="T41" fmla="*/ 0 h 1975"/>
                    <a:gd name="T42" fmla="*/ 0 w 2571"/>
                    <a:gd name="T43" fmla="*/ 0 h 1975"/>
                    <a:gd name="T44" fmla="*/ 0 w 2571"/>
                    <a:gd name="T45" fmla="*/ 0 h 1975"/>
                    <a:gd name="T46" fmla="*/ 0 w 2571"/>
                    <a:gd name="T47" fmla="*/ 0 h 1975"/>
                    <a:gd name="T48" fmla="*/ 0 w 2571"/>
                    <a:gd name="T49" fmla="*/ 0 h 1975"/>
                    <a:gd name="T50" fmla="*/ 0 w 2571"/>
                    <a:gd name="T51" fmla="*/ 0 h 1975"/>
                    <a:gd name="T52" fmla="*/ 0 w 2571"/>
                    <a:gd name="T53" fmla="*/ 0 h 1975"/>
                    <a:gd name="T54" fmla="*/ 0 w 2571"/>
                    <a:gd name="T55" fmla="*/ 0 h 1975"/>
                    <a:gd name="T56" fmla="*/ 0 w 2571"/>
                    <a:gd name="T57" fmla="*/ 0 h 1975"/>
                    <a:gd name="T58" fmla="*/ 0 w 2571"/>
                    <a:gd name="T59" fmla="*/ 0 h 1975"/>
                    <a:gd name="T60" fmla="*/ 0 w 2571"/>
                    <a:gd name="T61" fmla="*/ 0 h 1975"/>
                    <a:gd name="T62" fmla="*/ 0 w 2571"/>
                    <a:gd name="T63" fmla="*/ 0 h 1975"/>
                    <a:gd name="T64" fmla="*/ 0 w 2571"/>
                    <a:gd name="T65" fmla="*/ 0 h 1975"/>
                    <a:gd name="T66" fmla="*/ 0 w 2571"/>
                    <a:gd name="T67" fmla="*/ 0 h 1975"/>
                    <a:gd name="T68" fmla="*/ 0 w 2571"/>
                    <a:gd name="T69" fmla="*/ 0 h 1975"/>
                    <a:gd name="T70" fmla="*/ 0 w 2571"/>
                    <a:gd name="T71" fmla="*/ 0 h 1975"/>
                    <a:gd name="T72" fmla="*/ 0 w 2571"/>
                    <a:gd name="T73" fmla="*/ 0 h 1975"/>
                    <a:gd name="T74" fmla="*/ 0 w 2571"/>
                    <a:gd name="T75" fmla="*/ 0 h 1975"/>
                    <a:gd name="T76" fmla="*/ 0 w 2571"/>
                    <a:gd name="T77" fmla="*/ 0 h 1975"/>
                    <a:gd name="T78" fmla="*/ 0 w 2571"/>
                    <a:gd name="T79" fmla="*/ 0 h 1975"/>
                    <a:gd name="T80" fmla="*/ 0 w 2571"/>
                    <a:gd name="T81" fmla="*/ 0 h 19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71" h="1975">
                      <a:moveTo>
                        <a:pt x="85" y="41"/>
                      </a:moveTo>
                      <a:lnTo>
                        <a:pt x="79" y="114"/>
                      </a:lnTo>
                      <a:lnTo>
                        <a:pt x="50" y="86"/>
                      </a:lnTo>
                      <a:lnTo>
                        <a:pt x="16" y="251"/>
                      </a:lnTo>
                      <a:lnTo>
                        <a:pt x="0" y="444"/>
                      </a:lnTo>
                      <a:lnTo>
                        <a:pt x="68" y="644"/>
                      </a:lnTo>
                      <a:lnTo>
                        <a:pt x="225" y="688"/>
                      </a:lnTo>
                      <a:lnTo>
                        <a:pt x="209" y="644"/>
                      </a:lnTo>
                      <a:lnTo>
                        <a:pt x="293" y="713"/>
                      </a:lnTo>
                      <a:lnTo>
                        <a:pt x="367" y="785"/>
                      </a:lnTo>
                      <a:lnTo>
                        <a:pt x="531" y="866"/>
                      </a:lnTo>
                      <a:lnTo>
                        <a:pt x="735" y="882"/>
                      </a:lnTo>
                      <a:lnTo>
                        <a:pt x="979" y="892"/>
                      </a:lnTo>
                      <a:lnTo>
                        <a:pt x="1080" y="882"/>
                      </a:lnTo>
                      <a:lnTo>
                        <a:pt x="988" y="842"/>
                      </a:lnTo>
                      <a:lnTo>
                        <a:pt x="949" y="740"/>
                      </a:lnTo>
                      <a:lnTo>
                        <a:pt x="1024" y="825"/>
                      </a:lnTo>
                      <a:lnTo>
                        <a:pt x="1114" y="877"/>
                      </a:lnTo>
                      <a:lnTo>
                        <a:pt x="1197" y="922"/>
                      </a:lnTo>
                      <a:lnTo>
                        <a:pt x="1284" y="910"/>
                      </a:lnTo>
                      <a:lnTo>
                        <a:pt x="1227" y="871"/>
                      </a:lnTo>
                      <a:lnTo>
                        <a:pt x="1170" y="821"/>
                      </a:lnTo>
                      <a:lnTo>
                        <a:pt x="1260" y="853"/>
                      </a:lnTo>
                      <a:lnTo>
                        <a:pt x="1351" y="922"/>
                      </a:lnTo>
                      <a:lnTo>
                        <a:pt x="1646" y="957"/>
                      </a:lnTo>
                      <a:lnTo>
                        <a:pt x="1938" y="1002"/>
                      </a:lnTo>
                      <a:lnTo>
                        <a:pt x="2064" y="1036"/>
                      </a:lnTo>
                      <a:lnTo>
                        <a:pt x="2099" y="1052"/>
                      </a:lnTo>
                      <a:lnTo>
                        <a:pt x="2152" y="1030"/>
                      </a:lnTo>
                      <a:lnTo>
                        <a:pt x="2249" y="1017"/>
                      </a:lnTo>
                      <a:lnTo>
                        <a:pt x="2194" y="1048"/>
                      </a:lnTo>
                      <a:lnTo>
                        <a:pt x="2111" y="1078"/>
                      </a:lnTo>
                      <a:lnTo>
                        <a:pt x="2075" y="1103"/>
                      </a:lnTo>
                      <a:lnTo>
                        <a:pt x="2103" y="1180"/>
                      </a:lnTo>
                      <a:lnTo>
                        <a:pt x="2096" y="1912"/>
                      </a:lnTo>
                      <a:lnTo>
                        <a:pt x="2260" y="1948"/>
                      </a:lnTo>
                      <a:lnTo>
                        <a:pt x="2388" y="1975"/>
                      </a:lnTo>
                      <a:lnTo>
                        <a:pt x="2525" y="1948"/>
                      </a:lnTo>
                      <a:lnTo>
                        <a:pt x="2529" y="976"/>
                      </a:lnTo>
                      <a:lnTo>
                        <a:pt x="2571" y="769"/>
                      </a:lnTo>
                      <a:lnTo>
                        <a:pt x="2564" y="638"/>
                      </a:lnTo>
                      <a:lnTo>
                        <a:pt x="2499" y="547"/>
                      </a:lnTo>
                      <a:lnTo>
                        <a:pt x="2418" y="463"/>
                      </a:lnTo>
                      <a:lnTo>
                        <a:pt x="2200" y="371"/>
                      </a:lnTo>
                      <a:lnTo>
                        <a:pt x="1937" y="279"/>
                      </a:lnTo>
                      <a:lnTo>
                        <a:pt x="1559" y="181"/>
                      </a:lnTo>
                      <a:lnTo>
                        <a:pt x="1407" y="170"/>
                      </a:lnTo>
                      <a:lnTo>
                        <a:pt x="1344" y="261"/>
                      </a:lnTo>
                      <a:lnTo>
                        <a:pt x="1154" y="359"/>
                      </a:lnTo>
                      <a:lnTo>
                        <a:pt x="1255" y="273"/>
                      </a:lnTo>
                      <a:lnTo>
                        <a:pt x="1333" y="228"/>
                      </a:lnTo>
                      <a:lnTo>
                        <a:pt x="1364" y="165"/>
                      </a:lnTo>
                      <a:lnTo>
                        <a:pt x="1351" y="137"/>
                      </a:lnTo>
                      <a:lnTo>
                        <a:pt x="1295" y="137"/>
                      </a:lnTo>
                      <a:lnTo>
                        <a:pt x="1260" y="170"/>
                      </a:lnTo>
                      <a:lnTo>
                        <a:pt x="1227" y="206"/>
                      </a:lnTo>
                      <a:lnTo>
                        <a:pt x="1142" y="240"/>
                      </a:lnTo>
                      <a:lnTo>
                        <a:pt x="1221" y="170"/>
                      </a:lnTo>
                      <a:lnTo>
                        <a:pt x="1255" y="120"/>
                      </a:lnTo>
                      <a:lnTo>
                        <a:pt x="1234" y="86"/>
                      </a:lnTo>
                      <a:lnTo>
                        <a:pt x="1165" y="63"/>
                      </a:lnTo>
                      <a:lnTo>
                        <a:pt x="1074" y="142"/>
                      </a:lnTo>
                      <a:lnTo>
                        <a:pt x="988" y="193"/>
                      </a:lnTo>
                      <a:lnTo>
                        <a:pt x="1090" y="81"/>
                      </a:lnTo>
                      <a:lnTo>
                        <a:pt x="1125" y="34"/>
                      </a:lnTo>
                      <a:lnTo>
                        <a:pt x="1125" y="0"/>
                      </a:lnTo>
                      <a:lnTo>
                        <a:pt x="1041" y="12"/>
                      </a:lnTo>
                      <a:lnTo>
                        <a:pt x="962" y="69"/>
                      </a:lnTo>
                      <a:lnTo>
                        <a:pt x="909" y="108"/>
                      </a:lnTo>
                      <a:lnTo>
                        <a:pt x="667" y="133"/>
                      </a:lnTo>
                      <a:lnTo>
                        <a:pt x="674" y="69"/>
                      </a:lnTo>
                      <a:lnTo>
                        <a:pt x="600" y="45"/>
                      </a:lnTo>
                      <a:lnTo>
                        <a:pt x="600" y="125"/>
                      </a:lnTo>
                      <a:lnTo>
                        <a:pt x="526" y="142"/>
                      </a:lnTo>
                      <a:lnTo>
                        <a:pt x="367" y="165"/>
                      </a:lnTo>
                      <a:lnTo>
                        <a:pt x="378" y="81"/>
                      </a:lnTo>
                      <a:lnTo>
                        <a:pt x="322" y="81"/>
                      </a:lnTo>
                      <a:lnTo>
                        <a:pt x="317" y="165"/>
                      </a:lnTo>
                      <a:lnTo>
                        <a:pt x="225" y="161"/>
                      </a:lnTo>
                      <a:lnTo>
                        <a:pt x="130" y="137"/>
                      </a:lnTo>
                      <a:lnTo>
                        <a:pt x="124" y="69"/>
                      </a:lnTo>
                      <a:lnTo>
                        <a:pt x="85" y="4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34" name="Freeform 1156"/>
                <p:cNvSpPr>
                  <a:spLocks/>
                </p:cNvSpPr>
                <p:nvPr/>
              </p:nvSpPr>
              <p:spPr bwMode="auto">
                <a:xfrm>
                  <a:off x="4093" y="2656"/>
                  <a:ext cx="152" cy="67"/>
                </a:xfrm>
                <a:custGeom>
                  <a:avLst/>
                  <a:gdLst>
                    <a:gd name="T0" fmla="*/ 0 w 1062"/>
                    <a:gd name="T1" fmla="*/ 0 h 268"/>
                    <a:gd name="T2" fmla="*/ 0 w 1062"/>
                    <a:gd name="T3" fmla="*/ 0 h 268"/>
                    <a:gd name="T4" fmla="*/ 0 w 1062"/>
                    <a:gd name="T5" fmla="*/ 0 h 268"/>
                    <a:gd name="T6" fmla="*/ 0 w 1062"/>
                    <a:gd name="T7" fmla="*/ 0 h 268"/>
                    <a:gd name="T8" fmla="*/ 0 w 1062"/>
                    <a:gd name="T9" fmla="*/ 0 h 268"/>
                    <a:gd name="T10" fmla="*/ 0 w 1062"/>
                    <a:gd name="T11" fmla="*/ 0 h 268"/>
                    <a:gd name="T12" fmla="*/ 0 w 1062"/>
                    <a:gd name="T13" fmla="*/ 0 h 268"/>
                    <a:gd name="T14" fmla="*/ 0 w 1062"/>
                    <a:gd name="T15" fmla="*/ 0 h 268"/>
                    <a:gd name="T16" fmla="*/ 0 w 1062"/>
                    <a:gd name="T17" fmla="*/ 0 h 268"/>
                    <a:gd name="T18" fmla="*/ 0 w 1062"/>
                    <a:gd name="T19" fmla="*/ 0 h 268"/>
                    <a:gd name="T20" fmla="*/ 0 w 1062"/>
                    <a:gd name="T21" fmla="*/ 0 h 268"/>
                    <a:gd name="T22" fmla="*/ 0 w 1062"/>
                    <a:gd name="T23" fmla="*/ 0 h 268"/>
                    <a:gd name="T24" fmla="*/ 0 w 1062"/>
                    <a:gd name="T25" fmla="*/ 0 h 268"/>
                    <a:gd name="T26" fmla="*/ 0 w 1062"/>
                    <a:gd name="T27" fmla="*/ 0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2" h="268">
                      <a:moveTo>
                        <a:pt x="0" y="0"/>
                      </a:moveTo>
                      <a:lnTo>
                        <a:pt x="272" y="10"/>
                      </a:lnTo>
                      <a:lnTo>
                        <a:pt x="548" y="80"/>
                      </a:lnTo>
                      <a:lnTo>
                        <a:pt x="751" y="91"/>
                      </a:lnTo>
                      <a:lnTo>
                        <a:pt x="922" y="126"/>
                      </a:lnTo>
                      <a:lnTo>
                        <a:pt x="982" y="216"/>
                      </a:lnTo>
                      <a:lnTo>
                        <a:pt x="1062" y="268"/>
                      </a:lnTo>
                      <a:lnTo>
                        <a:pt x="982" y="251"/>
                      </a:lnTo>
                      <a:lnTo>
                        <a:pt x="910" y="148"/>
                      </a:lnTo>
                      <a:lnTo>
                        <a:pt x="684" y="103"/>
                      </a:lnTo>
                      <a:lnTo>
                        <a:pt x="548" y="103"/>
                      </a:lnTo>
                      <a:lnTo>
                        <a:pt x="441" y="80"/>
                      </a:lnTo>
                      <a:lnTo>
                        <a:pt x="253" y="28"/>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35" name="Freeform 1157"/>
                <p:cNvSpPr>
                  <a:spLocks/>
                </p:cNvSpPr>
                <p:nvPr/>
              </p:nvSpPr>
              <p:spPr bwMode="auto">
                <a:xfrm>
                  <a:off x="3969" y="2592"/>
                  <a:ext cx="50" cy="16"/>
                </a:xfrm>
                <a:custGeom>
                  <a:avLst/>
                  <a:gdLst>
                    <a:gd name="T0" fmla="*/ 0 w 350"/>
                    <a:gd name="T1" fmla="*/ 0 h 63"/>
                    <a:gd name="T2" fmla="*/ 0 w 350"/>
                    <a:gd name="T3" fmla="*/ 0 h 63"/>
                    <a:gd name="T4" fmla="*/ 0 w 350"/>
                    <a:gd name="T5" fmla="*/ 0 h 63"/>
                    <a:gd name="T6" fmla="*/ 0 w 350"/>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 h="63">
                      <a:moveTo>
                        <a:pt x="0" y="0"/>
                      </a:moveTo>
                      <a:lnTo>
                        <a:pt x="163" y="63"/>
                      </a:lnTo>
                      <a:lnTo>
                        <a:pt x="350" y="46"/>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36" name="Freeform 1158"/>
                <p:cNvSpPr>
                  <a:spLocks/>
                </p:cNvSpPr>
                <p:nvPr/>
              </p:nvSpPr>
              <p:spPr bwMode="auto">
                <a:xfrm>
                  <a:off x="3920" y="2568"/>
                  <a:ext cx="30" cy="19"/>
                </a:xfrm>
                <a:custGeom>
                  <a:avLst/>
                  <a:gdLst>
                    <a:gd name="T0" fmla="*/ 0 w 212"/>
                    <a:gd name="T1" fmla="*/ 0 h 73"/>
                    <a:gd name="T2" fmla="*/ 0 w 212"/>
                    <a:gd name="T3" fmla="*/ 0 h 73"/>
                    <a:gd name="T4" fmla="*/ 0 w 212"/>
                    <a:gd name="T5" fmla="*/ 0 h 73"/>
                    <a:gd name="T6" fmla="*/ 0 w 212"/>
                    <a:gd name="T7" fmla="*/ 0 h 73"/>
                    <a:gd name="T8" fmla="*/ 0 w 212"/>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73">
                      <a:moveTo>
                        <a:pt x="0" y="0"/>
                      </a:moveTo>
                      <a:lnTo>
                        <a:pt x="55" y="45"/>
                      </a:lnTo>
                      <a:lnTo>
                        <a:pt x="212" y="67"/>
                      </a:lnTo>
                      <a:lnTo>
                        <a:pt x="48" y="7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37" name="Freeform 1159"/>
                <p:cNvSpPr>
                  <a:spLocks/>
                </p:cNvSpPr>
                <p:nvPr/>
              </p:nvSpPr>
              <p:spPr bwMode="auto">
                <a:xfrm>
                  <a:off x="4046" y="2554"/>
                  <a:ext cx="47" cy="46"/>
                </a:xfrm>
                <a:custGeom>
                  <a:avLst/>
                  <a:gdLst>
                    <a:gd name="T0" fmla="*/ 0 w 328"/>
                    <a:gd name="T1" fmla="*/ 0 h 182"/>
                    <a:gd name="T2" fmla="*/ 0 w 328"/>
                    <a:gd name="T3" fmla="*/ 0 h 182"/>
                    <a:gd name="T4" fmla="*/ 0 w 328"/>
                    <a:gd name="T5" fmla="*/ 0 h 182"/>
                    <a:gd name="T6" fmla="*/ 0 w 328"/>
                    <a:gd name="T7" fmla="*/ 0 h 182"/>
                    <a:gd name="T8" fmla="*/ 0 w 328"/>
                    <a:gd name="T9" fmla="*/ 0 h 182"/>
                    <a:gd name="T10" fmla="*/ 0 w 328"/>
                    <a:gd name="T11" fmla="*/ 0 h 182"/>
                    <a:gd name="T12" fmla="*/ 0 w 328"/>
                    <a:gd name="T13" fmla="*/ 0 h 182"/>
                    <a:gd name="T14" fmla="*/ 0 w 328"/>
                    <a:gd name="T15" fmla="*/ 0 h 182"/>
                    <a:gd name="T16" fmla="*/ 0 w 328"/>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8" h="182">
                      <a:moveTo>
                        <a:pt x="0" y="0"/>
                      </a:moveTo>
                      <a:lnTo>
                        <a:pt x="147" y="17"/>
                      </a:lnTo>
                      <a:lnTo>
                        <a:pt x="175" y="40"/>
                      </a:lnTo>
                      <a:lnTo>
                        <a:pt x="175" y="97"/>
                      </a:lnTo>
                      <a:lnTo>
                        <a:pt x="187" y="160"/>
                      </a:lnTo>
                      <a:lnTo>
                        <a:pt x="328" y="182"/>
                      </a:lnTo>
                      <a:lnTo>
                        <a:pt x="159" y="177"/>
                      </a:lnTo>
                      <a:lnTo>
                        <a:pt x="129" y="6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38" name="Freeform 1160"/>
                <p:cNvSpPr>
                  <a:spLocks/>
                </p:cNvSpPr>
                <p:nvPr/>
              </p:nvSpPr>
              <p:spPr bwMode="auto">
                <a:xfrm>
                  <a:off x="4022" y="2019"/>
                  <a:ext cx="32" cy="115"/>
                </a:xfrm>
                <a:custGeom>
                  <a:avLst/>
                  <a:gdLst>
                    <a:gd name="T0" fmla="*/ 0 w 224"/>
                    <a:gd name="T1" fmla="*/ 0 h 458"/>
                    <a:gd name="T2" fmla="*/ 0 w 224"/>
                    <a:gd name="T3" fmla="*/ 0 h 458"/>
                    <a:gd name="T4" fmla="*/ 0 w 224"/>
                    <a:gd name="T5" fmla="*/ 0 h 458"/>
                    <a:gd name="T6" fmla="*/ 0 w 224"/>
                    <a:gd name="T7" fmla="*/ 0 h 458"/>
                    <a:gd name="T8" fmla="*/ 0 w 224"/>
                    <a:gd name="T9" fmla="*/ 0 h 458"/>
                    <a:gd name="T10" fmla="*/ 0 w 224"/>
                    <a:gd name="T11" fmla="*/ 0 h 458"/>
                    <a:gd name="T12" fmla="*/ 0 w 224"/>
                    <a:gd name="T13" fmla="*/ 0 h 458"/>
                    <a:gd name="T14" fmla="*/ 0 w 224"/>
                    <a:gd name="T15" fmla="*/ 0 h 458"/>
                    <a:gd name="T16" fmla="*/ 0 w 224"/>
                    <a:gd name="T17" fmla="*/ 0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458">
                      <a:moveTo>
                        <a:pt x="52" y="0"/>
                      </a:moveTo>
                      <a:lnTo>
                        <a:pt x="102" y="57"/>
                      </a:lnTo>
                      <a:lnTo>
                        <a:pt x="116" y="136"/>
                      </a:lnTo>
                      <a:lnTo>
                        <a:pt x="186" y="220"/>
                      </a:lnTo>
                      <a:lnTo>
                        <a:pt x="216" y="304"/>
                      </a:lnTo>
                      <a:lnTo>
                        <a:pt x="224" y="393"/>
                      </a:lnTo>
                      <a:lnTo>
                        <a:pt x="212" y="458"/>
                      </a:lnTo>
                      <a:lnTo>
                        <a:pt x="0" y="185"/>
                      </a:lnTo>
                      <a:lnTo>
                        <a:pt x="52" y="0"/>
                      </a:lnTo>
                      <a:close/>
                    </a:path>
                  </a:pathLst>
                </a:custGeom>
                <a:solidFill>
                  <a:srgbClr val="400000"/>
                </a:solidFill>
                <a:ln w="1588">
                  <a:solidFill>
                    <a:srgbClr val="000000"/>
                  </a:solidFill>
                  <a:prstDash val="solid"/>
                  <a:round/>
                  <a:headEnd/>
                  <a:tailEnd/>
                </a:ln>
              </p:spPr>
              <p:txBody>
                <a:bodyPr/>
                <a:lstStyle/>
                <a:p>
                  <a:endParaRPr lang="zh-CN" altLang="en-US" sz="2400"/>
                </a:p>
              </p:txBody>
            </p:sp>
            <p:sp>
              <p:nvSpPr>
                <p:cNvPr id="58639" name="Freeform 1161"/>
                <p:cNvSpPr>
                  <a:spLocks/>
                </p:cNvSpPr>
                <p:nvPr/>
              </p:nvSpPr>
              <p:spPr bwMode="auto">
                <a:xfrm>
                  <a:off x="3955" y="1956"/>
                  <a:ext cx="75" cy="84"/>
                </a:xfrm>
                <a:custGeom>
                  <a:avLst/>
                  <a:gdLst>
                    <a:gd name="T0" fmla="*/ 0 w 530"/>
                    <a:gd name="T1" fmla="*/ 0 h 338"/>
                    <a:gd name="T2" fmla="*/ 0 w 530"/>
                    <a:gd name="T3" fmla="*/ 0 h 338"/>
                    <a:gd name="T4" fmla="*/ 0 w 530"/>
                    <a:gd name="T5" fmla="*/ 0 h 338"/>
                    <a:gd name="T6" fmla="*/ 0 w 530"/>
                    <a:gd name="T7" fmla="*/ 0 h 338"/>
                    <a:gd name="T8" fmla="*/ 0 w 530"/>
                    <a:gd name="T9" fmla="*/ 0 h 338"/>
                    <a:gd name="T10" fmla="*/ 0 w 530"/>
                    <a:gd name="T11" fmla="*/ 0 h 338"/>
                    <a:gd name="T12" fmla="*/ 0 w 530"/>
                    <a:gd name="T13" fmla="*/ 0 h 338"/>
                    <a:gd name="T14" fmla="*/ 0 w 530"/>
                    <a:gd name="T15" fmla="*/ 0 h 338"/>
                    <a:gd name="T16" fmla="*/ 0 w 530"/>
                    <a:gd name="T17" fmla="*/ 0 h 338"/>
                    <a:gd name="T18" fmla="*/ 0 w 530"/>
                    <a:gd name="T19" fmla="*/ 0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0" h="338">
                      <a:moveTo>
                        <a:pt x="29" y="0"/>
                      </a:moveTo>
                      <a:lnTo>
                        <a:pt x="108" y="13"/>
                      </a:lnTo>
                      <a:lnTo>
                        <a:pt x="217" y="53"/>
                      </a:lnTo>
                      <a:lnTo>
                        <a:pt x="344" y="113"/>
                      </a:lnTo>
                      <a:lnTo>
                        <a:pt x="439" y="170"/>
                      </a:lnTo>
                      <a:lnTo>
                        <a:pt x="512" y="213"/>
                      </a:lnTo>
                      <a:lnTo>
                        <a:pt x="528" y="256"/>
                      </a:lnTo>
                      <a:lnTo>
                        <a:pt x="530" y="338"/>
                      </a:lnTo>
                      <a:lnTo>
                        <a:pt x="0" y="78"/>
                      </a:lnTo>
                      <a:lnTo>
                        <a:pt x="29" y="0"/>
                      </a:lnTo>
                      <a:close/>
                    </a:path>
                  </a:pathLst>
                </a:custGeom>
                <a:solidFill>
                  <a:srgbClr val="C0C0C0"/>
                </a:solidFill>
                <a:ln w="1588">
                  <a:solidFill>
                    <a:srgbClr val="000000"/>
                  </a:solidFill>
                  <a:prstDash val="solid"/>
                  <a:round/>
                  <a:headEnd/>
                  <a:tailEnd/>
                </a:ln>
              </p:spPr>
              <p:txBody>
                <a:bodyPr/>
                <a:lstStyle/>
                <a:p>
                  <a:endParaRPr lang="zh-CN" altLang="en-US" sz="2400"/>
                </a:p>
              </p:txBody>
            </p:sp>
            <p:sp>
              <p:nvSpPr>
                <p:cNvPr id="58640" name="Freeform 1162"/>
                <p:cNvSpPr>
                  <a:spLocks/>
                </p:cNvSpPr>
                <p:nvPr/>
              </p:nvSpPr>
              <p:spPr bwMode="auto">
                <a:xfrm>
                  <a:off x="3954" y="1960"/>
                  <a:ext cx="74" cy="84"/>
                </a:xfrm>
                <a:custGeom>
                  <a:avLst/>
                  <a:gdLst>
                    <a:gd name="T0" fmla="*/ 0 w 520"/>
                    <a:gd name="T1" fmla="*/ 0 h 336"/>
                    <a:gd name="T2" fmla="*/ 0 w 520"/>
                    <a:gd name="T3" fmla="*/ 0 h 336"/>
                    <a:gd name="T4" fmla="*/ 0 w 520"/>
                    <a:gd name="T5" fmla="*/ 0 h 336"/>
                    <a:gd name="T6" fmla="*/ 0 w 520"/>
                    <a:gd name="T7" fmla="*/ 0 h 336"/>
                    <a:gd name="T8" fmla="*/ 0 w 520"/>
                    <a:gd name="T9" fmla="*/ 0 h 336"/>
                    <a:gd name="T10" fmla="*/ 0 w 520"/>
                    <a:gd name="T11" fmla="*/ 0 h 336"/>
                    <a:gd name="T12" fmla="*/ 0 w 520"/>
                    <a:gd name="T13" fmla="*/ 0 h 336"/>
                    <a:gd name="T14" fmla="*/ 0 w 520"/>
                    <a:gd name="T15" fmla="*/ 0 h 336"/>
                    <a:gd name="T16" fmla="*/ 0 w 520"/>
                    <a:gd name="T17" fmla="*/ 0 h 336"/>
                    <a:gd name="T18" fmla="*/ 0 w 520"/>
                    <a:gd name="T19" fmla="*/ 0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0" h="336">
                      <a:moveTo>
                        <a:pt x="520" y="336"/>
                      </a:moveTo>
                      <a:lnTo>
                        <a:pt x="520" y="248"/>
                      </a:lnTo>
                      <a:lnTo>
                        <a:pt x="504" y="209"/>
                      </a:lnTo>
                      <a:lnTo>
                        <a:pt x="395" y="145"/>
                      </a:lnTo>
                      <a:lnTo>
                        <a:pt x="268" y="75"/>
                      </a:lnTo>
                      <a:lnTo>
                        <a:pt x="132" y="19"/>
                      </a:lnTo>
                      <a:lnTo>
                        <a:pt x="37" y="0"/>
                      </a:lnTo>
                      <a:lnTo>
                        <a:pt x="0" y="102"/>
                      </a:lnTo>
                      <a:lnTo>
                        <a:pt x="398" y="280"/>
                      </a:lnTo>
                      <a:lnTo>
                        <a:pt x="520" y="3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41" name="Freeform 1163"/>
                <p:cNvSpPr>
                  <a:spLocks/>
                </p:cNvSpPr>
                <p:nvPr/>
              </p:nvSpPr>
              <p:spPr bwMode="auto">
                <a:xfrm>
                  <a:off x="3954" y="1990"/>
                  <a:ext cx="74" cy="61"/>
                </a:xfrm>
                <a:custGeom>
                  <a:avLst/>
                  <a:gdLst>
                    <a:gd name="T0" fmla="*/ 0 w 515"/>
                    <a:gd name="T1" fmla="*/ 0 h 243"/>
                    <a:gd name="T2" fmla="*/ 0 w 515"/>
                    <a:gd name="T3" fmla="*/ 0 h 243"/>
                    <a:gd name="T4" fmla="*/ 0 w 515"/>
                    <a:gd name="T5" fmla="*/ 0 h 243"/>
                    <a:gd name="T6" fmla="*/ 0 w 515"/>
                    <a:gd name="T7" fmla="*/ 0 h 243"/>
                    <a:gd name="T8" fmla="*/ 0 w 515"/>
                    <a:gd name="T9" fmla="*/ 0 h 243"/>
                    <a:gd name="T10" fmla="*/ 0 w 515"/>
                    <a:gd name="T11" fmla="*/ 0 h 243"/>
                    <a:gd name="T12" fmla="*/ 0 w 515"/>
                    <a:gd name="T13" fmla="*/ 0 h 243"/>
                    <a:gd name="T14" fmla="*/ 0 w 515"/>
                    <a:gd name="T15" fmla="*/ 0 h 243"/>
                    <a:gd name="T16" fmla="*/ 0 w 515"/>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5" h="243">
                      <a:moveTo>
                        <a:pt x="0" y="0"/>
                      </a:moveTo>
                      <a:lnTo>
                        <a:pt x="169" y="74"/>
                      </a:lnTo>
                      <a:lnTo>
                        <a:pt x="333" y="166"/>
                      </a:lnTo>
                      <a:lnTo>
                        <a:pt x="449" y="222"/>
                      </a:lnTo>
                      <a:lnTo>
                        <a:pt x="515" y="243"/>
                      </a:lnTo>
                      <a:lnTo>
                        <a:pt x="391" y="213"/>
                      </a:lnTo>
                      <a:lnTo>
                        <a:pt x="257" y="148"/>
                      </a:lnTo>
                      <a:lnTo>
                        <a:pt x="130" y="78"/>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42" name="Freeform 1164"/>
                <p:cNvSpPr>
                  <a:spLocks/>
                </p:cNvSpPr>
                <p:nvPr/>
              </p:nvSpPr>
              <p:spPr bwMode="auto">
                <a:xfrm>
                  <a:off x="3896" y="1963"/>
                  <a:ext cx="215" cy="757"/>
                </a:xfrm>
                <a:custGeom>
                  <a:avLst/>
                  <a:gdLst>
                    <a:gd name="T0" fmla="*/ 0 w 1507"/>
                    <a:gd name="T1" fmla="*/ 0 h 3025"/>
                    <a:gd name="T2" fmla="*/ 0 w 1507"/>
                    <a:gd name="T3" fmla="*/ 0 h 3025"/>
                    <a:gd name="T4" fmla="*/ 0 w 1507"/>
                    <a:gd name="T5" fmla="*/ 0 h 3025"/>
                    <a:gd name="T6" fmla="*/ 0 w 1507"/>
                    <a:gd name="T7" fmla="*/ 0 h 3025"/>
                    <a:gd name="T8" fmla="*/ 0 w 1507"/>
                    <a:gd name="T9" fmla="*/ 0 h 3025"/>
                    <a:gd name="T10" fmla="*/ 0 w 1507"/>
                    <a:gd name="T11" fmla="*/ 0 h 3025"/>
                    <a:gd name="T12" fmla="*/ 0 w 1507"/>
                    <a:gd name="T13" fmla="*/ 0 h 3025"/>
                    <a:gd name="T14" fmla="*/ 0 w 1507"/>
                    <a:gd name="T15" fmla="*/ 0 h 3025"/>
                    <a:gd name="T16" fmla="*/ 0 w 1507"/>
                    <a:gd name="T17" fmla="*/ 0 h 3025"/>
                    <a:gd name="T18" fmla="*/ 0 w 1507"/>
                    <a:gd name="T19" fmla="*/ 0 h 3025"/>
                    <a:gd name="T20" fmla="*/ 0 w 1507"/>
                    <a:gd name="T21" fmla="*/ 0 h 3025"/>
                    <a:gd name="T22" fmla="*/ 0 w 1507"/>
                    <a:gd name="T23" fmla="*/ 0 h 3025"/>
                    <a:gd name="T24" fmla="*/ 0 w 1507"/>
                    <a:gd name="T25" fmla="*/ 0 h 3025"/>
                    <a:gd name="T26" fmla="*/ 0 w 1507"/>
                    <a:gd name="T27" fmla="*/ 1 h 3025"/>
                    <a:gd name="T28" fmla="*/ 0 w 1507"/>
                    <a:gd name="T29" fmla="*/ 1 h 3025"/>
                    <a:gd name="T30" fmla="*/ 0 w 1507"/>
                    <a:gd name="T31" fmla="*/ 1 h 3025"/>
                    <a:gd name="T32" fmla="*/ 0 w 1507"/>
                    <a:gd name="T33" fmla="*/ 1 h 3025"/>
                    <a:gd name="T34" fmla="*/ 0 w 1507"/>
                    <a:gd name="T35" fmla="*/ 1 h 3025"/>
                    <a:gd name="T36" fmla="*/ 0 w 1507"/>
                    <a:gd name="T37" fmla="*/ 1 h 3025"/>
                    <a:gd name="T38" fmla="*/ 0 w 1507"/>
                    <a:gd name="T39" fmla="*/ 1 h 3025"/>
                    <a:gd name="T40" fmla="*/ 0 w 1507"/>
                    <a:gd name="T41" fmla="*/ 1 h 3025"/>
                    <a:gd name="T42" fmla="*/ 0 w 1507"/>
                    <a:gd name="T43" fmla="*/ 1 h 3025"/>
                    <a:gd name="T44" fmla="*/ 0 w 1507"/>
                    <a:gd name="T45" fmla="*/ 1 h 3025"/>
                    <a:gd name="T46" fmla="*/ 0 w 1507"/>
                    <a:gd name="T47" fmla="*/ 1 h 3025"/>
                    <a:gd name="T48" fmla="*/ 0 w 1507"/>
                    <a:gd name="T49" fmla="*/ 1 h 3025"/>
                    <a:gd name="T50" fmla="*/ 0 w 1507"/>
                    <a:gd name="T51" fmla="*/ 1 h 3025"/>
                    <a:gd name="T52" fmla="*/ 0 w 1507"/>
                    <a:gd name="T53" fmla="*/ 1 h 3025"/>
                    <a:gd name="T54" fmla="*/ 0 w 1507"/>
                    <a:gd name="T55" fmla="*/ 1 h 3025"/>
                    <a:gd name="T56" fmla="*/ 0 w 1507"/>
                    <a:gd name="T57" fmla="*/ 1 h 3025"/>
                    <a:gd name="T58" fmla="*/ 0 w 1507"/>
                    <a:gd name="T59" fmla="*/ 1 h 3025"/>
                    <a:gd name="T60" fmla="*/ 0 w 1507"/>
                    <a:gd name="T61" fmla="*/ 1 h 3025"/>
                    <a:gd name="T62" fmla="*/ 0 w 1507"/>
                    <a:gd name="T63" fmla="*/ 1 h 3025"/>
                    <a:gd name="T64" fmla="*/ 0 w 1507"/>
                    <a:gd name="T65" fmla="*/ 1 h 3025"/>
                    <a:gd name="T66" fmla="*/ 0 w 1507"/>
                    <a:gd name="T67" fmla="*/ 0 h 3025"/>
                    <a:gd name="T68" fmla="*/ 0 w 1507"/>
                    <a:gd name="T69" fmla="*/ 0 h 3025"/>
                    <a:gd name="T70" fmla="*/ 0 w 1507"/>
                    <a:gd name="T71" fmla="*/ 0 h 3025"/>
                    <a:gd name="T72" fmla="*/ 0 w 1507"/>
                    <a:gd name="T73" fmla="*/ 0 h 3025"/>
                    <a:gd name="T74" fmla="*/ 0 w 1507"/>
                    <a:gd name="T75" fmla="*/ 0 h 3025"/>
                    <a:gd name="T76" fmla="*/ 0 w 1507"/>
                    <a:gd name="T77" fmla="*/ 0 h 3025"/>
                    <a:gd name="T78" fmla="*/ 0 w 1507"/>
                    <a:gd name="T79" fmla="*/ 0 h 3025"/>
                    <a:gd name="T80" fmla="*/ 0 w 1507"/>
                    <a:gd name="T81" fmla="*/ 0 h 3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7" h="3025">
                      <a:moveTo>
                        <a:pt x="370" y="82"/>
                      </a:moveTo>
                      <a:lnTo>
                        <a:pt x="424" y="0"/>
                      </a:lnTo>
                      <a:lnTo>
                        <a:pt x="525" y="50"/>
                      </a:lnTo>
                      <a:lnTo>
                        <a:pt x="630" y="98"/>
                      </a:lnTo>
                      <a:lnTo>
                        <a:pt x="729" y="150"/>
                      </a:lnTo>
                      <a:lnTo>
                        <a:pt x="838" y="209"/>
                      </a:lnTo>
                      <a:lnTo>
                        <a:pt x="922" y="261"/>
                      </a:lnTo>
                      <a:lnTo>
                        <a:pt x="961" y="325"/>
                      </a:lnTo>
                      <a:lnTo>
                        <a:pt x="982" y="382"/>
                      </a:lnTo>
                      <a:lnTo>
                        <a:pt x="1037" y="445"/>
                      </a:lnTo>
                      <a:lnTo>
                        <a:pt x="1069" y="557"/>
                      </a:lnTo>
                      <a:lnTo>
                        <a:pt x="1177" y="802"/>
                      </a:lnTo>
                      <a:lnTo>
                        <a:pt x="1260" y="1254"/>
                      </a:lnTo>
                      <a:lnTo>
                        <a:pt x="1269" y="1592"/>
                      </a:lnTo>
                      <a:lnTo>
                        <a:pt x="1316" y="1866"/>
                      </a:lnTo>
                      <a:lnTo>
                        <a:pt x="1330" y="2076"/>
                      </a:lnTo>
                      <a:lnTo>
                        <a:pt x="1346" y="2222"/>
                      </a:lnTo>
                      <a:lnTo>
                        <a:pt x="1385" y="2391"/>
                      </a:lnTo>
                      <a:lnTo>
                        <a:pt x="1507" y="2656"/>
                      </a:lnTo>
                      <a:lnTo>
                        <a:pt x="1406" y="2786"/>
                      </a:lnTo>
                      <a:lnTo>
                        <a:pt x="1169" y="2933"/>
                      </a:lnTo>
                      <a:lnTo>
                        <a:pt x="785" y="3025"/>
                      </a:lnTo>
                      <a:lnTo>
                        <a:pt x="530" y="2995"/>
                      </a:lnTo>
                      <a:lnTo>
                        <a:pt x="338" y="2902"/>
                      </a:lnTo>
                      <a:lnTo>
                        <a:pt x="309" y="2454"/>
                      </a:lnTo>
                      <a:lnTo>
                        <a:pt x="262" y="2841"/>
                      </a:lnTo>
                      <a:lnTo>
                        <a:pt x="86" y="2725"/>
                      </a:lnTo>
                      <a:lnTo>
                        <a:pt x="56" y="2508"/>
                      </a:lnTo>
                      <a:lnTo>
                        <a:pt x="167" y="2062"/>
                      </a:lnTo>
                      <a:lnTo>
                        <a:pt x="176" y="1934"/>
                      </a:lnTo>
                      <a:lnTo>
                        <a:pt x="136" y="1777"/>
                      </a:lnTo>
                      <a:lnTo>
                        <a:pt x="112" y="1573"/>
                      </a:lnTo>
                      <a:lnTo>
                        <a:pt x="64" y="1383"/>
                      </a:lnTo>
                      <a:lnTo>
                        <a:pt x="0" y="1100"/>
                      </a:lnTo>
                      <a:lnTo>
                        <a:pt x="12" y="816"/>
                      </a:lnTo>
                      <a:lnTo>
                        <a:pt x="10" y="608"/>
                      </a:lnTo>
                      <a:lnTo>
                        <a:pt x="44" y="425"/>
                      </a:lnTo>
                      <a:lnTo>
                        <a:pt x="86" y="333"/>
                      </a:lnTo>
                      <a:lnTo>
                        <a:pt x="169" y="220"/>
                      </a:lnTo>
                      <a:lnTo>
                        <a:pt x="255" y="144"/>
                      </a:lnTo>
                      <a:lnTo>
                        <a:pt x="370" y="82"/>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643" name="Freeform 1165"/>
                <p:cNvSpPr>
                  <a:spLocks/>
                </p:cNvSpPr>
                <p:nvPr/>
              </p:nvSpPr>
              <p:spPr bwMode="auto">
                <a:xfrm>
                  <a:off x="3901" y="1969"/>
                  <a:ext cx="207" cy="738"/>
                </a:xfrm>
                <a:custGeom>
                  <a:avLst/>
                  <a:gdLst>
                    <a:gd name="T0" fmla="*/ 0 w 1449"/>
                    <a:gd name="T1" fmla="*/ 1 h 2950"/>
                    <a:gd name="T2" fmla="*/ 0 w 1449"/>
                    <a:gd name="T3" fmla="*/ 1 h 2950"/>
                    <a:gd name="T4" fmla="*/ 0 w 1449"/>
                    <a:gd name="T5" fmla="*/ 1 h 2950"/>
                    <a:gd name="T6" fmla="*/ 0 w 1449"/>
                    <a:gd name="T7" fmla="*/ 1 h 2950"/>
                    <a:gd name="T8" fmla="*/ 0 w 1449"/>
                    <a:gd name="T9" fmla="*/ 0 h 2950"/>
                    <a:gd name="T10" fmla="*/ 0 w 1449"/>
                    <a:gd name="T11" fmla="*/ 0 h 2950"/>
                    <a:gd name="T12" fmla="*/ 0 w 1449"/>
                    <a:gd name="T13" fmla="*/ 0 h 2950"/>
                    <a:gd name="T14" fmla="*/ 0 w 1449"/>
                    <a:gd name="T15" fmla="*/ 0 h 2950"/>
                    <a:gd name="T16" fmla="*/ 0 w 1449"/>
                    <a:gd name="T17" fmla="*/ 0 h 2950"/>
                    <a:gd name="T18" fmla="*/ 0 w 1449"/>
                    <a:gd name="T19" fmla="*/ 0 h 2950"/>
                    <a:gd name="T20" fmla="*/ 0 w 1449"/>
                    <a:gd name="T21" fmla="*/ 0 h 2950"/>
                    <a:gd name="T22" fmla="*/ 0 w 1449"/>
                    <a:gd name="T23" fmla="*/ 0 h 2950"/>
                    <a:gd name="T24" fmla="*/ 0 w 1449"/>
                    <a:gd name="T25" fmla="*/ 0 h 2950"/>
                    <a:gd name="T26" fmla="*/ 0 w 1449"/>
                    <a:gd name="T27" fmla="*/ 0 h 2950"/>
                    <a:gd name="T28" fmla="*/ 0 w 1449"/>
                    <a:gd name="T29" fmla="*/ 0 h 2950"/>
                    <a:gd name="T30" fmla="*/ 0 w 1449"/>
                    <a:gd name="T31" fmla="*/ 0 h 2950"/>
                    <a:gd name="T32" fmla="*/ 0 w 1449"/>
                    <a:gd name="T33" fmla="*/ 0 h 2950"/>
                    <a:gd name="T34" fmla="*/ 0 w 1449"/>
                    <a:gd name="T35" fmla="*/ 0 h 2950"/>
                    <a:gd name="T36" fmla="*/ 0 w 1449"/>
                    <a:gd name="T37" fmla="*/ 0 h 2950"/>
                    <a:gd name="T38" fmla="*/ 0 w 1449"/>
                    <a:gd name="T39" fmla="*/ 0 h 2950"/>
                    <a:gd name="T40" fmla="*/ 0 w 1449"/>
                    <a:gd name="T41" fmla="*/ 0 h 2950"/>
                    <a:gd name="T42" fmla="*/ 0 w 1449"/>
                    <a:gd name="T43" fmla="*/ 0 h 2950"/>
                    <a:gd name="T44" fmla="*/ 0 w 1449"/>
                    <a:gd name="T45" fmla="*/ 0 h 2950"/>
                    <a:gd name="T46" fmla="*/ 0 w 1449"/>
                    <a:gd name="T47" fmla="*/ 0 h 2950"/>
                    <a:gd name="T48" fmla="*/ 0 w 1449"/>
                    <a:gd name="T49" fmla="*/ 0 h 2950"/>
                    <a:gd name="T50" fmla="*/ 0 w 1449"/>
                    <a:gd name="T51" fmla="*/ 0 h 2950"/>
                    <a:gd name="T52" fmla="*/ 0 w 1449"/>
                    <a:gd name="T53" fmla="*/ 0 h 2950"/>
                    <a:gd name="T54" fmla="*/ 0 w 1449"/>
                    <a:gd name="T55" fmla="*/ 0 h 2950"/>
                    <a:gd name="T56" fmla="*/ 0 w 1449"/>
                    <a:gd name="T57" fmla="*/ 0 h 2950"/>
                    <a:gd name="T58" fmla="*/ 0 w 1449"/>
                    <a:gd name="T59" fmla="*/ 0 h 2950"/>
                    <a:gd name="T60" fmla="*/ 0 w 1449"/>
                    <a:gd name="T61" fmla="*/ 0 h 2950"/>
                    <a:gd name="T62" fmla="*/ 0 w 1449"/>
                    <a:gd name="T63" fmla="*/ 0 h 2950"/>
                    <a:gd name="T64" fmla="*/ 0 w 1449"/>
                    <a:gd name="T65" fmla="*/ 0 h 2950"/>
                    <a:gd name="T66" fmla="*/ 0 w 1449"/>
                    <a:gd name="T67" fmla="*/ 0 h 2950"/>
                    <a:gd name="T68" fmla="*/ 0 w 1449"/>
                    <a:gd name="T69" fmla="*/ 1 h 2950"/>
                    <a:gd name="T70" fmla="*/ 0 w 1449"/>
                    <a:gd name="T71" fmla="*/ 1 h 2950"/>
                    <a:gd name="T72" fmla="*/ 0 w 1449"/>
                    <a:gd name="T73" fmla="*/ 1 h 2950"/>
                    <a:gd name="T74" fmla="*/ 0 w 1449"/>
                    <a:gd name="T75" fmla="*/ 1 h 2950"/>
                    <a:gd name="T76" fmla="*/ 0 w 1449"/>
                    <a:gd name="T77" fmla="*/ 1 h 2950"/>
                    <a:gd name="T78" fmla="*/ 0 w 1449"/>
                    <a:gd name="T79" fmla="*/ 1 h 2950"/>
                    <a:gd name="T80" fmla="*/ 0 w 1449"/>
                    <a:gd name="T81" fmla="*/ 1 h 2950"/>
                    <a:gd name="T82" fmla="*/ 0 w 1449"/>
                    <a:gd name="T83" fmla="*/ 1 h 2950"/>
                    <a:gd name="T84" fmla="*/ 0 w 1449"/>
                    <a:gd name="T85" fmla="*/ 1 h 2950"/>
                    <a:gd name="T86" fmla="*/ 0 w 1449"/>
                    <a:gd name="T87" fmla="*/ 1 h 2950"/>
                    <a:gd name="T88" fmla="*/ 0 w 1449"/>
                    <a:gd name="T89" fmla="*/ 1 h 2950"/>
                    <a:gd name="T90" fmla="*/ 0 w 1449"/>
                    <a:gd name="T91" fmla="*/ 1 h 2950"/>
                    <a:gd name="T92" fmla="*/ 0 w 1449"/>
                    <a:gd name="T93" fmla="*/ 1 h 2950"/>
                    <a:gd name="T94" fmla="*/ 0 w 1449"/>
                    <a:gd name="T95" fmla="*/ 1 h 2950"/>
                    <a:gd name="T96" fmla="*/ 0 w 1449"/>
                    <a:gd name="T97" fmla="*/ 1 h 2950"/>
                    <a:gd name="T98" fmla="*/ 0 w 1449"/>
                    <a:gd name="T99" fmla="*/ 1 h 2950"/>
                    <a:gd name="T100" fmla="*/ 0 w 1449"/>
                    <a:gd name="T101" fmla="*/ 1 h 2950"/>
                    <a:gd name="T102" fmla="*/ 0 w 1449"/>
                    <a:gd name="T103" fmla="*/ 1 h 2950"/>
                    <a:gd name="T104" fmla="*/ 0 w 1449"/>
                    <a:gd name="T105" fmla="*/ 1 h 29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49" h="2950">
                      <a:moveTo>
                        <a:pt x="1263" y="1834"/>
                      </a:moveTo>
                      <a:lnTo>
                        <a:pt x="1222" y="1632"/>
                      </a:lnTo>
                      <a:lnTo>
                        <a:pt x="1222" y="1520"/>
                      </a:lnTo>
                      <a:lnTo>
                        <a:pt x="1067" y="1436"/>
                      </a:lnTo>
                      <a:lnTo>
                        <a:pt x="892" y="1317"/>
                      </a:lnTo>
                      <a:lnTo>
                        <a:pt x="655" y="1055"/>
                      </a:lnTo>
                      <a:lnTo>
                        <a:pt x="514" y="864"/>
                      </a:lnTo>
                      <a:lnTo>
                        <a:pt x="262" y="737"/>
                      </a:lnTo>
                      <a:lnTo>
                        <a:pt x="471" y="809"/>
                      </a:lnTo>
                      <a:lnTo>
                        <a:pt x="466" y="682"/>
                      </a:lnTo>
                      <a:lnTo>
                        <a:pt x="486" y="561"/>
                      </a:lnTo>
                      <a:lnTo>
                        <a:pt x="526" y="494"/>
                      </a:lnTo>
                      <a:lnTo>
                        <a:pt x="613" y="413"/>
                      </a:lnTo>
                      <a:lnTo>
                        <a:pt x="703" y="378"/>
                      </a:lnTo>
                      <a:lnTo>
                        <a:pt x="781" y="370"/>
                      </a:lnTo>
                      <a:lnTo>
                        <a:pt x="871" y="378"/>
                      </a:lnTo>
                      <a:lnTo>
                        <a:pt x="962" y="413"/>
                      </a:lnTo>
                      <a:lnTo>
                        <a:pt x="908" y="322"/>
                      </a:lnTo>
                      <a:lnTo>
                        <a:pt x="869" y="241"/>
                      </a:lnTo>
                      <a:lnTo>
                        <a:pt x="773" y="184"/>
                      </a:lnTo>
                      <a:lnTo>
                        <a:pt x="670" y="130"/>
                      </a:lnTo>
                      <a:lnTo>
                        <a:pt x="540" y="63"/>
                      </a:lnTo>
                      <a:lnTo>
                        <a:pt x="447" y="21"/>
                      </a:lnTo>
                      <a:lnTo>
                        <a:pt x="386" y="0"/>
                      </a:lnTo>
                      <a:lnTo>
                        <a:pt x="356" y="63"/>
                      </a:lnTo>
                      <a:lnTo>
                        <a:pt x="236" y="139"/>
                      </a:lnTo>
                      <a:lnTo>
                        <a:pt x="181" y="193"/>
                      </a:lnTo>
                      <a:lnTo>
                        <a:pt x="101" y="289"/>
                      </a:lnTo>
                      <a:lnTo>
                        <a:pt x="45" y="395"/>
                      </a:lnTo>
                      <a:lnTo>
                        <a:pt x="3" y="515"/>
                      </a:lnTo>
                      <a:lnTo>
                        <a:pt x="0" y="675"/>
                      </a:lnTo>
                      <a:lnTo>
                        <a:pt x="6" y="862"/>
                      </a:lnTo>
                      <a:lnTo>
                        <a:pt x="3" y="1051"/>
                      </a:lnTo>
                      <a:lnTo>
                        <a:pt x="54" y="1299"/>
                      </a:lnTo>
                      <a:lnTo>
                        <a:pt x="102" y="1527"/>
                      </a:lnTo>
                      <a:lnTo>
                        <a:pt x="126" y="1724"/>
                      </a:lnTo>
                      <a:lnTo>
                        <a:pt x="164" y="1864"/>
                      </a:lnTo>
                      <a:lnTo>
                        <a:pt x="157" y="1992"/>
                      </a:lnTo>
                      <a:lnTo>
                        <a:pt x="159" y="2130"/>
                      </a:lnTo>
                      <a:lnTo>
                        <a:pt x="59" y="2454"/>
                      </a:lnTo>
                      <a:lnTo>
                        <a:pt x="75" y="2655"/>
                      </a:lnTo>
                      <a:lnTo>
                        <a:pt x="182" y="2725"/>
                      </a:lnTo>
                      <a:lnTo>
                        <a:pt x="267" y="2354"/>
                      </a:lnTo>
                      <a:lnTo>
                        <a:pt x="350" y="2848"/>
                      </a:lnTo>
                      <a:lnTo>
                        <a:pt x="512" y="2918"/>
                      </a:lnTo>
                      <a:lnTo>
                        <a:pt x="758" y="2950"/>
                      </a:lnTo>
                      <a:lnTo>
                        <a:pt x="1127" y="2873"/>
                      </a:lnTo>
                      <a:lnTo>
                        <a:pt x="1351" y="2741"/>
                      </a:lnTo>
                      <a:lnTo>
                        <a:pt x="1449" y="2625"/>
                      </a:lnTo>
                      <a:lnTo>
                        <a:pt x="1372" y="2501"/>
                      </a:lnTo>
                      <a:lnTo>
                        <a:pt x="1288" y="2276"/>
                      </a:lnTo>
                      <a:lnTo>
                        <a:pt x="1263" y="1992"/>
                      </a:lnTo>
                      <a:lnTo>
                        <a:pt x="1263" y="183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44" name="Freeform 1166"/>
                <p:cNvSpPr>
                  <a:spLocks/>
                </p:cNvSpPr>
                <p:nvPr/>
              </p:nvSpPr>
              <p:spPr bwMode="auto">
                <a:xfrm>
                  <a:off x="3914" y="2248"/>
                  <a:ext cx="53" cy="243"/>
                </a:xfrm>
                <a:custGeom>
                  <a:avLst/>
                  <a:gdLst>
                    <a:gd name="T0" fmla="*/ 0 w 371"/>
                    <a:gd name="T1" fmla="*/ 0 h 973"/>
                    <a:gd name="T2" fmla="*/ 0 w 371"/>
                    <a:gd name="T3" fmla="*/ 0 h 973"/>
                    <a:gd name="T4" fmla="*/ 0 w 371"/>
                    <a:gd name="T5" fmla="*/ 0 h 973"/>
                    <a:gd name="T6" fmla="*/ 0 w 371"/>
                    <a:gd name="T7" fmla="*/ 0 h 973"/>
                    <a:gd name="T8" fmla="*/ 0 w 371"/>
                    <a:gd name="T9" fmla="*/ 0 h 973"/>
                    <a:gd name="T10" fmla="*/ 0 w 371"/>
                    <a:gd name="T11" fmla="*/ 0 h 973"/>
                    <a:gd name="T12" fmla="*/ 0 w 371"/>
                    <a:gd name="T13" fmla="*/ 0 h 973"/>
                    <a:gd name="T14" fmla="*/ 0 w 371"/>
                    <a:gd name="T15" fmla="*/ 0 h 973"/>
                    <a:gd name="T16" fmla="*/ 0 w 371"/>
                    <a:gd name="T17" fmla="*/ 0 h 973"/>
                    <a:gd name="T18" fmla="*/ 0 w 371"/>
                    <a:gd name="T19" fmla="*/ 0 h 973"/>
                    <a:gd name="T20" fmla="*/ 0 w 371"/>
                    <a:gd name="T21" fmla="*/ 0 h 973"/>
                    <a:gd name="T22" fmla="*/ 0 w 371"/>
                    <a:gd name="T23" fmla="*/ 0 h 973"/>
                    <a:gd name="T24" fmla="*/ 0 w 371"/>
                    <a:gd name="T25" fmla="*/ 0 h 973"/>
                    <a:gd name="T26" fmla="*/ 0 w 371"/>
                    <a:gd name="T27" fmla="*/ 0 h 9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973">
                      <a:moveTo>
                        <a:pt x="371" y="973"/>
                      </a:moveTo>
                      <a:lnTo>
                        <a:pt x="307" y="940"/>
                      </a:lnTo>
                      <a:lnTo>
                        <a:pt x="237" y="864"/>
                      </a:lnTo>
                      <a:lnTo>
                        <a:pt x="175" y="719"/>
                      </a:lnTo>
                      <a:lnTo>
                        <a:pt x="143" y="599"/>
                      </a:lnTo>
                      <a:lnTo>
                        <a:pt x="96" y="467"/>
                      </a:lnTo>
                      <a:lnTo>
                        <a:pt x="71" y="341"/>
                      </a:lnTo>
                      <a:lnTo>
                        <a:pt x="33" y="143"/>
                      </a:lnTo>
                      <a:lnTo>
                        <a:pt x="0" y="0"/>
                      </a:lnTo>
                      <a:lnTo>
                        <a:pt x="80" y="285"/>
                      </a:lnTo>
                      <a:lnTo>
                        <a:pt x="143" y="506"/>
                      </a:lnTo>
                      <a:lnTo>
                        <a:pt x="211" y="654"/>
                      </a:lnTo>
                      <a:lnTo>
                        <a:pt x="323" y="815"/>
                      </a:lnTo>
                      <a:lnTo>
                        <a:pt x="371" y="97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45" name="Freeform 1167"/>
                <p:cNvSpPr>
                  <a:spLocks/>
                </p:cNvSpPr>
                <p:nvPr/>
              </p:nvSpPr>
              <p:spPr bwMode="auto">
                <a:xfrm>
                  <a:off x="4005" y="2451"/>
                  <a:ext cx="78" cy="56"/>
                </a:xfrm>
                <a:custGeom>
                  <a:avLst/>
                  <a:gdLst>
                    <a:gd name="T0" fmla="*/ 0 w 545"/>
                    <a:gd name="T1" fmla="*/ 0 h 223"/>
                    <a:gd name="T2" fmla="*/ 0 w 545"/>
                    <a:gd name="T3" fmla="*/ 0 h 223"/>
                    <a:gd name="T4" fmla="*/ 0 w 545"/>
                    <a:gd name="T5" fmla="*/ 0 h 223"/>
                    <a:gd name="T6" fmla="*/ 0 w 545"/>
                    <a:gd name="T7" fmla="*/ 0 h 223"/>
                    <a:gd name="T8" fmla="*/ 0 w 545"/>
                    <a:gd name="T9" fmla="*/ 0 h 223"/>
                    <a:gd name="T10" fmla="*/ 0 w 545"/>
                    <a:gd name="T11" fmla="*/ 0 h 223"/>
                    <a:gd name="T12" fmla="*/ 0 w 545"/>
                    <a:gd name="T13" fmla="*/ 0 h 223"/>
                    <a:gd name="T14" fmla="*/ 0 w 545"/>
                    <a:gd name="T15" fmla="*/ 0 h 223"/>
                    <a:gd name="T16" fmla="*/ 0 w 545"/>
                    <a:gd name="T17" fmla="*/ 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 h="223">
                      <a:moveTo>
                        <a:pt x="454" y="0"/>
                      </a:moveTo>
                      <a:lnTo>
                        <a:pt x="500" y="123"/>
                      </a:lnTo>
                      <a:lnTo>
                        <a:pt x="284" y="177"/>
                      </a:lnTo>
                      <a:lnTo>
                        <a:pt x="55" y="201"/>
                      </a:lnTo>
                      <a:lnTo>
                        <a:pt x="0" y="85"/>
                      </a:lnTo>
                      <a:lnTo>
                        <a:pt x="31" y="215"/>
                      </a:lnTo>
                      <a:lnTo>
                        <a:pt x="254" y="223"/>
                      </a:lnTo>
                      <a:lnTo>
                        <a:pt x="545" y="147"/>
                      </a:lnTo>
                      <a:lnTo>
                        <a:pt x="45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646" name="Group 1168"/>
                <p:cNvGrpSpPr>
                  <a:grpSpLocks/>
                </p:cNvGrpSpPr>
                <p:nvPr/>
              </p:nvGrpSpPr>
              <p:grpSpPr bwMode="auto">
                <a:xfrm>
                  <a:off x="3841" y="2299"/>
                  <a:ext cx="227" cy="462"/>
                  <a:chOff x="3841" y="2299"/>
                  <a:chExt cx="227" cy="462"/>
                </a:xfrm>
              </p:grpSpPr>
              <p:sp>
                <p:nvSpPr>
                  <p:cNvPr id="58649" name="Freeform 1169"/>
                  <p:cNvSpPr>
                    <a:spLocks/>
                  </p:cNvSpPr>
                  <p:nvPr/>
                </p:nvSpPr>
                <p:spPr bwMode="auto">
                  <a:xfrm>
                    <a:off x="3841" y="2299"/>
                    <a:ext cx="227" cy="462"/>
                  </a:xfrm>
                  <a:custGeom>
                    <a:avLst/>
                    <a:gdLst>
                      <a:gd name="T0" fmla="*/ 0 w 1588"/>
                      <a:gd name="T1" fmla="*/ 0 h 1846"/>
                      <a:gd name="T2" fmla="*/ 0 w 1588"/>
                      <a:gd name="T3" fmla="*/ 0 h 1846"/>
                      <a:gd name="T4" fmla="*/ 0 w 1588"/>
                      <a:gd name="T5" fmla="*/ 0 h 1846"/>
                      <a:gd name="T6" fmla="*/ 0 w 1588"/>
                      <a:gd name="T7" fmla="*/ 0 h 1846"/>
                      <a:gd name="T8" fmla="*/ 0 w 1588"/>
                      <a:gd name="T9" fmla="*/ 0 h 1846"/>
                      <a:gd name="T10" fmla="*/ 0 w 1588"/>
                      <a:gd name="T11" fmla="*/ 0 h 1846"/>
                      <a:gd name="T12" fmla="*/ 0 w 1588"/>
                      <a:gd name="T13" fmla="*/ 0 h 1846"/>
                      <a:gd name="T14" fmla="*/ 0 w 1588"/>
                      <a:gd name="T15" fmla="*/ 0 h 1846"/>
                      <a:gd name="T16" fmla="*/ 0 w 1588"/>
                      <a:gd name="T17" fmla="*/ 1 h 1846"/>
                      <a:gd name="T18" fmla="*/ 0 w 1588"/>
                      <a:gd name="T19" fmla="*/ 1 h 1846"/>
                      <a:gd name="T20" fmla="*/ 0 w 1588"/>
                      <a:gd name="T21" fmla="*/ 1 h 1846"/>
                      <a:gd name="T22" fmla="*/ 0 w 1588"/>
                      <a:gd name="T23" fmla="*/ 1 h 1846"/>
                      <a:gd name="T24" fmla="*/ 0 w 1588"/>
                      <a:gd name="T25" fmla="*/ 1 h 1846"/>
                      <a:gd name="T26" fmla="*/ 0 w 1588"/>
                      <a:gd name="T27" fmla="*/ 1 h 1846"/>
                      <a:gd name="T28" fmla="*/ 0 w 1588"/>
                      <a:gd name="T29" fmla="*/ 1 h 1846"/>
                      <a:gd name="T30" fmla="*/ 0 w 1588"/>
                      <a:gd name="T31" fmla="*/ 1 h 1846"/>
                      <a:gd name="T32" fmla="*/ 0 w 1588"/>
                      <a:gd name="T33" fmla="*/ 1 h 1846"/>
                      <a:gd name="T34" fmla="*/ 0 w 1588"/>
                      <a:gd name="T35" fmla="*/ 0 h 1846"/>
                      <a:gd name="T36" fmla="*/ 0 w 1588"/>
                      <a:gd name="T37" fmla="*/ 0 h 1846"/>
                      <a:gd name="T38" fmla="*/ 0 w 1588"/>
                      <a:gd name="T39" fmla="*/ 0 h 1846"/>
                      <a:gd name="T40" fmla="*/ 0 w 1588"/>
                      <a:gd name="T41" fmla="*/ 0 h 1846"/>
                      <a:gd name="T42" fmla="*/ 0 w 1588"/>
                      <a:gd name="T43" fmla="*/ 0 h 1846"/>
                      <a:gd name="T44" fmla="*/ 0 w 1588"/>
                      <a:gd name="T45" fmla="*/ 0 h 1846"/>
                      <a:gd name="T46" fmla="*/ 0 w 1588"/>
                      <a:gd name="T47" fmla="*/ 0 h 18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88" h="1846">
                        <a:moveTo>
                          <a:pt x="880" y="271"/>
                        </a:moveTo>
                        <a:lnTo>
                          <a:pt x="590" y="249"/>
                        </a:lnTo>
                        <a:lnTo>
                          <a:pt x="414" y="211"/>
                        </a:lnTo>
                        <a:lnTo>
                          <a:pt x="358" y="142"/>
                        </a:lnTo>
                        <a:lnTo>
                          <a:pt x="358" y="81"/>
                        </a:lnTo>
                        <a:lnTo>
                          <a:pt x="310" y="31"/>
                        </a:lnTo>
                        <a:lnTo>
                          <a:pt x="148" y="0"/>
                        </a:lnTo>
                        <a:lnTo>
                          <a:pt x="0" y="10"/>
                        </a:lnTo>
                        <a:lnTo>
                          <a:pt x="184" y="1437"/>
                        </a:lnTo>
                        <a:lnTo>
                          <a:pt x="310" y="1569"/>
                        </a:lnTo>
                        <a:lnTo>
                          <a:pt x="473" y="1697"/>
                        </a:lnTo>
                        <a:lnTo>
                          <a:pt x="703" y="1798"/>
                        </a:lnTo>
                        <a:lnTo>
                          <a:pt x="973" y="1827"/>
                        </a:lnTo>
                        <a:lnTo>
                          <a:pt x="1333" y="1846"/>
                        </a:lnTo>
                        <a:lnTo>
                          <a:pt x="1542" y="1818"/>
                        </a:lnTo>
                        <a:lnTo>
                          <a:pt x="1588" y="1716"/>
                        </a:lnTo>
                        <a:lnTo>
                          <a:pt x="1563" y="1587"/>
                        </a:lnTo>
                        <a:lnTo>
                          <a:pt x="1412" y="1188"/>
                        </a:lnTo>
                        <a:lnTo>
                          <a:pt x="1287" y="789"/>
                        </a:lnTo>
                        <a:lnTo>
                          <a:pt x="1229" y="490"/>
                        </a:lnTo>
                        <a:lnTo>
                          <a:pt x="1229" y="410"/>
                        </a:lnTo>
                        <a:lnTo>
                          <a:pt x="1148" y="301"/>
                        </a:lnTo>
                        <a:lnTo>
                          <a:pt x="1053" y="271"/>
                        </a:lnTo>
                        <a:lnTo>
                          <a:pt x="880" y="271"/>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650" name="Freeform 1170"/>
                  <p:cNvSpPr>
                    <a:spLocks/>
                  </p:cNvSpPr>
                  <p:nvPr/>
                </p:nvSpPr>
                <p:spPr bwMode="auto">
                  <a:xfrm>
                    <a:off x="3846" y="2322"/>
                    <a:ext cx="196" cy="424"/>
                  </a:xfrm>
                  <a:custGeom>
                    <a:avLst/>
                    <a:gdLst>
                      <a:gd name="T0" fmla="*/ 0 w 1369"/>
                      <a:gd name="T1" fmla="*/ 0 h 1697"/>
                      <a:gd name="T2" fmla="*/ 0 w 1369"/>
                      <a:gd name="T3" fmla="*/ 0 h 1697"/>
                      <a:gd name="T4" fmla="*/ 0 w 1369"/>
                      <a:gd name="T5" fmla="*/ 0 h 1697"/>
                      <a:gd name="T6" fmla="*/ 0 w 1369"/>
                      <a:gd name="T7" fmla="*/ 0 h 1697"/>
                      <a:gd name="T8" fmla="*/ 0 w 1369"/>
                      <a:gd name="T9" fmla="*/ 0 h 1697"/>
                      <a:gd name="T10" fmla="*/ 0 w 1369"/>
                      <a:gd name="T11" fmla="*/ 0 h 1697"/>
                      <a:gd name="T12" fmla="*/ 0 w 1369"/>
                      <a:gd name="T13" fmla="*/ 0 h 1697"/>
                      <a:gd name="T14" fmla="*/ 0 w 1369"/>
                      <a:gd name="T15" fmla="*/ 0 h 1697"/>
                      <a:gd name="T16" fmla="*/ 0 w 1369"/>
                      <a:gd name="T17" fmla="*/ 0 h 1697"/>
                      <a:gd name="T18" fmla="*/ 0 w 1369"/>
                      <a:gd name="T19" fmla="*/ 0 h 1697"/>
                      <a:gd name="T20" fmla="*/ 0 w 1369"/>
                      <a:gd name="T21" fmla="*/ 0 h 1697"/>
                      <a:gd name="T22" fmla="*/ 0 w 1369"/>
                      <a:gd name="T23" fmla="*/ 0 h 1697"/>
                      <a:gd name="T24" fmla="*/ 0 w 1369"/>
                      <a:gd name="T25" fmla="*/ 0 h 1697"/>
                      <a:gd name="T26" fmla="*/ 0 w 1369"/>
                      <a:gd name="T27" fmla="*/ 0 h 1697"/>
                      <a:gd name="T28" fmla="*/ 0 w 1369"/>
                      <a:gd name="T29" fmla="*/ 0 h 1697"/>
                      <a:gd name="T30" fmla="*/ 0 w 1369"/>
                      <a:gd name="T31" fmla="*/ 0 h 1697"/>
                      <a:gd name="T32" fmla="*/ 0 w 1369"/>
                      <a:gd name="T33" fmla="*/ 0 h 1697"/>
                      <a:gd name="T34" fmla="*/ 0 w 1369"/>
                      <a:gd name="T35" fmla="*/ 0 h 1697"/>
                      <a:gd name="T36" fmla="*/ 0 w 1369"/>
                      <a:gd name="T37" fmla="*/ 0 h 1697"/>
                      <a:gd name="T38" fmla="*/ 0 w 1369"/>
                      <a:gd name="T39" fmla="*/ 0 h 1697"/>
                      <a:gd name="T40" fmla="*/ 0 w 1369"/>
                      <a:gd name="T41" fmla="*/ 0 h 16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69" h="1697">
                        <a:moveTo>
                          <a:pt x="896" y="338"/>
                        </a:moveTo>
                        <a:lnTo>
                          <a:pt x="638" y="328"/>
                        </a:lnTo>
                        <a:lnTo>
                          <a:pt x="370" y="289"/>
                        </a:lnTo>
                        <a:lnTo>
                          <a:pt x="210" y="219"/>
                        </a:lnTo>
                        <a:lnTo>
                          <a:pt x="116" y="158"/>
                        </a:lnTo>
                        <a:lnTo>
                          <a:pt x="0" y="0"/>
                        </a:lnTo>
                        <a:lnTo>
                          <a:pt x="173" y="1307"/>
                        </a:lnTo>
                        <a:lnTo>
                          <a:pt x="289" y="1427"/>
                        </a:lnTo>
                        <a:lnTo>
                          <a:pt x="418" y="1537"/>
                        </a:lnTo>
                        <a:lnTo>
                          <a:pt x="580" y="1617"/>
                        </a:lnTo>
                        <a:lnTo>
                          <a:pt x="719" y="1657"/>
                        </a:lnTo>
                        <a:lnTo>
                          <a:pt x="896" y="1677"/>
                        </a:lnTo>
                        <a:lnTo>
                          <a:pt x="1057" y="1697"/>
                        </a:lnTo>
                        <a:lnTo>
                          <a:pt x="1242" y="1697"/>
                        </a:lnTo>
                        <a:lnTo>
                          <a:pt x="1325" y="1677"/>
                        </a:lnTo>
                        <a:lnTo>
                          <a:pt x="1369" y="1617"/>
                        </a:lnTo>
                        <a:lnTo>
                          <a:pt x="1349" y="1517"/>
                        </a:lnTo>
                        <a:lnTo>
                          <a:pt x="1231" y="1286"/>
                        </a:lnTo>
                        <a:lnTo>
                          <a:pt x="1032" y="509"/>
                        </a:lnTo>
                        <a:lnTo>
                          <a:pt x="998" y="399"/>
                        </a:lnTo>
                        <a:lnTo>
                          <a:pt x="896" y="3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647" name="Freeform 1171"/>
                <p:cNvSpPr>
                  <a:spLocks/>
                </p:cNvSpPr>
                <p:nvPr/>
              </p:nvSpPr>
              <p:spPr bwMode="auto">
                <a:xfrm>
                  <a:off x="4243" y="2732"/>
                  <a:ext cx="10" cy="250"/>
                </a:xfrm>
                <a:custGeom>
                  <a:avLst/>
                  <a:gdLst>
                    <a:gd name="T0" fmla="*/ 0 w 69"/>
                    <a:gd name="T1" fmla="*/ 0 h 1001"/>
                    <a:gd name="T2" fmla="*/ 0 w 69"/>
                    <a:gd name="T3" fmla="*/ 0 h 1001"/>
                    <a:gd name="T4" fmla="*/ 0 w 69"/>
                    <a:gd name="T5" fmla="*/ 0 h 1001"/>
                    <a:gd name="T6" fmla="*/ 0 w 69"/>
                    <a:gd name="T7" fmla="*/ 0 h 1001"/>
                    <a:gd name="T8" fmla="*/ 0 w 69"/>
                    <a:gd name="T9" fmla="*/ 0 h 1001"/>
                    <a:gd name="T10" fmla="*/ 0 w 69"/>
                    <a:gd name="T11" fmla="*/ 0 h 1001"/>
                    <a:gd name="T12" fmla="*/ 0 w 69"/>
                    <a:gd name="T13" fmla="*/ 0 h 1001"/>
                    <a:gd name="T14" fmla="*/ 0 w 69"/>
                    <a:gd name="T15" fmla="*/ 0 h 1001"/>
                    <a:gd name="T16" fmla="*/ 0 w 69"/>
                    <a:gd name="T17" fmla="*/ 0 h 1001"/>
                    <a:gd name="T18" fmla="*/ 0 w 69"/>
                    <a:gd name="T19" fmla="*/ 0 h 1001"/>
                    <a:gd name="T20" fmla="*/ 0 w 69"/>
                    <a:gd name="T21" fmla="*/ 0 h 1001"/>
                    <a:gd name="T22" fmla="*/ 0 w 69"/>
                    <a:gd name="T23" fmla="*/ 0 h 1001"/>
                    <a:gd name="T24" fmla="*/ 0 w 69"/>
                    <a:gd name="T25" fmla="*/ 0 h 1001"/>
                    <a:gd name="T26" fmla="*/ 0 w 69"/>
                    <a:gd name="T27" fmla="*/ 0 h 1001"/>
                    <a:gd name="T28" fmla="*/ 0 w 69"/>
                    <a:gd name="T29" fmla="*/ 0 h 10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1001">
                      <a:moveTo>
                        <a:pt x="45" y="0"/>
                      </a:moveTo>
                      <a:lnTo>
                        <a:pt x="69" y="55"/>
                      </a:lnTo>
                      <a:lnTo>
                        <a:pt x="41" y="97"/>
                      </a:lnTo>
                      <a:lnTo>
                        <a:pt x="19" y="186"/>
                      </a:lnTo>
                      <a:lnTo>
                        <a:pt x="49" y="273"/>
                      </a:lnTo>
                      <a:lnTo>
                        <a:pt x="24" y="452"/>
                      </a:lnTo>
                      <a:lnTo>
                        <a:pt x="41" y="1001"/>
                      </a:lnTo>
                      <a:lnTo>
                        <a:pt x="10" y="988"/>
                      </a:lnTo>
                      <a:lnTo>
                        <a:pt x="0" y="441"/>
                      </a:lnTo>
                      <a:lnTo>
                        <a:pt x="32" y="285"/>
                      </a:lnTo>
                      <a:lnTo>
                        <a:pt x="12" y="211"/>
                      </a:lnTo>
                      <a:lnTo>
                        <a:pt x="3" y="184"/>
                      </a:lnTo>
                      <a:lnTo>
                        <a:pt x="16" y="105"/>
                      </a:lnTo>
                      <a:lnTo>
                        <a:pt x="41" y="63"/>
                      </a:lnTo>
                      <a:lnTo>
                        <a:pt x="4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48" name="Freeform 1172"/>
                <p:cNvSpPr>
                  <a:spLocks/>
                </p:cNvSpPr>
                <p:nvPr/>
              </p:nvSpPr>
              <p:spPr bwMode="auto">
                <a:xfrm>
                  <a:off x="4204" y="2735"/>
                  <a:ext cx="25" cy="14"/>
                </a:xfrm>
                <a:custGeom>
                  <a:avLst/>
                  <a:gdLst>
                    <a:gd name="T0" fmla="*/ 0 w 172"/>
                    <a:gd name="T1" fmla="*/ 0 h 57"/>
                    <a:gd name="T2" fmla="*/ 0 w 172"/>
                    <a:gd name="T3" fmla="*/ 0 h 57"/>
                    <a:gd name="T4" fmla="*/ 0 w 172"/>
                    <a:gd name="T5" fmla="*/ 0 h 57"/>
                    <a:gd name="T6" fmla="*/ 0 w 172"/>
                    <a:gd name="T7" fmla="*/ 0 h 57"/>
                    <a:gd name="T8" fmla="*/ 0 w 172"/>
                    <a:gd name="T9" fmla="*/ 0 h 57"/>
                    <a:gd name="T10" fmla="*/ 0 w 172"/>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7">
                      <a:moveTo>
                        <a:pt x="172" y="0"/>
                      </a:moveTo>
                      <a:lnTo>
                        <a:pt x="87" y="43"/>
                      </a:lnTo>
                      <a:lnTo>
                        <a:pt x="14" y="57"/>
                      </a:lnTo>
                      <a:lnTo>
                        <a:pt x="0" y="57"/>
                      </a:lnTo>
                      <a:lnTo>
                        <a:pt x="45" y="18"/>
                      </a:lnTo>
                      <a:lnTo>
                        <a:pt x="17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382" name="Group 1173"/>
              <p:cNvGrpSpPr>
                <a:grpSpLocks/>
              </p:cNvGrpSpPr>
              <p:nvPr/>
            </p:nvGrpSpPr>
            <p:grpSpPr bwMode="auto">
              <a:xfrm>
                <a:off x="4693" y="962"/>
                <a:ext cx="323" cy="1051"/>
                <a:chOff x="4693" y="962"/>
                <a:chExt cx="323" cy="1051"/>
              </a:xfrm>
            </p:grpSpPr>
            <p:grpSp>
              <p:nvGrpSpPr>
                <p:cNvPr id="58562" name="Group 1174"/>
                <p:cNvGrpSpPr>
                  <a:grpSpLocks/>
                </p:cNvGrpSpPr>
                <p:nvPr/>
              </p:nvGrpSpPr>
              <p:grpSpPr bwMode="auto">
                <a:xfrm>
                  <a:off x="4806" y="1182"/>
                  <a:ext cx="89" cy="268"/>
                  <a:chOff x="4806" y="1182"/>
                  <a:chExt cx="89" cy="268"/>
                </a:xfrm>
              </p:grpSpPr>
              <p:sp>
                <p:nvSpPr>
                  <p:cNvPr id="58620" name="Freeform 1175"/>
                  <p:cNvSpPr>
                    <a:spLocks/>
                  </p:cNvSpPr>
                  <p:nvPr/>
                </p:nvSpPr>
                <p:spPr bwMode="auto">
                  <a:xfrm>
                    <a:off x="4806" y="1182"/>
                    <a:ext cx="89" cy="268"/>
                  </a:xfrm>
                  <a:custGeom>
                    <a:avLst/>
                    <a:gdLst>
                      <a:gd name="T0" fmla="*/ 0 w 620"/>
                      <a:gd name="T1" fmla="*/ 0 h 1074"/>
                      <a:gd name="T2" fmla="*/ 0 w 620"/>
                      <a:gd name="T3" fmla="*/ 0 h 1074"/>
                      <a:gd name="T4" fmla="*/ 0 w 620"/>
                      <a:gd name="T5" fmla="*/ 0 h 1074"/>
                      <a:gd name="T6" fmla="*/ 0 w 620"/>
                      <a:gd name="T7" fmla="*/ 0 h 1074"/>
                      <a:gd name="T8" fmla="*/ 0 w 620"/>
                      <a:gd name="T9" fmla="*/ 0 h 1074"/>
                      <a:gd name="T10" fmla="*/ 0 w 620"/>
                      <a:gd name="T11" fmla="*/ 0 h 1074"/>
                      <a:gd name="T12" fmla="*/ 0 w 620"/>
                      <a:gd name="T13" fmla="*/ 0 h 1074"/>
                      <a:gd name="T14" fmla="*/ 0 w 620"/>
                      <a:gd name="T15" fmla="*/ 0 h 1074"/>
                      <a:gd name="T16" fmla="*/ 0 w 620"/>
                      <a:gd name="T17" fmla="*/ 0 h 1074"/>
                      <a:gd name="T18" fmla="*/ 0 w 620"/>
                      <a:gd name="T19" fmla="*/ 0 h 1074"/>
                      <a:gd name="T20" fmla="*/ 0 w 620"/>
                      <a:gd name="T21" fmla="*/ 0 h 10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0" h="1074">
                        <a:moveTo>
                          <a:pt x="603" y="113"/>
                        </a:moveTo>
                        <a:lnTo>
                          <a:pt x="569" y="76"/>
                        </a:lnTo>
                        <a:lnTo>
                          <a:pt x="141" y="0"/>
                        </a:lnTo>
                        <a:lnTo>
                          <a:pt x="94" y="15"/>
                        </a:lnTo>
                        <a:lnTo>
                          <a:pt x="69" y="34"/>
                        </a:lnTo>
                        <a:lnTo>
                          <a:pt x="48" y="72"/>
                        </a:lnTo>
                        <a:lnTo>
                          <a:pt x="0" y="652"/>
                        </a:lnTo>
                        <a:lnTo>
                          <a:pt x="302" y="1074"/>
                        </a:lnTo>
                        <a:lnTo>
                          <a:pt x="415" y="1067"/>
                        </a:lnTo>
                        <a:lnTo>
                          <a:pt x="620" y="443"/>
                        </a:lnTo>
                        <a:lnTo>
                          <a:pt x="603" y="113"/>
                        </a:lnTo>
                        <a:close/>
                      </a:path>
                    </a:pathLst>
                  </a:custGeom>
                  <a:solidFill>
                    <a:srgbClr val="C0C0C0"/>
                  </a:solidFill>
                  <a:ln w="1588">
                    <a:solidFill>
                      <a:srgbClr val="000000"/>
                    </a:solidFill>
                    <a:prstDash val="solid"/>
                    <a:round/>
                    <a:headEnd/>
                    <a:tailEnd/>
                  </a:ln>
                </p:spPr>
                <p:txBody>
                  <a:bodyPr/>
                  <a:lstStyle/>
                  <a:p>
                    <a:endParaRPr lang="zh-CN" altLang="en-US" sz="2400"/>
                  </a:p>
                </p:txBody>
              </p:sp>
              <p:sp>
                <p:nvSpPr>
                  <p:cNvPr id="58621" name="Freeform 1176"/>
                  <p:cNvSpPr>
                    <a:spLocks/>
                  </p:cNvSpPr>
                  <p:nvPr/>
                </p:nvSpPr>
                <p:spPr bwMode="auto">
                  <a:xfrm>
                    <a:off x="4861" y="1209"/>
                    <a:ext cx="27" cy="73"/>
                  </a:xfrm>
                  <a:custGeom>
                    <a:avLst/>
                    <a:gdLst>
                      <a:gd name="T0" fmla="*/ 0 w 189"/>
                      <a:gd name="T1" fmla="*/ 0 h 293"/>
                      <a:gd name="T2" fmla="*/ 0 w 189"/>
                      <a:gd name="T3" fmla="*/ 0 h 293"/>
                      <a:gd name="T4" fmla="*/ 0 w 189"/>
                      <a:gd name="T5" fmla="*/ 0 h 293"/>
                      <a:gd name="T6" fmla="*/ 0 w 189"/>
                      <a:gd name="T7" fmla="*/ 0 h 293"/>
                      <a:gd name="T8" fmla="*/ 0 w 189"/>
                      <a:gd name="T9" fmla="*/ 0 h 293"/>
                      <a:gd name="T10" fmla="*/ 0 w 189"/>
                      <a:gd name="T11" fmla="*/ 0 h 293"/>
                      <a:gd name="T12" fmla="*/ 0 w 189"/>
                      <a:gd name="T13" fmla="*/ 0 h 293"/>
                      <a:gd name="T14" fmla="*/ 0 w 189"/>
                      <a:gd name="T15" fmla="*/ 0 h 293"/>
                      <a:gd name="T16" fmla="*/ 0 w 189"/>
                      <a:gd name="T17" fmla="*/ 0 h 293"/>
                      <a:gd name="T18" fmla="*/ 0 w 189"/>
                      <a:gd name="T19" fmla="*/ 0 h 293"/>
                      <a:gd name="T20" fmla="*/ 0 w 189"/>
                      <a:gd name="T21" fmla="*/ 0 h 293"/>
                      <a:gd name="T22" fmla="*/ 0 w 189"/>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9" h="293">
                        <a:moveTo>
                          <a:pt x="0" y="145"/>
                        </a:moveTo>
                        <a:lnTo>
                          <a:pt x="58" y="209"/>
                        </a:lnTo>
                        <a:lnTo>
                          <a:pt x="89" y="293"/>
                        </a:lnTo>
                        <a:lnTo>
                          <a:pt x="154" y="219"/>
                        </a:lnTo>
                        <a:lnTo>
                          <a:pt x="182" y="179"/>
                        </a:lnTo>
                        <a:lnTo>
                          <a:pt x="189" y="98"/>
                        </a:lnTo>
                        <a:lnTo>
                          <a:pt x="185" y="0"/>
                        </a:lnTo>
                        <a:lnTo>
                          <a:pt x="124" y="64"/>
                        </a:lnTo>
                        <a:lnTo>
                          <a:pt x="113" y="95"/>
                        </a:lnTo>
                        <a:lnTo>
                          <a:pt x="96" y="115"/>
                        </a:lnTo>
                        <a:lnTo>
                          <a:pt x="48" y="138"/>
                        </a:lnTo>
                        <a:lnTo>
                          <a:pt x="0" y="14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22" name="Freeform 1177"/>
                  <p:cNvSpPr>
                    <a:spLocks/>
                  </p:cNvSpPr>
                  <p:nvPr/>
                </p:nvSpPr>
                <p:spPr bwMode="auto">
                  <a:xfrm>
                    <a:off x="4815" y="1191"/>
                    <a:ext cx="43" cy="95"/>
                  </a:xfrm>
                  <a:custGeom>
                    <a:avLst/>
                    <a:gdLst>
                      <a:gd name="T0" fmla="*/ 0 w 302"/>
                      <a:gd name="T1" fmla="*/ 0 h 378"/>
                      <a:gd name="T2" fmla="*/ 0 w 302"/>
                      <a:gd name="T3" fmla="*/ 0 h 378"/>
                      <a:gd name="T4" fmla="*/ 0 w 302"/>
                      <a:gd name="T5" fmla="*/ 0 h 378"/>
                      <a:gd name="T6" fmla="*/ 0 w 302"/>
                      <a:gd name="T7" fmla="*/ 0 h 378"/>
                      <a:gd name="T8" fmla="*/ 0 w 302"/>
                      <a:gd name="T9" fmla="*/ 0 h 378"/>
                      <a:gd name="T10" fmla="*/ 0 w 302"/>
                      <a:gd name="T11" fmla="*/ 0 h 378"/>
                      <a:gd name="T12" fmla="*/ 0 w 302"/>
                      <a:gd name="T13" fmla="*/ 0 h 378"/>
                      <a:gd name="T14" fmla="*/ 0 w 302"/>
                      <a:gd name="T15" fmla="*/ 0 h 378"/>
                      <a:gd name="T16" fmla="*/ 0 w 302"/>
                      <a:gd name="T17" fmla="*/ 0 h 378"/>
                      <a:gd name="T18" fmla="*/ 0 w 302"/>
                      <a:gd name="T19" fmla="*/ 0 h 378"/>
                      <a:gd name="T20" fmla="*/ 0 w 302"/>
                      <a:gd name="T21" fmla="*/ 0 h 378"/>
                      <a:gd name="T22" fmla="*/ 0 w 302"/>
                      <a:gd name="T23" fmla="*/ 0 h 378"/>
                      <a:gd name="T24" fmla="*/ 0 w 302"/>
                      <a:gd name="T25" fmla="*/ 0 h 378"/>
                      <a:gd name="T26" fmla="*/ 0 w 302"/>
                      <a:gd name="T27" fmla="*/ 0 h 378"/>
                      <a:gd name="T28" fmla="*/ 0 w 302"/>
                      <a:gd name="T29" fmla="*/ 0 h 378"/>
                      <a:gd name="T30" fmla="*/ 0 w 302"/>
                      <a:gd name="T31" fmla="*/ 0 h 378"/>
                      <a:gd name="T32" fmla="*/ 0 w 302"/>
                      <a:gd name="T33" fmla="*/ 0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 h="378">
                        <a:moveTo>
                          <a:pt x="302" y="220"/>
                        </a:moveTo>
                        <a:lnTo>
                          <a:pt x="271" y="240"/>
                        </a:lnTo>
                        <a:lnTo>
                          <a:pt x="233" y="287"/>
                        </a:lnTo>
                        <a:lnTo>
                          <a:pt x="202" y="378"/>
                        </a:lnTo>
                        <a:lnTo>
                          <a:pt x="127" y="324"/>
                        </a:lnTo>
                        <a:lnTo>
                          <a:pt x="58" y="273"/>
                        </a:lnTo>
                        <a:lnTo>
                          <a:pt x="7" y="209"/>
                        </a:lnTo>
                        <a:lnTo>
                          <a:pt x="7" y="135"/>
                        </a:lnTo>
                        <a:lnTo>
                          <a:pt x="0" y="58"/>
                        </a:lnTo>
                        <a:lnTo>
                          <a:pt x="4" y="21"/>
                        </a:lnTo>
                        <a:lnTo>
                          <a:pt x="21" y="0"/>
                        </a:lnTo>
                        <a:lnTo>
                          <a:pt x="21" y="27"/>
                        </a:lnTo>
                        <a:lnTo>
                          <a:pt x="65" y="78"/>
                        </a:lnTo>
                        <a:lnTo>
                          <a:pt x="120" y="135"/>
                        </a:lnTo>
                        <a:lnTo>
                          <a:pt x="178" y="172"/>
                        </a:lnTo>
                        <a:lnTo>
                          <a:pt x="237" y="199"/>
                        </a:lnTo>
                        <a:lnTo>
                          <a:pt x="302" y="22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23" name="Freeform 1178"/>
                  <p:cNvSpPr>
                    <a:spLocks/>
                  </p:cNvSpPr>
                  <p:nvPr/>
                </p:nvSpPr>
                <p:spPr bwMode="auto">
                  <a:xfrm>
                    <a:off x="4836" y="1249"/>
                    <a:ext cx="35" cy="183"/>
                  </a:xfrm>
                  <a:custGeom>
                    <a:avLst/>
                    <a:gdLst>
                      <a:gd name="T0" fmla="*/ 0 w 240"/>
                      <a:gd name="T1" fmla="*/ 0 h 735"/>
                      <a:gd name="T2" fmla="*/ 0 w 240"/>
                      <a:gd name="T3" fmla="*/ 0 h 735"/>
                      <a:gd name="T4" fmla="*/ 0 w 240"/>
                      <a:gd name="T5" fmla="*/ 0 h 735"/>
                      <a:gd name="T6" fmla="*/ 0 w 240"/>
                      <a:gd name="T7" fmla="*/ 0 h 735"/>
                      <a:gd name="T8" fmla="*/ 0 w 240"/>
                      <a:gd name="T9" fmla="*/ 0 h 735"/>
                      <a:gd name="T10" fmla="*/ 0 w 240"/>
                      <a:gd name="T11" fmla="*/ 0 h 735"/>
                      <a:gd name="T12" fmla="*/ 0 w 240"/>
                      <a:gd name="T13" fmla="*/ 0 h 735"/>
                      <a:gd name="T14" fmla="*/ 0 w 240"/>
                      <a:gd name="T15" fmla="*/ 0 h 735"/>
                      <a:gd name="T16" fmla="*/ 0 w 240"/>
                      <a:gd name="T17" fmla="*/ 0 h 735"/>
                      <a:gd name="T18" fmla="*/ 0 w 240"/>
                      <a:gd name="T19" fmla="*/ 0 h 735"/>
                      <a:gd name="T20" fmla="*/ 0 w 240"/>
                      <a:gd name="T21" fmla="*/ 0 h 735"/>
                      <a:gd name="T22" fmla="*/ 0 w 240"/>
                      <a:gd name="T23" fmla="*/ 0 h 735"/>
                      <a:gd name="T24" fmla="*/ 0 w 240"/>
                      <a:gd name="T25" fmla="*/ 0 h 735"/>
                      <a:gd name="T26" fmla="*/ 0 w 240"/>
                      <a:gd name="T27" fmla="*/ 0 h 735"/>
                      <a:gd name="T28" fmla="*/ 0 w 240"/>
                      <a:gd name="T29" fmla="*/ 0 h 735"/>
                      <a:gd name="T30" fmla="*/ 0 w 240"/>
                      <a:gd name="T31" fmla="*/ 0 h 735"/>
                      <a:gd name="T32" fmla="*/ 0 w 240"/>
                      <a:gd name="T33" fmla="*/ 0 h 735"/>
                      <a:gd name="T34" fmla="*/ 0 w 240"/>
                      <a:gd name="T35" fmla="*/ 0 h 735"/>
                      <a:gd name="T36" fmla="*/ 0 w 240"/>
                      <a:gd name="T37" fmla="*/ 0 h 7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0" h="735">
                        <a:moveTo>
                          <a:pt x="172" y="0"/>
                        </a:moveTo>
                        <a:lnTo>
                          <a:pt x="223" y="50"/>
                        </a:lnTo>
                        <a:lnTo>
                          <a:pt x="240" y="121"/>
                        </a:lnTo>
                        <a:lnTo>
                          <a:pt x="237" y="155"/>
                        </a:lnTo>
                        <a:lnTo>
                          <a:pt x="227" y="188"/>
                        </a:lnTo>
                        <a:lnTo>
                          <a:pt x="213" y="209"/>
                        </a:lnTo>
                        <a:lnTo>
                          <a:pt x="216" y="273"/>
                        </a:lnTo>
                        <a:lnTo>
                          <a:pt x="227" y="377"/>
                        </a:lnTo>
                        <a:lnTo>
                          <a:pt x="165" y="542"/>
                        </a:lnTo>
                        <a:lnTo>
                          <a:pt x="120" y="735"/>
                        </a:lnTo>
                        <a:lnTo>
                          <a:pt x="72" y="620"/>
                        </a:lnTo>
                        <a:lnTo>
                          <a:pt x="18" y="485"/>
                        </a:lnTo>
                        <a:lnTo>
                          <a:pt x="0" y="424"/>
                        </a:lnTo>
                        <a:lnTo>
                          <a:pt x="38" y="300"/>
                        </a:lnTo>
                        <a:lnTo>
                          <a:pt x="86" y="209"/>
                        </a:lnTo>
                        <a:lnTo>
                          <a:pt x="76" y="145"/>
                        </a:lnTo>
                        <a:lnTo>
                          <a:pt x="93" y="77"/>
                        </a:lnTo>
                        <a:lnTo>
                          <a:pt x="117" y="33"/>
                        </a:lnTo>
                        <a:lnTo>
                          <a:pt x="172"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24" name="Freeform 1179"/>
                  <p:cNvSpPr>
                    <a:spLocks/>
                  </p:cNvSpPr>
                  <p:nvPr/>
                </p:nvSpPr>
                <p:spPr bwMode="auto">
                  <a:xfrm>
                    <a:off x="4869" y="1260"/>
                    <a:ext cx="17" cy="79"/>
                  </a:xfrm>
                  <a:custGeom>
                    <a:avLst/>
                    <a:gdLst>
                      <a:gd name="T0" fmla="*/ 0 w 123"/>
                      <a:gd name="T1" fmla="*/ 0 h 313"/>
                      <a:gd name="T2" fmla="*/ 0 w 123"/>
                      <a:gd name="T3" fmla="*/ 0 h 313"/>
                      <a:gd name="T4" fmla="*/ 0 w 123"/>
                      <a:gd name="T5" fmla="*/ 0 h 313"/>
                      <a:gd name="T6" fmla="*/ 0 w 123"/>
                      <a:gd name="T7" fmla="*/ 0 h 313"/>
                      <a:gd name="T8" fmla="*/ 0 w 123"/>
                      <a:gd name="T9" fmla="*/ 0 h 313"/>
                      <a:gd name="T10" fmla="*/ 0 w 123"/>
                      <a:gd name="T11" fmla="*/ 0 h 313"/>
                      <a:gd name="T12" fmla="*/ 0 w 123"/>
                      <a:gd name="T13" fmla="*/ 0 h 313"/>
                      <a:gd name="T14" fmla="*/ 0 w 123"/>
                      <a:gd name="T15" fmla="*/ 0 h 313"/>
                      <a:gd name="T16" fmla="*/ 0 w 123"/>
                      <a:gd name="T17" fmla="*/ 0 h 313"/>
                      <a:gd name="T18" fmla="*/ 0 w 123"/>
                      <a:gd name="T19" fmla="*/ 0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313">
                        <a:moveTo>
                          <a:pt x="123" y="0"/>
                        </a:moveTo>
                        <a:lnTo>
                          <a:pt x="82" y="64"/>
                        </a:lnTo>
                        <a:lnTo>
                          <a:pt x="44" y="104"/>
                        </a:lnTo>
                        <a:lnTo>
                          <a:pt x="24" y="111"/>
                        </a:lnTo>
                        <a:lnTo>
                          <a:pt x="0" y="172"/>
                        </a:lnTo>
                        <a:lnTo>
                          <a:pt x="10" y="313"/>
                        </a:lnTo>
                        <a:lnTo>
                          <a:pt x="27" y="259"/>
                        </a:lnTo>
                        <a:lnTo>
                          <a:pt x="68" y="172"/>
                        </a:lnTo>
                        <a:lnTo>
                          <a:pt x="99" y="98"/>
                        </a:lnTo>
                        <a:lnTo>
                          <a:pt x="12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25" name="Freeform 1180"/>
                  <p:cNvSpPr>
                    <a:spLocks/>
                  </p:cNvSpPr>
                  <p:nvPr/>
                </p:nvSpPr>
                <p:spPr bwMode="auto">
                  <a:xfrm>
                    <a:off x="4816" y="1249"/>
                    <a:ext cx="31" cy="103"/>
                  </a:xfrm>
                  <a:custGeom>
                    <a:avLst/>
                    <a:gdLst>
                      <a:gd name="T0" fmla="*/ 0 w 216"/>
                      <a:gd name="T1" fmla="*/ 0 h 414"/>
                      <a:gd name="T2" fmla="*/ 0 w 216"/>
                      <a:gd name="T3" fmla="*/ 0 h 414"/>
                      <a:gd name="T4" fmla="*/ 0 w 216"/>
                      <a:gd name="T5" fmla="*/ 0 h 414"/>
                      <a:gd name="T6" fmla="*/ 0 w 216"/>
                      <a:gd name="T7" fmla="*/ 0 h 414"/>
                      <a:gd name="T8" fmla="*/ 0 w 216"/>
                      <a:gd name="T9" fmla="*/ 0 h 414"/>
                      <a:gd name="T10" fmla="*/ 0 w 216"/>
                      <a:gd name="T11" fmla="*/ 0 h 414"/>
                      <a:gd name="T12" fmla="*/ 0 w 216"/>
                      <a:gd name="T13" fmla="*/ 0 h 414"/>
                      <a:gd name="T14" fmla="*/ 0 w 216"/>
                      <a:gd name="T15" fmla="*/ 0 h 414"/>
                      <a:gd name="T16" fmla="*/ 0 w 216"/>
                      <a:gd name="T17" fmla="*/ 0 h 414"/>
                      <a:gd name="T18" fmla="*/ 0 w 216"/>
                      <a:gd name="T19" fmla="*/ 0 h 414"/>
                      <a:gd name="T20" fmla="*/ 0 w 216"/>
                      <a:gd name="T21" fmla="*/ 0 h 414"/>
                      <a:gd name="T22" fmla="*/ 0 w 216"/>
                      <a:gd name="T23" fmla="*/ 0 h 414"/>
                      <a:gd name="T24" fmla="*/ 0 w 216"/>
                      <a:gd name="T25" fmla="*/ 0 h 414"/>
                      <a:gd name="T26" fmla="*/ 0 w 216"/>
                      <a:gd name="T27" fmla="*/ 0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 h="414">
                        <a:moveTo>
                          <a:pt x="202" y="161"/>
                        </a:moveTo>
                        <a:lnTo>
                          <a:pt x="216" y="202"/>
                        </a:lnTo>
                        <a:lnTo>
                          <a:pt x="185" y="266"/>
                        </a:lnTo>
                        <a:lnTo>
                          <a:pt x="164" y="317"/>
                        </a:lnTo>
                        <a:lnTo>
                          <a:pt x="137" y="414"/>
                        </a:lnTo>
                        <a:lnTo>
                          <a:pt x="93" y="290"/>
                        </a:lnTo>
                        <a:lnTo>
                          <a:pt x="62" y="199"/>
                        </a:lnTo>
                        <a:lnTo>
                          <a:pt x="31" y="118"/>
                        </a:lnTo>
                        <a:lnTo>
                          <a:pt x="14" y="57"/>
                        </a:lnTo>
                        <a:lnTo>
                          <a:pt x="0" y="3"/>
                        </a:lnTo>
                        <a:lnTo>
                          <a:pt x="3" y="0"/>
                        </a:lnTo>
                        <a:lnTo>
                          <a:pt x="31" y="40"/>
                        </a:lnTo>
                        <a:lnTo>
                          <a:pt x="96" y="91"/>
                        </a:lnTo>
                        <a:lnTo>
                          <a:pt x="202" y="16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563" name="Group 1181"/>
                <p:cNvGrpSpPr>
                  <a:grpSpLocks/>
                </p:cNvGrpSpPr>
                <p:nvPr/>
              </p:nvGrpSpPr>
              <p:grpSpPr bwMode="auto">
                <a:xfrm>
                  <a:off x="4804" y="962"/>
                  <a:ext cx="108" cy="279"/>
                  <a:chOff x="4804" y="962"/>
                  <a:chExt cx="108" cy="279"/>
                </a:xfrm>
              </p:grpSpPr>
              <p:sp>
                <p:nvSpPr>
                  <p:cNvPr id="58595" name="Freeform 1182"/>
                  <p:cNvSpPr>
                    <a:spLocks/>
                  </p:cNvSpPr>
                  <p:nvPr/>
                </p:nvSpPr>
                <p:spPr bwMode="auto">
                  <a:xfrm>
                    <a:off x="4820" y="1147"/>
                    <a:ext cx="59" cy="94"/>
                  </a:xfrm>
                  <a:custGeom>
                    <a:avLst/>
                    <a:gdLst>
                      <a:gd name="T0" fmla="*/ 0 w 411"/>
                      <a:gd name="T1" fmla="*/ 0 h 377"/>
                      <a:gd name="T2" fmla="*/ 0 w 411"/>
                      <a:gd name="T3" fmla="*/ 0 h 377"/>
                      <a:gd name="T4" fmla="*/ 0 w 411"/>
                      <a:gd name="T5" fmla="*/ 0 h 377"/>
                      <a:gd name="T6" fmla="*/ 0 w 411"/>
                      <a:gd name="T7" fmla="*/ 0 h 377"/>
                      <a:gd name="T8" fmla="*/ 0 w 411"/>
                      <a:gd name="T9" fmla="*/ 0 h 377"/>
                      <a:gd name="T10" fmla="*/ 0 w 411"/>
                      <a:gd name="T11" fmla="*/ 0 h 377"/>
                      <a:gd name="T12" fmla="*/ 0 w 411"/>
                      <a:gd name="T13" fmla="*/ 0 h 377"/>
                      <a:gd name="T14" fmla="*/ 0 w 411"/>
                      <a:gd name="T15" fmla="*/ 0 h 377"/>
                      <a:gd name="T16" fmla="*/ 0 w 411"/>
                      <a:gd name="T17" fmla="*/ 0 h 377"/>
                      <a:gd name="T18" fmla="*/ 0 w 411"/>
                      <a:gd name="T19" fmla="*/ 0 h 377"/>
                      <a:gd name="T20" fmla="*/ 0 w 411"/>
                      <a:gd name="T21" fmla="*/ 0 h 377"/>
                      <a:gd name="T22" fmla="*/ 0 w 411"/>
                      <a:gd name="T23" fmla="*/ 0 h 377"/>
                      <a:gd name="T24" fmla="*/ 0 w 411"/>
                      <a:gd name="T25" fmla="*/ 0 h 377"/>
                      <a:gd name="T26" fmla="*/ 0 w 411"/>
                      <a:gd name="T27" fmla="*/ 0 h 377"/>
                      <a:gd name="T28" fmla="*/ 0 w 411"/>
                      <a:gd name="T29" fmla="*/ 0 h 377"/>
                      <a:gd name="T30" fmla="*/ 0 w 411"/>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1" h="377">
                        <a:moveTo>
                          <a:pt x="411" y="270"/>
                        </a:moveTo>
                        <a:lnTo>
                          <a:pt x="391" y="334"/>
                        </a:lnTo>
                        <a:lnTo>
                          <a:pt x="356" y="361"/>
                        </a:lnTo>
                        <a:lnTo>
                          <a:pt x="320" y="376"/>
                        </a:lnTo>
                        <a:lnTo>
                          <a:pt x="257" y="377"/>
                        </a:lnTo>
                        <a:lnTo>
                          <a:pt x="209" y="361"/>
                        </a:lnTo>
                        <a:lnTo>
                          <a:pt x="147" y="330"/>
                        </a:lnTo>
                        <a:lnTo>
                          <a:pt x="103" y="300"/>
                        </a:lnTo>
                        <a:lnTo>
                          <a:pt x="66" y="270"/>
                        </a:lnTo>
                        <a:lnTo>
                          <a:pt x="34" y="236"/>
                        </a:lnTo>
                        <a:lnTo>
                          <a:pt x="0" y="185"/>
                        </a:lnTo>
                        <a:lnTo>
                          <a:pt x="10" y="148"/>
                        </a:lnTo>
                        <a:lnTo>
                          <a:pt x="15" y="114"/>
                        </a:lnTo>
                        <a:lnTo>
                          <a:pt x="14" y="73"/>
                        </a:lnTo>
                        <a:lnTo>
                          <a:pt x="10" y="0"/>
                        </a:lnTo>
                        <a:lnTo>
                          <a:pt x="411" y="270"/>
                        </a:lnTo>
                        <a:close/>
                      </a:path>
                    </a:pathLst>
                  </a:custGeom>
                  <a:solidFill>
                    <a:srgbClr val="FFC080"/>
                  </a:solidFill>
                  <a:ln w="1588">
                    <a:solidFill>
                      <a:srgbClr val="402000"/>
                    </a:solidFill>
                    <a:prstDash val="solid"/>
                    <a:round/>
                    <a:headEnd/>
                    <a:tailEnd/>
                  </a:ln>
                </p:spPr>
                <p:txBody>
                  <a:bodyPr/>
                  <a:lstStyle/>
                  <a:p>
                    <a:endParaRPr lang="zh-CN" altLang="en-US" sz="2400"/>
                  </a:p>
                </p:txBody>
              </p:sp>
              <p:grpSp>
                <p:nvGrpSpPr>
                  <p:cNvPr id="58596" name="Group 1183"/>
                  <p:cNvGrpSpPr>
                    <a:grpSpLocks/>
                  </p:cNvGrpSpPr>
                  <p:nvPr/>
                </p:nvGrpSpPr>
                <p:grpSpPr bwMode="auto">
                  <a:xfrm>
                    <a:off x="4804" y="962"/>
                    <a:ext cx="108" cy="262"/>
                    <a:chOff x="4804" y="962"/>
                    <a:chExt cx="108" cy="262"/>
                  </a:xfrm>
                </p:grpSpPr>
                <p:sp>
                  <p:nvSpPr>
                    <p:cNvPr id="58597" name="Freeform 1184"/>
                    <p:cNvSpPr>
                      <a:spLocks/>
                    </p:cNvSpPr>
                    <p:nvPr/>
                  </p:nvSpPr>
                  <p:spPr bwMode="auto">
                    <a:xfrm>
                      <a:off x="4804" y="962"/>
                      <a:ext cx="108" cy="177"/>
                    </a:xfrm>
                    <a:custGeom>
                      <a:avLst/>
                      <a:gdLst>
                        <a:gd name="T0" fmla="*/ 0 w 758"/>
                        <a:gd name="T1" fmla="*/ 0 h 708"/>
                        <a:gd name="T2" fmla="*/ 0 w 758"/>
                        <a:gd name="T3" fmla="*/ 0 h 708"/>
                        <a:gd name="T4" fmla="*/ 0 w 758"/>
                        <a:gd name="T5" fmla="*/ 0 h 708"/>
                        <a:gd name="T6" fmla="*/ 0 w 758"/>
                        <a:gd name="T7" fmla="*/ 0 h 708"/>
                        <a:gd name="T8" fmla="*/ 0 w 758"/>
                        <a:gd name="T9" fmla="*/ 0 h 708"/>
                        <a:gd name="T10" fmla="*/ 0 w 758"/>
                        <a:gd name="T11" fmla="*/ 0 h 708"/>
                        <a:gd name="T12" fmla="*/ 0 w 758"/>
                        <a:gd name="T13" fmla="*/ 0 h 708"/>
                        <a:gd name="T14" fmla="*/ 0 w 758"/>
                        <a:gd name="T15" fmla="*/ 0 h 708"/>
                        <a:gd name="T16" fmla="*/ 0 w 758"/>
                        <a:gd name="T17" fmla="*/ 0 h 708"/>
                        <a:gd name="T18" fmla="*/ 0 w 758"/>
                        <a:gd name="T19" fmla="*/ 0 h 708"/>
                        <a:gd name="T20" fmla="*/ 0 w 758"/>
                        <a:gd name="T21" fmla="*/ 0 h 708"/>
                        <a:gd name="T22" fmla="*/ 0 w 758"/>
                        <a:gd name="T23" fmla="*/ 0 h 708"/>
                        <a:gd name="T24" fmla="*/ 0 w 758"/>
                        <a:gd name="T25" fmla="*/ 0 h 708"/>
                        <a:gd name="T26" fmla="*/ 0 w 758"/>
                        <a:gd name="T27" fmla="*/ 0 h 708"/>
                        <a:gd name="T28" fmla="*/ 0 w 758"/>
                        <a:gd name="T29" fmla="*/ 0 h 708"/>
                        <a:gd name="T30" fmla="*/ 0 w 758"/>
                        <a:gd name="T31" fmla="*/ 0 h 708"/>
                        <a:gd name="T32" fmla="*/ 0 w 758"/>
                        <a:gd name="T33" fmla="*/ 0 h 708"/>
                        <a:gd name="T34" fmla="*/ 0 w 758"/>
                        <a:gd name="T35" fmla="*/ 0 h 708"/>
                        <a:gd name="T36" fmla="*/ 0 w 758"/>
                        <a:gd name="T37" fmla="*/ 0 h 708"/>
                        <a:gd name="T38" fmla="*/ 0 w 758"/>
                        <a:gd name="T39" fmla="*/ 0 h 708"/>
                        <a:gd name="T40" fmla="*/ 0 w 758"/>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58" h="708">
                          <a:moveTo>
                            <a:pt x="504" y="4"/>
                          </a:moveTo>
                          <a:lnTo>
                            <a:pt x="600" y="64"/>
                          </a:lnTo>
                          <a:lnTo>
                            <a:pt x="641" y="135"/>
                          </a:lnTo>
                          <a:lnTo>
                            <a:pt x="717" y="176"/>
                          </a:lnTo>
                          <a:lnTo>
                            <a:pt x="744" y="230"/>
                          </a:lnTo>
                          <a:lnTo>
                            <a:pt x="758" y="334"/>
                          </a:lnTo>
                          <a:lnTo>
                            <a:pt x="754" y="408"/>
                          </a:lnTo>
                          <a:lnTo>
                            <a:pt x="744" y="479"/>
                          </a:lnTo>
                          <a:lnTo>
                            <a:pt x="696" y="520"/>
                          </a:lnTo>
                          <a:lnTo>
                            <a:pt x="72" y="708"/>
                          </a:lnTo>
                          <a:lnTo>
                            <a:pt x="62" y="601"/>
                          </a:lnTo>
                          <a:lnTo>
                            <a:pt x="34" y="525"/>
                          </a:lnTo>
                          <a:lnTo>
                            <a:pt x="4" y="445"/>
                          </a:lnTo>
                          <a:lnTo>
                            <a:pt x="0" y="351"/>
                          </a:lnTo>
                          <a:lnTo>
                            <a:pt x="21" y="257"/>
                          </a:lnTo>
                          <a:lnTo>
                            <a:pt x="48" y="176"/>
                          </a:lnTo>
                          <a:lnTo>
                            <a:pt x="93" y="108"/>
                          </a:lnTo>
                          <a:lnTo>
                            <a:pt x="158" y="61"/>
                          </a:lnTo>
                          <a:lnTo>
                            <a:pt x="233" y="14"/>
                          </a:lnTo>
                          <a:lnTo>
                            <a:pt x="384" y="0"/>
                          </a:lnTo>
                          <a:lnTo>
                            <a:pt x="504" y="4"/>
                          </a:lnTo>
                          <a:close/>
                        </a:path>
                      </a:pathLst>
                    </a:custGeom>
                    <a:solidFill>
                      <a:srgbClr val="402000"/>
                    </a:solidFill>
                    <a:ln w="1588">
                      <a:solidFill>
                        <a:srgbClr val="402000"/>
                      </a:solidFill>
                      <a:prstDash val="solid"/>
                      <a:round/>
                      <a:headEnd/>
                      <a:tailEnd/>
                    </a:ln>
                  </p:spPr>
                  <p:txBody>
                    <a:bodyPr/>
                    <a:lstStyle/>
                    <a:p>
                      <a:endParaRPr lang="zh-CN" altLang="en-US" sz="2400"/>
                    </a:p>
                  </p:txBody>
                </p:sp>
                <p:grpSp>
                  <p:nvGrpSpPr>
                    <p:cNvPr id="58598" name="Group 1185"/>
                    <p:cNvGrpSpPr>
                      <a:grpSpLocks/>
                    </p:cNvGrpSpPr>
                    <p:nvPr/>
                  </p:nvGrpSpPr>
                  <p:grpSpPr bwMode="auto">
                    <a:xfrm>
                      <a:off x="4813" y="1035"/>
                      <a:ext cx="93" cy="189"/>
                      <a:chOff x="4813" y="1035"/>
                      <a:chExt cx="93" cy="189"/>
                    </a:xfrm>
                  </p:grpSpPr>
                  <p:sp>
                    <p:nvSpPr>
                      <p:cNvPr id="58601" name="Freeform 1186"/>
                      <p:cNvSpPr>
                        <a:spLocks/>
                      </p:cNvSpPr>
                      <p:nvPr/>
                    </p:nvSpPr>
                    <p:spPr bwMode="auto">
                      <a:xfrm>
                        <a:off x="4813" y="1035"/>
                        <a:ext cx="93" cy="189"/>
                      </a:xfrm>
                      <a:custGeom>
                        <a:avLst/>
                        <a:gdLst>
                          <a:gd name="T0" fmla="*/ 0 w 651"/>
                          <a:gd name="T1" fmla="*/ 0 h 759"/>
                          <a:gd name="T2" fmla="*/ 0 w 651"/>
                          <a:gd name="T3" fmla="*/ 0 h 759"/>
                          <a:gd name="T4" fmla="*/ 0 w 651"/>
                          <a:gd name="T5" fmla="*/ 0 h 759"/>
                          <a:gd name="T6" fmla="*/ 0 w 651"/>
                          <a:gd name="T7" fmla="*/ 0 h 759"/>
                          <a:gd name="T8" fmla="*/ 0 w 651"/>
                          <a:gd name="T9" fmla="*/ 0 h 759"/>
                          <a:gd name="T10" fmla="*/ 0 w 651"/>
                          <a:gd name="T11" fmla="*/ 0 h 759"/>
                          <a:gd name="T12" fmla="*/ 0 w 651"/>
                          <a:gd name="T13" fmla="*/ 0 h 759"/>
                          <a:gd name="T14" fmla="*/ 0 w 651"/>
                          <a:gd name="T15" fmla="*/ 0 h 759"/>
                          <a:gd name="T16" fmla="*/ 0 w 651"/>
                          <a:gd name="T17" fmla="*/ 0 h 759"/>
                          <a:gd name="T18" fmla="*/ 0 w 651"/>
                          <a:gd name="T19" fmla="*/ 0 h 759"/>
                          <a:gd name="T20" fmla="*/ 0 w 651"/>
                          <a:gd name="T21" fmla="*/ 0 h 759"/>
                          <a:gd name="T22" fmla="*/ 0 w 651"/>
                          <a:gd name="T23" fmla="*/ 0 h 759"/>
                          <a:gd name="T24" fmla="*/ 0 w 651"/>
                          <a:gd name="T25" fmla="*/ 0 h 759"/>
                          <a:gd name="T26" fmla="*/ 0 w 651"/>
                          <a:gd name="T27" fmla="*/ 0 h 759"/>
                          <a:gd name="T28" fmla="*/ 0 w 651"/>
                          <a:gd name="T29" fmla="*/ 0 h 759"/>
                          <a:gd name="T30" fmla="*/ 0 w 651"/>
                          <a:gd name="T31" fmla="*/ 0 h 759"/>
                          <a:gd name="T32" fmla="*/ 0 w 651"/>
                          <a:gd name="T33" fmla="*/ 0 h 759"/>
                          <a:gd name="T34" fmla="*/ 0 w 651"/>
                          <a:gd name="T35" fmla="*/ 0 h 759"/>
                          <a:gd name="T36" fmla="*/ 0 w 651"/>
                          <a:gd name="T37" fmla="*/ 0 h 759"/>
                          <a:gd name="T38" fmla="*/ 0 w 651"/>
                          <a:gd name="T39" fmla="*/ 0 h 759"/>
                          <a:gd name="T40" fmla="*/ 0 w 651"/>
                          <a:gd name="T41" fmla="*/ 0 h 759"/>
                          <a:gd name="T42" fmla="*/ 0 w 651"/>
                          <a:gd name="T43" fmla="*/ 0 h 759"/>
                          <a:gd name="T44" fmla="*/ 0 w 651"/>
                          <a:gd name="T45" fmla="*/ 0 h 759"/>
                          <a:gd name="T46" fmla="*/ 0 w 651"/>
                          <a:gd name="T47" fmla="*/ 0 h 759"/>
                          <a:gd name="T48" fmla="*/ 0 w 651"/>
                          <a:gd name="T49" fmla="*/ 0 h 759"/>
                          <a:gd name="T50" fmla="*/ 0 w 651"/>
                          <a:gd name="T51" fmla="*/ 0 h 759"/>
                          <a:gd name="T52" fmla="*/ 0 w 651"/>
                          <a:gd name="T53" fmla="*/ 0 h 759"/>
                          <a:gd name="T54" fmla="*/ 0 w 651"/>
                          <a:gd name="T55" fmla="*/ 0 h 759"/>
                          <a:gd name="T56" fmla="*/ 0 w 651"/>
                          <a:gd name="T57" fmla="*/ 0 h 759"/>
                          <a:gd name="T58" fmla="*/ 0 w 651"/>
                          <a:gd name="T59" fmla="*/ 0 h 759"/>
                          <a:gd name="T60" fmla="*/ 0 w 651"/>
                          <a:gd name="T61" fmla="*/ 0 h 759"/>
                          <a:gd name="T62" fmla="*/ 0 w 651"/>
                          <a:gd name="T63" fmla="*/ 0 h 759"/>
                          <a:gd name="T64" fmla="*/ 0 w 651"/>
                          <a:gd name="T65" fmla="*/ 0 h 759"/>
                          <a:gd name="T66" fmla="*/ 0 w 651"/>
                          <a:gd name="T67" fmla="*/ 0 h 759"/>
                          <a:gd name="T68" fmla="*/ 0 w 651"/>
                          <a:gd name="T69" fmla="*/ 0 h 759"/>
                          <a:gd name="T70" fmla="*/ 0 w 651"/>
                          <a:gd name="T71" fmla="*/ 0 h 759"/>
                          <a:gd name="T72" fmla="*/ 0 w 651"/>
                          <a:gd name="T73" fmla="*/ 0 h 759"/>
                          <a:gd name="T74" fmla="*/ 0 w 651"/>
                          <a:gd name="T75" fmla="*/ 0 h 759"/>
                          <a:gd name="T76" fmla="*/ 0 w 651"/>
                          <a:gd name="T77" fmla="*/ 0 h 759"/>
                          <a:gd name="T78" fmla="*/ 0 w 651"/>
                          <a:gd name="T79" fmla="*/ 0 h 759"/>
                          <a:gd name="T80" fmla="*/ 0 w 651"/>
                          <a:gd name="T81" fmla="*/ 0 h 759"/>
                          <a:gd name="T82" fmla="*/ 0 w 651"/>
                          <a:gd name="T83" fmla="*/ 0 h 7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51" h="759">
                            <a:moveTo>
                              <a:pt x="651" y="229"/>
                            </a:moveTo>
                            <a:lnTo>
                              <a:pt x="630" y="263"/>
                            </a:lnTo>
                            <a:lnTo>
                              <a:pt x="630" y="307"/>
                            </a:lnTo>
                            <a:lnTo>
                              <a:pt x="623" y="354"/>
                            </a:lnTo>
                            <a:lnTo>
                              <a:pt x="606" y="418"/>
                            </a:lnTo>
                            <a:lnTo>
                              <a:pt x="582" y="489"/>
                            </a:lnTo>
                            <a:lnTo>
                              <a:pt x="562" y="563"/>
                            </a:lnTo>
                            <a:lnTo>
                              <a:pt x="538" y="641"/>
                            </a:lnTo>
                            <a:lnTo>
                              <a:pt x="517" y="685"/>
                            </a:lnTo>
                            <a:lnTo>
                              <a:pt x="486" y="718"/>
                            </a:lnTo>
                            <a:lnTo>
                              <a:pt x="455" y="752"/>
                            </a:lnTo>
                            <a:lnTo>
                              <a:pt x="414" y="759"/>
                            </a:lnTo>
                            <a:lnTo>
                              <a:pt x="361" y="745"/>
                            </a:lnTo>
                            <a:lnTo>
                              <a:pt x="301" y="727"/>
                            </a:lnTo>
                            <a:lnTo>
                              <a:pt x="257" y="709"/>
                            </a:lnTo>
                            <a:lnTo>
                              <a:pt x="212" y="682"/>
                            </a:lnTo>
                            <a:lnTo>
                              <a:pt x="178" y="655"/>
                            </a:lnTo>
                            <a:lnTo>
                              <a:pt x="147" y="625"/>
                            </a:lnTo>
                            <a:lnTo>
                              <a:pt x="113" y="587"/>
                            </a:lnTo>
                            <a:lnTo>
                              <a:pt x="75" y="540"/>
                            </a:lnTo>
                            <a:lnTo>
                              <a:pt x="48" y="483"/>
                            </a:lnTo>
                            <a:lnTo>
                              <a:pt x="41" y="401"/>
                            </a:lnTo>
                            <a:lnTo>
                              <a:pt x="41" y="351"/>
                            </a:lnTo>
                            <a:lnTo>
                              <a:pt x="20" y="317"/>
                            </a:lnTo>
                            <a:lnTo>
                              <a:pt x="3" y="280"/>
                            </a:lnTo>
                            <a:lnTo>
                              <a:pt x="0" y="233"/>
                            </a:lnTo>
                            <a:lnTo>
                              <a:pt x="7" y="176"/>
                            </a:lnTo>
                            <a:lnTo>
                              <a:pt x="34" y="138"/>
                            </a:lnTo>
                            <a:lnTo>
                              <a:pt x="68" y="135"/>
                            </a:lnTo>
                            <a:lnTo>
                              <a:pt x="89" y="162"/>
                            </a:lnTo>
                            <a:lnTo>
                              <a:pt x="106" y="206"/>
                            </a:lnTo>
                            <a:lnTo>
                              <a:pt x="127" y="135"/>
                            </a:lnTo>
                            <a:lnTo>
                              <a:pt x="161" y="125"/>
                            </a:lnTo>
                            <a:lnTo>
                              <a:pt x="192" y="118"/>
                            </a:lnTo>
                            <a:lnTo>
                              <a:pt x="305" y="88"/>
                            </a:lnTo>
                            <a:lnTo>
                              <a:pt x="401" y="34"/>
                            </a:lnTo>
                            <a:lnTo>
                              <a:pt x="490" y="0"/>
                            </a:lnTo>
                            <a:lnTo>
                              <a:pt x="575" y="5"/>
                            </a:lnTo>
                            <a:lnTo>
                              <a:pt x="630" y="28"/>
                            </a:lnTo>
                            <a:lnTo>
                              <a:pt x="640" y="133"/>
                            </a:lnTo>
                            <a:lnTo>
                              <a:pt x="651" y="190"/>
                            </a:lnTo>
                            <a:lnTo>
                              <a:pt x="651" y="229"/>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602" name="Freeform 1187"/>
                      <p:cNvSpPr>
                        <a:spLocks/>
                      </p:cNvSpPr>
                      <p:nvPr/>
                    </p:nvSpPr>
                    <p:spPr bwMode="auto">
                      <a:xfrm>
                        <a:off x="4860" y="1179"/>
                        <a:ext cx="29" cy="10"/>
                      </a:xfrm>
                      <a:custGeom>
                        <a:avLst/>
                        <a:gdLst>
                          <a:gd name="T0" fmla="*/ 0 w 207"/>
                          <a:gd name="T1" fmla="*/ 0 h 40"/>
                          <a:gd name="T2" fmla="*/ 0 w 207"/>
                          <a:gd name="T3" fmla="*/ 0 h 40"/>
                          <a:gd name="T4" fmla="*/ 0 w 207"/>
                          <a:gd name="T5" fmla="*/ 0 h 40"/>
                          <a:gd name="T6" fmla="*/ 0 w 207"/>
                          <a:gd name="T7" fmla="*/ 0 h 40"/>
                          <a:gd name="T8" fmla="*/ 0 w 207"/>
                          <a:gd name="T9" fmla="*/ 0 h 40"/>
                          <a:gd name="T10" fmla="*/ 0 w 207"/>
                          <a:gd name="T11" fmla="*/ 0 h 40"/>
                          <a:gd name="T12" fmla="*/ 0 w 207"/>
                          <a:gd name="T13" fmla="*/ 0 h 40"/>
                          <a:gd name="T14" fmla="*/ 0 w 207"/>
                          <a:gd name="T15" fmla="*/ 0 h 40"/>
                          <a:gd name="T16" fmla="*/ 0 w 207"/>
                          <a:gd name="T17" fmla="*/ 0 h 40"/>
                          <a:gd name="T18" fmla="*/ 0 w 207"/>
                          <a:gd name="T19" fmla="*/ 0 h 40"/>
                          <a:gd name="T20" fmla="*/ 0 w 207"/>
                          <a:gd name="T21" fmla="*/ 0 h 40"/>
                          <a:gd name="T22" fmla="*/ 0 w 207"/>
                          <a:gd name="T23" fmla="*/ 0 h 40"/>
                          <a:gd name="T24" fmla="*/ 0 w 207"/>
                          <a:gd name="T25" fmla="*/ 0 h 40"/>
                          <a:gd name="T26" fmla="*/ 0 w 207"/>
                          <a:gd name="T27" fmla="*/ 0 h 40"/>
                          <a:gd name="T28" fmla="*/ 0 w 207"/>
                          <a:gd name="T29" fmla="*/ 0 h 40"/>
                          <a:gd name="T30" fmla="*/ 0 w 207"/>
                          <a:gd name="T31" fmla="*/ 0 h 40"/>
                          <a:gd name="T32" fmla="*/ 0 w 207"/>
                          <a:gd name="T33" fmla="*/ 0 h 40"/>
                          <a:gd name="T34" fmla="*/ 0 w 207"/>
                          <a:gd name="T35" fmla="*/ 0 h 40"/>
                          <a:gd name="T36" fmla="*/ 0 w 207"/>
                          <a:gd name="T37" fmla="*/ 0 h 40"/>
                          <a:gd name="T38" fmla="*/ 0 w 207"/>
                          <a:gd name="T39" fmla="*/ 0 h 40"/>
                          <a:gd name="T40" fmla="*/ 0 w 207"/>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7" h="40">
                            <a:moveTo>
                              <a:pt x="201" y="38"/>
                            </a:moveTo>
                            <a:lnTo>
                              <a:pt x="205" y="22"/>
                            </a:lnTo>
                            <a:lnTo>
                              <a:pt x="207" y="7"/>
                            </a:lnTo>
                            <a:lnTo>
                              <a:pt x="196" y="14"/>
                            </a:lnTo>
                            <a:lnTo>
                              <a:pt x="163" y="4"/>
                            </a:lnTo>
                            <a:lnTo>
                              <a:pt x="140" y="7"/>
                            </a:lnTo>
                            <a:lnTo>
                              <a:pt x="120" y="0"/>
                            </a:lnTo>
                            <a:lnTo>
                              <a:pt x="59" y="8"/>
                            </a:lnTo>
                            <a:lnTo>
                              <a:pt x="33" y="11"/>
                            </a:lnTo>
                            <a:lnTo>
                              <a:pt x="18" y="10"/>
                            </a:lnTo>
                            <a:lnTo>
                              <a:pt x="9" y="3"/>
                            </a:lnTo>
                            <a:lnTo>
                              <a:pt x="9" y="21"/>
                            </a:lnTo>
                            <a:lnTo>
                              <a:pt x="0" y="40"/>
                            </a:lnTo>
                            <a:lnTo>
                              <a:pt x="24" y="18"/>
                            </a:lnTo>
                            <a:lnTo>
                              <a:pt x="61" y="13"/>
                            </a:lnTo>
                            <a:lnTo>
                              <a:pt x="116" y="14"/>
                            </a:lnTo>
                            <a:lnTo>
                              <a:pt x="138" y="20"/>
                            </a:lnTo>
                            <a:lnTo>
                              <a:pt x="161" y="14"/>
                            </a:lnTo>
                            <a:lnTo>
                              <a:pt x="180" y="18"/>
                            </a:lnTo>
                            <a:lnTo>
                              <a:pt x="196" y="21"/>
                            </a:lnTo>
                            <a:lnTo>
                              <a:pt x="20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3" name="Freeform 1188"/>
                      <p:cNvSpPr>
                        <a:spLocks/>
                      </p:cNvSpPr>
                      <p:nvPr/>
                    </p:nvSpPr>
                    <p:spPr bwMode="auto">
                      <a:xfrm>
                        <a:off x="4869" y="1192"/>
                        <a:ext cx="15" cy="5"/>
                      </a:xfrm>
                      <a:custGeom>
                        <a:avLst/>
                        <a:gdLst>
                          <a:gd name="T0" fmla="*/ 0 w 99"/>
                          <a:gd name="T1" fmla="*/ 0 h 17"/>
                          <a:gd name="T2" fmla="*/ 0 w 99"/>
                          <a:gd name="T3" fmla="*/ 0 h 17"/>
                          <a:gd name="T4" fmla="*/ 0 w 99"/>
                          <a:gd name="T5" fmla="*/ 0 h 17"/>
                          <a:gd name="T6" fmla="*/ 0 w 99"/>
                          <a:gd name="T7" fmla="*/ 0 h 17"/>
                          <a:gd name="T8" fmla="*/ 0 w 99"/>
                          <a:gd name="T9" fmla="*/ 0 h 17"/>
                          <a:gd name="T10" fmla="*/ 0 w 99"/>
                          <a:gd name="T11" fmla="*/ 0 h 17"/>
                          <a:gd name="T12" fmla="*/ 0 w 99"/>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7">
                            <a:moveTo>
                              <a:pt x="99" y="3"/>
                            </a:moveTo>
                            <a:lnTo>
                              <a:pt x="73" y="5"/>
                            </a:lnTo>
                            <a:lnTo>
                              <a:pt x="54" y="5"/>
                            </a:lnTo>
                            <a:lnTo>
                              <a:pt x="0" y="0"/>
                            </a:lnTo>
                            <a:lnTo>
                              <a:pt x="45" y="17"/>
                            </a:lnTo>
                            <a:lnTo>
                              <a:pt x="76" y="13"/>
                            </a:lnTo>
                            <a:lnTo>
                              <a:pt x="99"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4" name="Freeform 1189"/>
                      <p:cNvSpPr>
                        <a:spLocks/>
                      </p:cNvSpPr>
                      <p:nvPr/>
                    </p:nvSpPr>
                    <p:spPr bwMode="auto">
                      <a:xfrm>
                        <a:off x="4870" y="1212"/>
                        <a:ext cx="9" cy="8"/>
                      </a:xfrm>
                      <a:custGeom>
                        <a:avLst/>
                        <a:gdLst>
                          <a:gd name="T0" fmla="*/ 0 w 64"/>
                          <a:gd name="T1" fmla="*/ 0 h 34"/>
                          <a:gd name="T2" fmla="*/ 0 w 64"/>
                          <a:gd name="T3" fmla="*/ 0 h 34"/>
                          <a:gd name="T4" fmla="*/ 0 w 64"/>
                          <a:gd name="T5" fmla="*/ 0 h 34"/>
                          <a:gd name="T6" fmla="*/ 0 w 64"/>
                          <a:gd name="T7" fmla="*/ 0 h 34"/>
                          <a:gd name="T8" fmla="*/ 0 w 64"/>
                          <a:gd name="T9" fmla="*/ 0 h 34"/>
                          <a:gd name="T10" fmla="*/ 0 w 64"/>
                          <a:gd name="T11" fmla="*/ 0 h 34"/>
                          <a:gd name="T12" fmla="*/ 0 w 64"/>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4">
                            <a:moveTo>
                              <a:pt x="64" y="3"/>
                            </a:moveTo>
                            <a:lnTo>
                              <a:pt x="40" y="9"/>
                            </a:lnTo>
                            <a:lnTo>
                              <a:pt x="32" y="34"/>
                            </a:lnTo>
                            <a:lnTo>
                              <a:pt x="31" y="12"/>
                            </a:lnTo>
                            <a:lnTo>
                              <a:pt x="0" y="0"/>
                            </a:lnTo>
                            <a:lnTo>
                              <a:pt x="35" y="5"/>
                            </a:lnTo>
                            <a:lnTo>
                              <a:pt x="64"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5" name="Freeform 1190"/>
                      <p:cNvSpPr>
                        <a:spLocks/>
                      </p:cNvSpPr>
                      <p:nvPr/>
                    </p:nvSpPr>
                    <p:spPr bwMode="auto">
                      <a:xfrm>
                        <a:off x="4819" y="1087"/>
                        <a:ext cx="5" cy="21"/>
                      </a:xfrm>
                      <a:custGeom>
                        <a:avLst/>
                        <a:gdLst>
                          <a:gd name="T0" fmla="*/ 0 w 31"/>
                          <a:gd name="T1" fmla="*/ 0 h 83"/>
                          <a:gd name="T2" fmla="*/ 0 w 31"/>
                          <a:gd name="T3" fmla="*/ 0 h 83"/>
                          <a:gd name="T4" fmla="*/ 0 w 31"/>
                          <a:gd name="T5" fmla="*/ 0 h 83"/>
                          <a:gd name="T6" fmla="*/ 0 w 31"/>
                          <a:gd name="T7" fmla="*/ 0 h 83"/>
                          <a:gd name="T8" fmla="*/ 0 w 31"/>
                          <a:gd name="T9" fmla="*/ 0 h 83"/>
                          <a:gd name="T10" fmla="*/ 0 w 31"/>
                          <a:gd name="T11" fmla="*/ 0 h 83"/>
                          <a:gd name="T12" fmla="*/ 0 w 31"/>
                          <a:gd name="T13" fmla="*/ 0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3">
                            <a:moveTo>
                              <a:pt x="18" y="0"/>
                            </a:moveTo>
                            <a:lnTo>
                              <a:pt x="31" y="16"/>
                            </a:lnTo>
                            <a:lnTo>
                              <a:pt x="18" y="30"/>
                            </a:lnTo>
                            <a:lnTo>
                              <a:pt x="15" y="49"/>
                            </a:lnTo>
                            <a:lnTo>
                              <a:pt x="18" y="83"/>
                            </a:lnTo>
                            <a:lnTo>
                              <a:pt x="0" y="39"/>
                            </a:lnTo>
                            <a:lnTo>
                              <a:pt x="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6" name="Freeform 1191"/>
                      <p:cNvSpPr>
                        <a:spLocks/>
                      </p:cNvSpPr>
                      <p:nvPr/>
                    </p:nvSpPr>
                    <p:spPr bwMode="auto">
                      <a:xfrm>
                        <a:off x="4817" y="1076"/>
                        <a:ext cx="6" cy="32"/>
                      </a:xfrm>
                      <a:custGeom>
                        <a:avLst/>
                        <a:gdLst>
                          <a:gd name="T0" fmla="*/ 0 w 45"/>
                          <a:gd name="T1" fmla="*/ 0 h 129"/>
                          <a:gd name="T2" fmla="*/ 0 w 45"/>
                          <a:gd name="T3" fmla="*/ 0 h 129"/>
                          <a:gd name="T4" fmla="*/ 0 w 45"/>
                          <a:gd name="T5" fmla="*/ 0 h 129"/>
                          <a:gd name="T6" fmla="*/ 0 w 45"/>
                          <a:gd name="T7" fmla="*/ 0 h 129"/>
                          <a:gd name="T8" fmla="*/ 0 w 45"/>
                          <a:gd name="T9" fmla="*/ 0 h 129"/>
                          <a:gd name="T10" fmla="*/ 0 w 45"/>
                          <a:gd name="T11" fmla="*/ 0 h 129"/>
                          <a:gd name="T12" fmla="*/ 0 w 45"/>
                          <a:gd name="T13" fmla="*/ 0 h 129"/>
                          <a:gd name="T14" fmla="*/ 0 w 45"/>
                          <a:gd name="T15" fmla="*/ 0 h 129"/>
                          <a:gd name="T16" fmla="*/ 0 w 45"/>
                          <a:gd name="T17" fmla="*/ 0 h 129"/>
                          <a:gd name="T18" fmla="*/ 0 w 45"/>
                          <a:gd name="T19" fmla="*/ 0 h 129"/>
                          <a:gd name="T20" fmla="*/ 0 w 45"/>
                          <a:gd name="T21" fmla="*/ 0 h 129"/>
                          <a:gd name="T22" fmla="*/ 0 w 45"/>
                          <a:gd name="T23" fmla="*/ 0 h 129"/>
                          <a:gd name="T24" fmla="*/ 0 w 45"/>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129">
                            <a:moveTo>
                              <a:pt x="41" y="43"/>
                            </a:moveTo>
                            <a:lnTo>
                              <a:pt x="45" y="27"/>
                            </a:lnTo>
                            <a:lnTo>
                              <a:pt x="35" y="3"/>
                            </a:lnTo>
                            <a:lnTo>
                              <a:pt x="18" y="0"/>
                            </a:lnTo>
                            <a:lnTo>
                              <a:pt x="4" y="14"/>
                            </a:lnTo>
                            <a:lnTo>
                              <a:pt x="0" y="55"/>
                            </a:lnTo>
                            <a:lnTo>
                              <a:pt x="3" y="109"/>
                            </a:lnTo>
                            <a:lnTo>
                              <a:pt x="20" y="129"/>
                            </a:lnTo>
                            <a:lnTo>
                              <a:pt x="8" y="95"/>
                            </a:lnTo>
                            <a:lnTo>
                              <a:pt x="6" y="43"/>
                            </a:lnTo>
                            <a:lnTo>
                              <a:pt x="14" y="13"/>
                            </a:lnTo>
                            <a:lnTo>
                              <a:pt x="27" y="14"/>
                            </a:lnTo>
                            <a:lnTo>
                              <a:pt x="41" y="4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7" name="Freeform 1192"/>
                      <p:cNvSpPr>
                        <a:spLocks/>
                      </p:cNvSpPr>
                      <p:nvPr/>
                    </p:nvSpPr>
                    <p:spPr bwMode="auto">
                      <a:xfrm>
                        <a:off x="4819" y="1122"/>
                        <a:ext cx="5" cy="9"/>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15"/>
                            </a:moveTo>
                            <a:lnTo>
                              <a:pt x="0" y="0"/>
                            </a:lnTo>
                            <a:lnTo>
                              <a:pt x="19" y="13"/>
                            </a:lnTo>
                            <a:lnTo>
                              <a:pt x="35" y="12"/>
                            </a:lnTo>
                            <a:lnTo>
                              <a:pt x="0" y="37"/>
                            </a:lnTo>
                            <a:lnTo>
                              <a:pt x="0" y="1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8" name="Freeform 1193"/>
                      <p:cNvSpPr>
                        <a:spLocks/>
                      </p:cNvSpPr>
                      <p:nvPr/>
                    </p:nvSpPr>
                    <p:spPr bwMode="auto">
                      <a:xfrm>
                        <a:off x="4834" y="1122"/>
                        <a:ext cx="6" cy="13"/>
                      </a:xfrm>
                      <a:custGeom>
                        <a:avLst/>
                        <a:gdLst>
                          <a:gd name="T0" fmla="*/ 0 w 40"/>
                          <a:gd name="T1" fmla="*/ 0 h 54"/>
                          <a:gd name="T2" fmla="*/ 0 w 40"/>
                          <a:gd name="T3" fmla="*/ 0 h 54"/>
                          <a:gd name="T4" fmla="*/ 0 w 40"/>
                          <a:gd name="T5" fmla="*/ 0 h 54"/>
                          <a:gd name="T6" fmla="*/ 0 w 4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54">
                            <a:moveTo>
                              <a:pt x="0" y="0"/>
                            </a:moveTo>
                            <a:lnTo>
                              <a:pt x="36" y="23"/>
                            </a:lnTo>
                            <a:lnTo>
                              <a:pt x="40" y="5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609" name="Group 1194"/>
                      <p:cNvGrpSpPr>
                        <a:grpSpLocks/>
                      </p:cNvGrpSpPr>
                      <p:nvPr/>
                    </p:nvGrpSpPr>
                    <p:grpSpPr bwMode="auto">
                      <a:xfrm>
                        <a:off x="4848" y="1084"/>
                        <a:ext cx="29" cy="29"/>
                        <a:chOff x="4848" y="1084"/>
                        <a:chExt cx="29" cy="29"/>
                      </a:xfrm>
                    </p:grpSpPr>
                    <p:sp>
                      <p:nvSpPr>
                        <p:cNvPr id="58616" name="Freeform 1195"/>
                        <p:cNvSpPr>
                          <a:spLocks/>
                        </p:cNvSpPr>
                        <p:nvPr/>
                      </p:nvSpPr>
                      <p:spPr bwMode="auto">
                        <a:xfrm>
                          <a:off x="4854" y="1097"/>
                          <a:ext cx="17" cy="16"/>
                        </a:xfrm>
                        <a:custGeom>
                          <a:avLst/>
                          <a:gdLst>
                            <a:gd name="T0" fmla="*/ 0 w 114"/>
                            <a:gd name="T1" fmla="*/ 0 h 63"/>
                            <a:gd name="T2" fmla="*/ 0 w 114"/>
                            <a:gd name="T3" fmla="*/ 0 h 63"/>
                            <a:gd name="T4" fmla="*/ 0 w 114"/>
                            <a:gd name="T5" fmla="*/ 0 h 63"/>
                            <a:gd name="T6" fmla="*/ 0 w 114"/>
                            <a:gd name="T7" fmla="*/ 0 h 63"/>
                            <a:gd name="T8" fmla="*/ 0 w 114"/>
                            <a:gd name="T9" fmla="*/ 0 h 63"/>
                            <a:gd name="T10" fmla="*/ 0 w 114"/>
                            <a:gd name="T11" fmla="*/ 0 h 63"/>
                            <a:gd name="T12" fmla="*/ 0 w 114"/>
                            <a:gd name="T13" fmla="*/ 0 h 63"/>
                            <a:gd name="T14" fmla="*/ 0 w 114"/>
                            <a:gd name="T15" fmla="*/ 0 h 63"/>
                            <a:gd name="T16" fmla="*/ 0 w 114"/>
                            <a:gd name="T17" fmla="*/ 0 h 63"/>
                            <a:gd name="T18" fmla="*/ 0 w 114"/>
                            <a:gd name="T19" fmla="*/ 0 h 63"/>
                            <a:gd name="T20" fmla="*/ 0 w 114"/>
                            <a:gd name="T21" fmla="*/ 0 h 63"/>
                            <a:gd name="T22" fmla="*/ 0 w 114"/>
                            <a:gd name="T23" fmla="*/ 0 h 63"/>
                            <a:gd name="T24" fmla="*/ 0 w 114"/>
                            <a:gd name="T25" fmla="*/ 0 h 63"/>
                            <a:gd name="T26" fmla="*/ 0 w 114"/>
                            <a:gd name="T27" fmla="*/ 0 h 63"/>
                            <a:gd name="T28" fmla="*/ 0 w 114"/>
                            <a:gd name="T29" fmla="*/ 0 h 63"/>
                            <a:gd name="T30" fmla="*/ 0 w 114"/>
                            <a:gd name="T31" fmla="*/ 0 h 63"/>
                            <a:gd name="T32" fmla="*/ 0 w 114"/>
                            <a:gd name="T33" fmla="*/ 0 h 63"/>
                            <a:gd name="T34" fmla="*/ 0 w 114"/>
                            <a:gd name="T35" fmla="*/ 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 h="63">
                              <a:moveTo>
                                <a:pt x="95" y="10"/>
                              </a:moveTo>
                              <a:lnTo>
                                <a:pt x="114" y="25"/>
                              </a:lnTo>
                              <a:lnTo>
                                <a:pt x="104" y="29"/>
                              </a:lnTo>
                              <a:lnTo>
                                <a:pt x="96" y="37"/>
                              </a:lnTo>
                              <a:lnTo>
                                <a:pt x="89" y="52"/>
                              </a:lnTo>
                              <a:lnTo>
                                <a:pt x="76" y="63"/>
                              </a:lnTo>
                              <a:lnTo>
                                <a:pt x="86" y="47"/>
                              </a:lnTo>
                              <a:lnTo>
                                <a:pt x="87" y="37"/>
                              </a:lnTo>
                              <a:lnTo>
                                <a:pt x="67" y="45"/>
                              </a:lnTo>
                              <a:lnTo>
                                <a:pt x="48" y="40"/>
                              </a:lnTo>
                              <a:lnTo>
                                <a:pt x="32" y="35"/>
                              </a:lnTo>
                              <a:lnTo>
                                <a:pt x="15" y="20"/>
                              </a:lnTo>
                              <a:lnTo>
                                <a:pt x="0" y="17"/>
                              </a:lnTo>
                              <a:lnTo>
                                <a:pt x="21" y="3"/>
                              </a:lnTo>
                              <a:lnTo>
                                <a:pt x="45" y="0"/>
                              </a:lnTo>
                              <a:lnTo>
                                <a:pt x="63" y="0"/>
                              </a:lnTo>
                              <a:lnTo>
                                <a:pt x="83" y="3"/>
                              </a:lnTo>
                              <a:lnTo>
                                <a:pt x="95"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17" name="Freeform 1196"/>
                        <p:cNvSpPr>
                          <a:spLocks/>
                        </p:cNvSpPr>
                        <p:nvPr/>
                      </p:nvSpPr>
                      <p:spPr bwMode="auto">
                        <a:xfrm>
                          <a:off x="4848" y="1084"/>
                          <a:ext cx="29" cy="15"/>
                        </a:xfrm>
                        <a:custGeom>
                          <a:avLst/>
                          <a:gdLst>
                            <a:gd name="T0" fmla="*/ 0 w 202"/>
                            <a:gd name="T1" fmla="*/ 0 h 57"/>
                            <a:gd name="T2" fmla="*/ 0 w 202"/>
                            <a:gd name="T3" fmla="*/ 0 h 57"/>
                            <a:gd name="T4" fmla="*/ 0 w 202"/>
                            <a:gd name="T5" fmla="*/ 0 h 57"/>
                            <a:gd name="T6" fmla="*/ 0 w 202"/>
                            <a:gd name="T7" fmla="*/ 0 h 57"/>
                            <a:gd name="T8" fmla="*/ 0 w 202"/>
                            <a:gd name="T9" fmla="*/ 0 h 57"/>
                            <a:gd name="T10" fmla="*/ 0 w 202"/>
                            <a:gd name="T11" fmla="*/ 0 h 57"/>
                            <a:gd name="T12" fmla="*/ 0 w 202"/>
                            <a:gd name="T13" fmla="*/ 0 h 57"/>
                            <a:gd name="T14" fmla="*/ 0 w 202"/>
                            <a:gd name="T15" fmla="*/ 0 h 57"/>
                            <a:gd name="T16" fmla="*/ 0 w 202"/>
                            <a:gd name="T17" fmla="*/ 0 h 57"/>
                            <a:gd name="T18" fmla="*/ 0 w 202"/>
                            <a:gd name="T19" fmla="*/ 0 h 57"/>
                            <a:gd name="T20" fmla="*/ 0 w 202"/>
                            <a:gd name="T21" fmla="*/ 0 h 57"/>
                            <a:gd name="T22" fmla="*/ 0 w 202"/>
                            <a:gd name="T23" fmla="*/ 0 h 57"/>
                            <a:gd name="T24" fmla="*/ 0 w 202"/>
                            <a:gd name="T25" fmla="*/ 0 h 57"/>
                            <a:gd name="T26" fmla="*/ 0 w 202"/>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2" h="57">
                              <a:moveTo>
                                <a:pt x="202" y="36"/>
                              </a:moveTo>
                              <a:lnTo>
                                <a:pt x="182" y="57"/>
                              </a:lnTo>
                              <a:lnTo>
                                <a:pt x="131" y="34"/>
                              </a:lnTo>
                              <a:lnTo>
                                <a:pt x="77" y="19"/>
                              </a:lnTo>
                              <a:lnTo>
                                <a:pt x="0" y="23"/>
                              </a:lnTo>
                              <a:lnTo>
                                <a:pt x="63" y="9"/>
                              </a:lnTo>
                              <a:lnTo>
                                <a:pt x="46" y="0"/>
                              </a:lnTo>
                              <a:lnTo>
                                <a:pt x="86" y="4"/>
                              </a:lnTo>
                              <a:lnTo>
                                <a:pt x="118" y="13"/>
                              </a:lnTo>
                              <a:lnTo>
                                <a:pt x="104" y="2"/>
                              </a:lnTo>
                              <a:lnTo>
                                <a:pt x="138" y="10"/>
                              </a:lnTo>
                              <a:lnTo>
                                <a:pt x="161" y="24"/>
                              </a:lnTo>
                              <a:lnTo>
                                <a:pt x="154" y="10"/>
                              </a:lnTo>
                              <a:lnTo>
                                <a:pt x="202" y="3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18" name="Freeform 1197"/>
                        <p:cNvSpPr>
                          <a:spLocks/>
                        </p:cNvSpPr>
                        <p:nvPr/>
                      </p:nvSpPr>
                      <p:spPr bwMode="auto">
                        <a:xfrm>
                          <a:off x="4866" y="1101"/>
                          <a:ext cx="2" cy="5"/>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7" y="0"/>
                              </a:moveTo>
                              <a:lnTo>
                                <a:pt x="18" y="9"/>
                              </a:lnTo>
                              <a:lnTo>
                                <a:pt x="0" y="17"/>
                              </a:lnTo>
                              <a:lnTo>
                                <a:pt x="5" y="10"/>
                              </a:lnTo>
                              <a:lnTo>
                                <a:pt x="7"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19" name="Freeform 1198"/>
                        <p:cNvSpPr>
                          <a:spLocks/>
                        </p:cNvSpPr>
                        <p:nvPr/>
                      </p:nvSpPr>
                      <p:spPr bwMode="auto">
                        <a:xfrm>
                          <a:off x="4856" y="1094"/>
                          <a:ext cx="14" cy="6"/>
                        </a:xfrm>
                        <a:custGeom>
                          <a:avLst/>
                          <a:gdLst>
                            <a:gd name="T0" fmla="*/ 0 w 92"/>
                            <a:gd name="T1" fmla="*/ 0 h 23"/>
                            <a:gd name="T2" fmla="*/ 0 w 92"/>
                            <a:gd name="T3" fmla="*/ 0 h 23"/>
                            <a:gd name="T4" fmla="*/ 0 w 92"/>
                            <a:gd name="T5" fmla="*/ 0 h 23"/>
                            <a:gd name="T6" fmla="*/ 0 w 92"/>
                            <a:gd name="T7" fmla="*/ 0 h 23"/>
                            <a:gd name="T8" fmla="*/ 0 w 92"/>
                            <a:gd name="T9" fmla="*/ 0 h 23"/>
                            <a:gd name="T10" fmla="*/ 0 w 92"/>
                            <a:gd name="T11" fmla="*/ 0 h 23"/>
                            <a:gd name="T12" fmla="*/ 0 w 92"/>
                            <a:gd name="T13" fmla="*/ 0 h 23"/>
                            <a:gd name="T14" fmla="*/ 0 w 92"/>
                            <a:gd name="T15" fmla="*/ 0 h 23"/>
                            <a:gd name="T16" fmla="*/ 0 w 92"/>
                            <a:gd name="T17" fmla="*/ 0 h 23"/>
                            <a:gd name="T18" fmla="*/ 0 w 9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23">
                              <a:moveTo>
                                <a:pt x="92" y="23"/>
                              </a:moveTo>
                              <a:lnTo>
                                <a:pt x="67" y="7"/>
                              </a:lnTo>
                              <a:lnTo>
                                <a:pt x="43" y="4"/>
                              </a:lnTo>
                              <a:lnTo>
                                <a:pt x="21" y="6"/>
                              </a:lnTo>
                              <a:lnTo>
                                <a:pt x="0" y="13"/>
                              </a:lnTo>
                              <a:lnTo>
                                <a:pt x="23" y="3"/>
                              </a:lnTo>
                              <a:lnTo>
                                <a:pt x="47" y="0"/>
                              </a:lnTo>
                              <a:lnTo>
                                <a:pt x="63" y="0"/>
                              </a:lnTo>
                              <a:lnTo>
                                <a:pt x="77" y="5"/>
                              </a:lnTo>
                              <a:lnTo>
                                <a:pt x="92" y="2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610" name="Group 1199"/>
                      <p:cNvGrpSpPr>
                        <a:grpSpLocks/>
                      </p:cNvGrpSpPr>
                      <p:nvPr/>
                    </p:nvGrpSpPr>
                    <p:grpSpPr bwMode="auto">
                      <a:xfrm>
                        <a:off x="4886" y="1088"/>
                        <a:ext cx="17" cy="28"/>
                        <a:chOff x="4886" y="1088"/>
                        <a:chExt cx="17" cy="28"/>
                      </a:xfrm>
                    </p:grpSpPr>
                    <p:sp>
                      <p:nvSpPr>
                        <p:cNvPr id="58612" name="Freeform 1200"/>
                        <p:cNvSpPr>
                          <a:spLocks/>
                        </p:cNvSpPr>
                        <p:nvPr/>
                      </p:nvSpPr>
                      <p:spPr bwMode="auto">
                        <a:xfrm>
                          <a:off x="4889" y="1101"/>
                          <a:ext cx="12" cy="15"/>
                        </a:xfrm>
                        <a:custGeom>
                          <a:avLst/>
                          <a:gdLst>
                            <a:gd name="T0" fmla="*/ 0 w 84"/>
                            <a:gd name="T1" fmla="*/ 0 h 59"/>
                            <a:gd name="T2" fmla="*/ 0 w 84"/>
                            <a:gd name="T3" fmla="*/ 0 h 59"/>
                            <a:gd name="T4" fmla="*/ 0 w 84"/>
                            <a:gd name="T5" fmla="*/ 0 h 59"/>
                            <a:gd name="T6" fmla="*/ 0 w 84"/>
                            <a:gd name="T7" fmla="*/ 0 h 59"/>
                            <a:gd name="T8" fmla="*/ 0 w 84"/>
                            <a:gd name="T9" fmla="*/ 0 h 59"/>
                            <a:gd name="T10" fmla="*/ 0 w 84"/>
                            <a:gd name="T11" fmla="*/ 0 h 59"/>
                            <a:gd name="T12" fmla="*/ 0 w 84"/>
                            <a:gd name="T13" fmla="*/ 0 h 59"/>
                            <a:gd name="T14" fmla="*/ 0 w 84"/>
                            <a:gd name="T15" fmla="*/ 0 h 59"/>
                            <a:gd name="T16" fmla="*/ 0 w 84"/>
                            <a:gd name="T17" fmla="*/ 0 h 59"/>
                            <a:gd name="T18" fmla="*/ 0 w 84"/>
                            <a:gd name="T19" fmla="*/ 0 h 59"/>
                            <a:gd name="T20" fmla="*/ 0 w 84"/>
                            <a:gd name="T21" fmla="*/ 0 h 59"/>
                            <a:gd name="T22" fmla="*/ 0 w 84"/>
                            <a:gd name="T23" fmla="*/ 0 h 59"/>
                            <a:gd name="T24" fmla="*/ 0 w 84"/>
                            <a:gd name="T25" fmla="*/ 0 h 59"/>
                            <a:gd name="T26" fmla="*/ 0 w 84"/>
                            <a:gd name="T27" fmla="*/ 0 h 59"/>
                            <a:gd name="T28" fmla="*/ 0 w 84"/>
                            <a:gd name="T29" fmla="*/ 0 h 59"/>
                            <a:gd name="T30" fmla="*/ 0 w 84"/>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59">
                              <a:moveTo>
                                <a:pt x="84" y="18"/>
                              </a:moveTo>
                              <a:lnTo>
                                <a:pt x="74" y="22"/>
                              </a:lnTo>
                              <a:lnTo>
                                <a:pt x="63" y="33"/>
                              </a:lnTo>
                              <a:lnTo>
                                <a:pt x="39" y="36"/>
                              </a:lnTo>
                              <a:lnTo>
                                <a:pt x="21" y="31"/>
                              </a:lnTo>
                              <a:lnTo>
                                <a:pt x="24" y="40"/>
                              </a:lnTo>
                              <a:lnTo>
                                <a:pt x="37" y="59"/>
                              </a:lnTo>
                              <a:lnTo>
                                <a:pt x="19" y="45"/>
                              </a:lnTo>
                              <a:lnTo>
                                <a:pt x="8" y="33"/>
                              </a:lnTo>
                              <a:lnTo>
                                <a:pt x="2" y="23"/>
                              </a:lnTo>
                              <a:lnTo>
                                <a:pt x="0" y="10"/>
                              </a:lnTo>
                              <a:lnTo>
                                <a:pt x="10" y="6"/>
                              </a:lnTo>
                              <a:lnTo>
                                <a:pt x="27" y="2"/>
                              </a:lnTo>
                              <a:lnTo>
                                <a:pt x="46" y="0"/>
                              </a:lnTo>
                              <a:lnTo>
                                <a:pt x="67" y="6"/>
                              </a:lnTo>
                              <a:lnTo>
                                <a:pt x="84" y="1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13" name="Freeform 1201"/>
                        <p:cNvSpPr>
                          <a:spLocks/>
                        </p:cNvSpPr>
                        <p:nvPr/>
                      </p:nvSpPr>
                      <p:spPr bwMode="auto">
                        <a:xfrm>
                          <a:off x="4886" y="1088"/>
                          <a:ext cx="17" cy="25"/>
                        </a:xfrm>
                        <a:custGeom>
                          <a:avLst/>
                          <a:gdLst>
                            <a:gd name="T0" fmla="*/ 0 w 122"/>
                            <a:gd name="T1" fmla="*/ 0 h 101"/>
                            <a:gd name="T2" fmla="*/ 0 w 122"/>
                            <a:gd name="T3" fmla="*/ 0 h 101"/>
                            <a:gd name="T4" fmla="*/ 0 w 122"/>
                            <a:gd name="T5" fmla="*/ 0 h 101"/>
                            <a:gd name="T6" fmla="*/ 0 w 122"/>
                            <a:gd name="T7" fmla="*/ 0 h 101"/>
                            <a:gd name="T8" fmla="*/ 0 w 122"/>
                            <a:gd name="T9" fmla="*/ 0 h 101"/>
                            <a:gd name="T10" fmla="*/ 0 w 122"/>
                            <a:gd name="T11" fmla="*/ 0 h 101"/>
                            <a:gd name="T12" fmla="*/ 0 w 122"/>
                            <a:gd name="T13" fmla="*/ 0 h 101"/>
                            <a:gd name="T14" fmla="*/ 0 w 122"/>
                            <a:gd name="T15" fmla="*/ 0 h 101"/>
                            <a:gd name="T16" fmla="*/ 0 w 122"/>
                            <a:gd name="T17" fmla="*/ 0 h 101"/>
                            <a:gd name="T18" fmla="*/ 0 w 122"/>
                            <a:gd name="T19" fmla="*/ 0 h 101"/>
                            <a:gd name="T20" fmla="*/ 0 w 122"/>
                            <a:gd name="T21" fmla="*/ 0 h 101"/>
                            <a:gd name="T22" fmla="*/ 0 w 122"/>
                            <a:gd name="T23" fmla="*/ 0 h 101"/>
                            <a:gd name="T24" fmla="*/ 0 w 122"/>
                            <a:gd name="T25" fmla="*/ 0 h 101"/>
                            <a:gd name="T26" fmla="*/ 0 w 122"/>
                            <a:gd name="T27" fmla="*/ 0 h 101"/>
                            <a:gd name="T28" fmla="*/ 0 w 122"/>
                            <a:gd name="T29" fmla="*/ 0 h 101"/>
                            <a:gd name="T30" fmla="*/ 0 w 122"/>
                            <a:gd name="T31" fmla="*/ 0 h 101"/>
                            <a:gd name="T32" fmla="*/ 0 w 122"/>
                            <a:gd name="T33" fmla="*/ 0 h 101"/>
                            <a:gd name="T34" fmla="*/ 0 w 122"/>
                            <a:gd name="T35" fmla="*/ 0 h 101"/>
                            <a:gd name="T36" fmla="*/ 0 w 122"/>
                            <a:gd name="T37" fmla="*/ 0 h 101"/>
                            <a:gd name="T38" fmla="*/ 0 w 122"/>
                            <a:gd name="T39" fmla="*/ 0 h 101"/>
                            <a:gd name="T40" fmla="*/ 0 w 122"/>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2" h="101">
                              <a:moveTo>
                                <a:pt x="122" y="11"/>
                              </a:moveTo>
                              <a:lnTo>
                                <a:pt x="90" y="3"/>
                              </a:lnTo>
                              <a:lnTo>
                                <a:pt x="76" y="0"/>
                              </a:lnTo>
                              <a:lnTo>
                                <a:pt x="56" y="8"/>
                              </a:lnTo>
                              <a:lnTo>
                                <a:pt x="64" y="1"/>
                              </a:lnTo>
                              <a:lnTo>
                                <a:pt x="43" y="5"/>
                              </a:lnTo>
                              <a:lnTo>
                                <a:pt x="26" y="17"/>
                              </a:lnTo>
                              <a:lnTo>
                                <a:pt x="27" y="8"/>
                              </a:lnTo>
                              <a:lnTo>
                                <a:pt x="16" y="21"/>
                              </a:lnTo>
                              <a:lnTo>
                                <a:pt x="2" y="14"/>
                              </a:lnTo>
                              <a:lnTo>
                                <a:pt x="0" y="31"/>
                              </a:lnTo>
                              <a:lnTo>
                                <a:pt x="4" y="46"/>
                              </a:lnTo>
                              <a:lnTo>
                                <a:pt x="7" y="74"/>
                              </a:lnTo>
                              <a:lnTo>
                                <a:pt x="8" y="101"/>
                              </a:lnTo>
                              <a:lnTo>
                                <a:pt x="15" y="85"/>
                              </a:lnTo>
                              <a:lnTo>
                                <a:pt x="10" y="51"/>
                              </a:lnTo>
                              <a:lnTo>
                                <a:pt x="18" y="41"/>
                              </a:lnTo>
                              <a:lnTo>
                                <a:pt x="33" y="32"/>
                              </a:lnTo>
                              <a:lnTo>
                                <a:pt x="53" y="24"/>
                              </a:lnTo>
                              <a:lnTo>
                                <a:pt x="87" y="15"/>
                              </a:lnTo>
                              <a:lnTo>
                                <a:pt x="122"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14" name="Freeform 1202"/>
                        <p:cNvSpPr>
                          <a:spLocks/>
                        </p:cNvSpPr>
                        <p:nvPr/>
                      </p:nvSpPr>
                      <p:spPr bwMode="auto">
                        <a:xfrm>
                          <a:off x="4896" y="1104"/>
                          <a:ext cx="3" cy="5"/>
                        </a:xfrm>
                        <a:custGeom>
                          <a:avLst/>
                          <a:gdLst>
                            <a:gd name="T0" fmla="*/ 0 w 18"/>
                            <a:gd name="T1" fmla="*/ 0 h 19"/>
                            <a:gd name="T2" fmla="*/ 0 w 18"/>
                            <a:gd name="T3" fmla="*/ 0 h 19"/>
                            <a:gd name="T4" fmla="*/ 0 w 18"/>
                            <a:gd name="T5" fmla="*/ 0 h 19"/>
                            <a:gd name="T6" fmla="*/ 0 w 18"/>
                            <a:gd name="T7" fmla="*/ 0 h 19"/>
                            <a:gd name="T8" fmla="*/ 0 w 18"/>
                            <a:gd name="T9" fmla="*/ 0 h 19"/>
                            <a:gd name="T10" fmla="*/ 0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8" y="6"/>
                              </a:moveTo>
                              <a:lnTo>
                                <a:pt x="11" y="16"/>
                              </a:lnTo>
                              <a:lnTo>
                                <a:pt x="0" y="19"/>
                              </a:lnTo>
                              <a:lnTo>
                                <a:pt x="7" y="11"/>
                              </a:lnTo>
                              <a:lnTo>
                                <a:pt x="6" y="0"/>
                              </a:lnTo>
                              <a:lnTo>
                                <a:pt x="18" y="6"/>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15" name="Freeform 1203"/>
                        <p:cNvSpPr>
                          <a:spLocks/>
                        </p:cNvSpPr>
                        <p:nvPr/>
                      </p:nvSpPr>
                      <p:spPr bwMode="auto">
                        <a:xfrm>
                          <a:off x="4890" y="1098"/>
                          <a:ext cx="11" cy="6"/>
                        </a:xfrm>
                        <a:custGeom>
                          <a:avLst/>
                          <a:gdLst>
                            <a:gd name="T0" fmla="*/ 0 w 79"/>
                            <a:gd name="T1" fmla="*/ 0 h 23"/>
                            <a:gd name="T2" fmla="*/ 0 w 79"/>
                            <a:gd name="T3" fmla="*/ 0 h 23"/>
                            <a:gd name="T4" fmla="*/ 0 w 79"/>
                            <a:gd name="T5" fmla="*/ 0 h 23"/>
                            <a:gd name="T6" fmla="*/ 0 w 79"/>
                            <a:gd name="T7" fmla="*/ 0 h 23"/>
                            <a:gd name="T8" fmla="*/ 0 w 79"/>
                            <a:gd name="T9" fmla="*/ 0 h 23"/>
                            <a:gd name="T10" fmla="*/ 0 w 79"/>
                            <a:gd name="T11" fmla="*/ 0 h 23"/>
                            <a:gd name="T12" fmla="*/ 0 w 79"/>
                            <a:gd name="T13" fmla="*/ 0 h 23"/>
                            <a:gd name="T14" fmla="*/ 0 w 79"/>
                            <a:gd name="T15" fmla="*/ 0 h 23"/>
                            <a:gd name="T16" fmla="*/ 0 w 79"/>
                            <a:gd name="T17" fmla="*/ 0 h 23"/>
                            <a:gd name="T18" fmla="*/ 0 w 79"/>
                            <a:gd name="T19" fmla="*/ 0 h 23"/>
                            <a:gd name="T20" fmla="*/ 0 w 7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23">
                              <a:moveTo>
                                <a:pt x="0" y="16"/>
                              </a:moveTo>
                              <a:lnTo>
                                <a:pt x="12" y="10"/>
                              </a:lnTo>
                              <a:lnTo>
                                <a:pt x="28" y="7"/>
                              </a:lnTo>
                              <a:lnTo>
                                <a:pt x="40" y="6"/>
                              </a:lnTo>
                              <a:lnTo>
                                <a:pt x="50" y="8"/>
                              </a:lnTo>
                              <a:lnTo>
                                <a:pt x="79" y="23"/>
                              </a:lnTo>
                              <a:lnTo>
                                <a:pt x="55" y="6"/>
                              </a:lnTo>
                              <a:lnTo>
                                <a:pt x="42" y="0"/>
                              </a:lnTo>
                              <a:lnTo>
                                <a:pt x="23" y="0"/>
                              </a:lnTo>
                              <a:lnTo>
                                <a:pt x="10" y="8"/>
                              </a:lnTo>
                              <a:lnTo>
                                <a:pt x="0"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611" name="Freeform 1204"/>
                      <p:cNvSpPr>
                        <a:spLocks/>
                      </p:cNvSpPr>
                      <p:nvPr/>
                    </p:nvSpPr>
                    <p:spPr bwMode="auto">
                      <a:xfrm>
                        <a:off x="4869" y="1145"/>
                        <a:ext cx="20" cy="19"/>
                      </a:xfrm>
                      <a:custGeom>
                        <a:avLst/>
                        <a:gdLst>
                          <a:gd name="T0" fmla="*/ 0 w 142"/>
                          <a:gd name="T1" fmla="*/ 0 h 74"/>
                          <a:gd name="T2" fmla="*/ 0 w 142"/>
                          <a:gd name="T3" fmla="*/ 0 h 74"/>
                          <a:gd name="T4" fmla="*/ 0 w 142"/>
                          <a:gd name="T5" fmla="*/ 0 h 74"/>
                          <a:gd name="T6" fmla="*/ 0 w 142"/>
                          <a:gd name="T7" fmla="*/ 0 h 74"/>
                          <a:gd name="T8" fmla="*/ 0 w 142"/>
                          <a:gd name="T9" fmla="*/ 0 h 74"/>
                          <a:gd name="T10" fmla="*/ 0 w 142"/>
                          <a:gd name="T11" fmla="*/ 0 h 74"/>
                          <a:gd name="T12" fmla="*/ 0 w 142"/>
                          <a:gd name="T13" fmla="*/ 0 h 74"/>
                          <a:gd name="T14" fmla="*/ 0 w 142"/>
                          <a:gd name="T15" fmla="*/ 0 h 74"/>
                          <a:gd name="T16" fmla="*/ 0 w 142"/>
                          <a:gd name="T17" fmla="*/ 0 h 74"/>
                          <a:gd name="T18" fmla="*/ 0 w 142"/>
                          <a:gd name="T19" fmla="*/ 0 h 74"/>
                          <a:gd name="T20" fmla="*/ 0 w 142"/>
                          <a:gd name="T21" fmla="*/ 0 h 74"/>
                          <a:gd name="T22" fmla="*/ 0 w 142"/>
                          <a:gd name="T23" fmla="*/ 0 h 74"/>
                          <a:gd name="T24" fmla="*/ 0 w 142"/>
                          <a:gd name="T25" fmla="*/ 0 h 74"/>
                          <a:gd name="T26" fmla="*/ 0 w 142"/>
                          <a:gd name="T27" fmla="*/ 0 h 74"/>
                          <a:gd name="T28" fmla="*/ 0 w 142"/>
                          <a:gd name="T29" fmla="*/ 0 h 74"/>
                          <a:gd name="T30" fmla="*/ 0 w 142"/>
                          <a:gd name="T31" fmla="*/ 0 h 74"/>
                          <a:gd name="T32" fmla="*/ 0 w 142"/>
                          <a:gd name="T33" fmla="*/ 0 h 74"/>
                          <a:gd name="T34" fmla="*/ 0 w 142"/>
                          <a:gd name="T35" fmla="*/ 0 h 74"/>
                          <a:gd name="T36" fmla="*/ 0 w 142"/>
                          <a:gd name="T37" fmla="*/ 0 h 74"/>
                          <a:gd name="T38" fmla="*/ 0 w 142"/>
                          <a:gd name="T39" fmla="*/ 0 h 74"/>
                          <a:gd name="T40" fmla="*/ 0 w 142"/>
                          <a:gd name="T41" fmla="*/ 0 h 74"/>
                          <a:gd name="T42" fmla="*/ 0 w 142"/>
                          <a:gd name="T43" fmla="*/ 0 h 74"/>
                          <a:gd name="T44" fmla="*/ 0 w 142"/>
                          <a:gd name="T45" fmla="*/ 0 h 74"/>
                          <a:gd name="T46" fmla="*/ 0 w 142"/>
                          <a:gd name="T47" fmla="*/ 0 h 74"/>
                          <a:gd name="T48" fmla="*/ 0 w 142"/>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74">
                            <a:moveTo>
                              <a:pt x="130" y="3"/>
                            </a:moveTo>
                            <a:lnTo>
                              <a:pt x="131" y="15"/>
                            </a:lnTo>
                            <a:lnTo>
                              <a:pt x="128" y="31"/>
                            </a:lnTo>
                            <a:lnTo>
                              <a:pt x="119" y="39"/>
                            </a:lnTo>
                            <a:lnTo>
                              <a:pt x="108" y="42"/>
                            </a:lnTo>
                            <a:lnTo>
                              <a:pt x="83" y="42"/>
                            </a:lnTo>
                            <a:lnTo>
                              <a:pt x="62" y="35"/>
                            </a:lnTo>
                            <a:lnTo>
                              <a:pt x="50" y="25"/>
                            </a:lnTo>
                            <a:lnTo>
                              <a:pt x="35" y="20"/>
                            </a:lnTo>
                            <a:lnTo>
                              <a:pt x="19" y="21"/>
                            </a:lnTo>
                            <a:lnTo>
                              <a:pt x="8" y="16"/>
                            </a:lnTo>
                            <a:lnTo>
                              <a:pt x="0" y="0"/>
                            </a:lnTo>
                            <a:lnTo>
                              <a:pt x="1" y="21"/>
                            </a:lnTo>
                            <a:lnTo>
                              <a:pt x="12" y="28"/>
                            </a:lnTo>
                            <a:lnTo>
                              <a:pt x="33" y="36"/>
                            </a:lnTo>
                            <a:lnTo>
                              <a:pt x="48" y="42"/>
                            </a:lnTo>
                            <a:lnTo>
                              <a:pt x="68" y="56"/>
                            </a:lnTo>
                            <a:lnTo>
                              <a:pt x="84" y="67"/>
                            </a:lnTo>
                            <a:lnTo>
                              <a:pt x="97" y="73"/>
                            </a:lnTo>
                            <a:lnTo>
                              <a:pt x="113" y="74"/>
                            </a:lnTo>
                            <a:lnTo>
                              <a:pt x="123" y="69"/>
                            </a:lnTo>
                            <a:lnTo>
                              <a:pt x="131" y="58"/>
                            </a:lnTo>
                            <a:lnTo>
                              <a:pt x="137" y="42"/>
                            </a:lnTo>
                            <a:lnTo>
                              <a:pt x="142" y="23"/>
                            </a:lnTo>
                            <a:lnTo>
                              <a:pt x="13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599" name="Freeform 1205"/>
                    <p:cNvSpPr>
                      <a:spLocks/>
                    </p:cNvSpPr>
                    <p:nvPr/>
                  </p:nvSpPr>
                  <p:spPr bwMode="auto">
                    <a:xfrm>
                      <a:off x="4807" y="967"/>
                      <a:ext cx="100" cy="98"/>
                    </a:xfrm>
                    <a:custGeom>
                      <a:avLst/>
                      <a:gdLst>
                        <a:gd name="T0" fmla="*/ 0 w 699"/>
                        <a:gd name="T1" fmla="*/ 0 h 395"/>
                        <a:gd name="T2" fmla="*/ 0 w 699"/>
                        <a:gd name="T3" fmla="*/ 0 h 395"/>
                        <a:gd name="T4" fmla="*/ 0 w 699"/>
                        <a:gd name="T5" fmla="*/ 0 h 395"/>
                        <a:gd name="T6" fmla="*/ 0 w 699"/>
                        <a:gd name="T7" fmla="*/ 0 h 395"/>
                        <a:gd name="T8" fmla="*/ 0 w 699"/>
                        <a:gd name="T9" fmla="*/ 0 h 395"/>
                        <a:gd name="T10" fmla="*/ 0 w 699"/>
                        <a:gd name="T11" fmla="*/ 0 h 395"/>
                        <a:gd name="T12" fmla="*/ 0 w 699"/>
                        <a:gd name="T13" fmla="*/ 0 h 395"/>
                        <a:gd name="T14" fmla="*/ 0 w 699"/>
                        <a:gd name="T15" fmla="*/ 0 h 395"/>
                        <a:gd name="T16" fmla="*/ 0 w 699"/>
                        <a:gd name="T17" fmla="*/ 0 h 395"/>
                        <a:gd name="T18" fmla="*/ 0 w 699"/>
                        <a:gd name="T19" fmla="*/ 0 h 395"/>
                        <a:gd name="T20" fmla="*/ 0 w 699"/>
                        <a:gd name="T21" fmla="*/ 0 h 395"/>
                        <a:gd name="T22" fmla="*/ 0 w 699"/>
                        <a:gd name="T23" fmla="*/ 0 h 395"/>
                        <a:gd name="T24" fmla="*/ 0 w 699"/>
                        <a:gd name="T25" fmla="*/ 0 h 395"/>
                        <a:gd name="T26" fmla="*/ 0 w 699"/>
                        <a:gd name="T27" fmla="*/ 0 h 395"/>
                        <a:gd name="T28" fmla="*/ 0 w 699"/>
                        <a:gd name="T29" fmla="*/ 0 h 395"/>
                        <a:gd name="T30" fmla="*/ 0 w 699"/>
                        <a:gd name="T31" fmla="*/ 0 h 395"/>
                        <a:gd name="T32" fmla="*/ 0 w 699"/>
                        <a:gd name="T33" fmla="*/ 0 h 395"/>
                        <a:gd name="T34" fmla="*/ 0 w 699"/>
                        <a:gd name="T35" fmla="*/ 0 h 395"/>
                        <a:gd name="T36" fmla="*/ 0 w 699"/>
                        <a:gd name="T37" fmla="*/ 0 h 395"/>
                        <a:gd name="T38" fmla="*/ 0 w 699"/>
                        <a:gd name="T39" fmla="*/ 0 h 395"/>
                        <a:gd name="T40" fmla="*/ 0 w 699"/>
                        <a:gd name="T41" fmla="*/ 0 h 395"/>
                        <a:gd name="T42" fmla="*/ 0 w 699"/>
                        <a:gd name="T43" fmla="*/ 0 h 395"/>
                        <a:gd name="T44" fmla="*/ 0 w 699"/>
                        <a:gd name="T45" fmla="*/ 0 h 395"/>
                        <a:gd name="T46" fmla="*/ 0 w 699"/>
                        <a:gd name="T47" fmla="*/ 0 h 395"/>
                        <a:gd name="T48" fmla="*/ 0 w 699"/>
                        <a:gd name="T49" fmla="*/ 0 h 395"/>
                        <a:gd name="T50" fmla="*/ 0 w 699"/>
                        <a:gd name="T51" fmla="*/ 0 h 395"/>
                        <a:gd name="T52" fmla="*/ 0 w 699"/>
                        <a:gd name="T53" fmla="*/ 0 h 395"/>
                        <a:gd name="T54" fmla="*/ 0 w 699"/>
                        <a:gd name="T55" fmla="*/ 0 h 395"/>
                        <a:gd name="T56" fmla="*/ 0 w 699"/>
                        <a:gd name="T57" fmla="*/ 0 h 395"/>
                        <a:gd name="T58" fmla="*/ 0 w 699"/>
                        <a:gd name="T59" fmla="*/ 0 h 395"/>
                        <a:gd name="T60" fmla="*/ 0 w 699"/>
                        <a:gd name="T61" fmla="*/ 0 h 395"/>
                        <a:gd name="T62" fmla="*/ 0 w 699"/>
                        <a:gd name="T63" fmla="*/ 0 h 395"/>
                        <a:gd name="T64" fmla="*/ 0 w 699"/>
                        <a:gd name="T65" fmla="*/ 0 h 395"/>
                        <a:gd name="T66" fmla="*/ 0 w 699"/>
                        <a:gd name="T67" fmla="*/ 0 h 395"/>
                        <a:gd name="T68" fmla="*/ 0 w 699"/>
                        <a:gd name="T69" fmla="*/ 0 h 395"/>
                        <a:gd name="T70" fmla="*/ 0 w 699"/>
                        <a:gd name="T71" fmla="*/ 0 h 395"/>
                        <a:gd name="T72" fmla="*/ 0 w 699"/>
                        <a:gd name="T73" fmla="*/ 0 h 395"/>
                        <a:gd name="T74" fmla="*/ 0 w 699"/>
                        <a:gd name="T75" fmla="*/ 0 h 395"/>
                        <a:gd name="T76" fmla="*/ 0 w 699"/>
                        <a:gd name="T77" fmla="*/ 0 h 395"/>
                        <a:gd name="T78" fmla="*/ 0 w 699"/>
                        <a:gd name="T79" fmla="*/ 0 h 395"/>
                        <a:gd name="T80" fmla="*/ 0 w 699"/>
                        <a:gd name="T81" fmla="*/ 0 h 395"/>
                        <a:gd name="T82" fmla="*/ 0 w 699"/>
                        <a:gd name="T83" fmla="*/ 0 h 395"/>
                        <a:gd name="T84" fmla="*/ 0 w 699"/>
                        <a:gd name="T85" fmla="*/ 0 h 395"/>
                        <a:gd name="T86" fmla="*/ 0 w 699"/>
                        <a:gd name="T87" fmla="*/ 0 h 395"/>
                        <a:gd name="T88" fmla="*/ 0 w 699"/>
                        <a:gd name="T89" fmla="*/ 0 h 395"/>
                        <a:gd name="T90" fmla="*/ 0 w 699"/>
                        <a:gd name="T91" fmla="*/ 0 h 395"/>
                        <a:gd name="T92" fmla="*/ 0 w 699"/>
                        <a:gd name="T93" fmla="*/ 0 h 395"/>
                        <a:gd name="T94" fmla="*/ 0 w 699"/>
                        <a:gd name="T95" fmla="*/ 0 h 395"/>
                        <a:gd name="T96" fmla="*/ 0 w 699"/>
                        <a:gd name="T97" fmla="*/ 0 h 395"/>
                        <a:gd name="T98" fmla="*/ 0 w 699"/>
                        <a:gd name="T99" fmla="*/ 0 h 395"/>
                        <a:gd name="T100" fmla="*/ 0 w 699"/>
                        <a:gd name="T101" fmla="*/ 0 h 395"/>
                        <a:gd name="T102" fmla="*/ 0 w 699"/>
                        <a:gd name="T103" fmla="*/ 0 h 395"/>
                        <a:gd name="T104" fmla="*/ 0 w 699"/>
                        <a:gd name="T105" fmla="*/ 0 h 395"/>
                        <a:gd name="T106" fmla="*/ 0 w 699"/>
                        <a:gd name="T107" fmla="*/ 0 h 395"/>
                        <a:gd name="T108" fmla="*/ 0 w 699"/>
                        <a:gd name="T109" fmla="*/ 0 h 395"/>
                        <a:gd name="T110" fmla="*/ 0 w 699"/>
                        <a:gd name="T111" fmla="*/ 0 h 395"/>
                        <a:gd name="T112" fmla="*/ 0 w 699"/>
                        <a:gd name="T113" fmla="*/ 0 h 395"/>
                        <a:gd name="T114" fmla="*/ 0 w 699"/>
                        <a:gd name="T115" fmla="*/ 0 h 395"/>
                        <a:gd name="T116" fmla="*/ 0 w 699"/>
                        <a:gd name="T117" fmla="*/ 0 h 395"/>
                        <a:gd name="T118" fmla="*/ 0 w 699"/>
                        <a:gd name="T119" fmla="*/ 0 h 3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9" h="395">
                          <a:moveTo>
                            <a:pt x="699" y="236"/>
                          </a:moveTo>
                          <a:lnTo>
                            <a:pt x="634" y="263"/>
                          </a:lnTo>
                          <a:lnTo>
                            <a:pt x="562" y="260"/>
                          </a:lnTo>
                          <a:lnTo>
                            <a:pt x="490" y="270"/>
                          </a:lnTo>
                          <a:lnTo>
                            <a:pt x="356" y="334"/>
                          </a:lnTo>
                          <a:lnTo>
                            <a:pt x="271" y="371"/>
                          </a:lnTo>
                          <a:lnTo>
                            <a:pt x="154" y="391"/>
                          </a:lnTo>
                          <a:lnTo>
                            <a:pt x="75" y="388"/>
                          </a:lnTo>
                          <a:lnTo>
                            <a:pt x="182" y="371"/>
                          </a:lnTo>
                          <a:lnTo>
                            <a:pt x="230" y="358"/>
                          </a:lnTo>
                          <a:lnTo>
                            <a:pt x="319" y="304"/>
                          </a:lnTo>
                          <a:lnTo>
                            <a:pt x="250" y="324"/>
                          </a:lnTo>
                          <a:lnTo>
                            <a:pt x="178" y="358"/>
                          </a:lnTo>
                          <a:lnTo>
                            <a:pt x="93" y="371"/>
                          </a:lnTo>
                          <a:lnTo>
                            <a:pt x="27" y="378"/>
                          </a:lnTo>
                          <a:lnTo>
                            <a:pt x="89" y="324"/>
                          </a:lnTo>
                          <a:lnTo>
                            <a:pt x="154" y="256"/>
                          </a:lnTo>
                          <a:lnTo>
                            <a:pt x="247" y="203"/>
                          </a:lnTo>
                          <a:lnTo>
                            <a:pt x="302" y="186"/>
                          </a:lnTo>
                          <a:lnTo>
                            <a:pt x="233" y="192"/>
                          </a:lnTo>
                          <a:lnTo>
                            <a:pt x="178" y="216"/>
                          </a:lnTo>
                          <a:lnTo>
                            <a:pt x="110" y="270"/>
                          </a:lnTo>
                          <a:lnTo>
                            <a:pt x="24" y="364"/>
                          </a:lnTo>
                          <a:lnTo>
                            <a:pt x="34" y="287"/>
                          </a:lnTo>
                          <a:lnTo>
                            <a:pt x="55" y="223"/>
                          </a:lnTo>
                          <a:lnTo>
                            <a:pt x="93" y="165"/>
                          </a:lnTo>
                          <a:lnTo>
                            <a:pt x="45" y="216"/>
                          </a:lnTo>
                          <a:lnTo>
                            <a:pt x="27" y="277"/>
                          </a:lnTo>
                          <a:lnTo>
                            <a:pt x="21" y="361"/>
                          </a:lnTo>
                          <a:lnTo>
                            <a:pt x="14" y="395"/>
                          </a:lnTo>
                          <a:lnTo>
                            <a:pt x="0" y="351"/>
                          </a:lnTo>
                          <a:lnTo>
                            <a:pt x="0" y="250"/>
                          </a:lnTo>
                          <a:lnTo>
                            <a:pt x="41" y="155"/>
                          </a:lnTo>
                          <a:lnTo>
                            <a:pt x="103" y="85"/>
                          </a:lnTo>
                          <a:lnTo>
                            <a:pt x="202" y="27"/>
                          </a:lnTo>
                          <a:lnTo>
                            <a:pt x="257" y="10"/>
                          </a:lnTo>
                          <a:lnTo>
                            <a:pt x="374" y="4"/>
                          </a:lnTo>
                          <a:lnTo>
                            <a:pt x="452" y="0"/>
                          </a:lnTo>
                          <a:lnTo>
                            <a:pt x="504" y="7"/>
                          </a:lnTo>
                          <a:lnTo>
                            <a:pt x="552" y="41"/>
                          </a:lnTo>
                          <a:lnTo>
                            <a:pt x="589" y="74"/>
                          </a:lnTo>
                          <a:lnTo>
                            <a:pt x="600" y="105"/>
                          </a:lnTo>
                          <a:lnTo>
                            <a:pt x="562" y="91"/>
                          </a:lnTo>
                          <a:lnTo>
                            <a:pt x="500" y="78"/>
                          </a:lnTo>
                          <a:lnTo>
                            <a:pt x="401" y="91"/>
                          </a:lnTo>
                          <a:lnTo>
                            <a:pt x="493" y="88"/>
                          </a:lnTo>
                          <a:lnTo>
                            <a:pt x="569" y="108"/>
                          </a:lnTo>
                          <a:lnTo>
                            <a:pt x="620" y="125"/>
                          </a:lnTo>
                          <a:lnTo>
                            <a:pt x="672" y="159"/>
                          </a:lnTo>
                          <a:lnTo>
                            <a:pt x="678" y="179"/>
                          </a:lnTo>
                          <a:lnTo>
                            <a:pt x="569" y="145"/>
                          </a:lnTo>
                          <a:lnTo>
                            <a:pt x="463" y="169"/>
                          </a:lnTo>
                          <a:lnTo>
                            <a:pt x="415" y="206"/>
                          </a:lnTo>
                          <a:lnTo>
                            <a:pt x="353" y="219"/>
                          </a:lnTo>
                          <a:lnTo>
                            <a:pt x="463" y="203"/>
                          </a:lnTo>
                          <a:lnTo>
                            <a:pt x="524" y="172"/>
                          </a:lnTo>
                          <a:lnTo>
                            <a:pt x="596" y="176"/>
                          </a:lnTo>
                          <a:lnTo>
                            <a:pt x="658" y="182"/>
                          </a:lnTo>
                          <a:lnTo>
                            <a:pt x="692" y="199"/>
                          </a:lnTo>
                          <a:lnTo>
                            <a:pt x="699" y="23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600" name="Freeform 1206"/>
                    <p:cNvSpPr>
                      <a:spLocks/>
                    </p:cNvSpPr>
                    <p:nvPr/>
                  </p:nvSpPr>
                  <p:spPr bwMode="auto">
                    <a:xfrm>
                      <a:off x="4903" y="1027"/>
                      <a:ext cx="8" cy="57"/>
                    </a:xfrm>
                    <a:custGeom>
                      <a:avLst/>
                      <a:gdLst>
                        <a:gd name="T0" fmla="*/ 0 w 58"/>
                        <a:gd name="T1" fmla="*/ 0 h 226"/>
                        <a:gd name="T2" fmla="*/ 0 w 58"/>
                        <a:gd name="T3" fmla="*/ 0 h 226"/>
                        <a:gd name="T4" fmla="*/ 0 w 58"/>
                        <a:gd name="T5" fmla="*/ 0 h 226"/>
                        <a:gd name="T6" fmla="*/ 0 w 58"/>
                        <a:gd name="T7" fmla="*/ 0 h 226"/>
                        <a:gd name="T8" fmla="*/ 0 w 58"/>
                        <a:gd name="T9" fmla="*/ 0 h 226"/>
                        <a:gd name="T10" fmla="*/ 0 w 58"/>
                        <a:gd name="T11" fmla="*/ 0 h 226"/>
                        <a:gd name="T12" fmla="*/ 0 w 58"/>
                        <a:gd name="T13" fmla="*/ 0 h 226"/>
                        <a:gd name="T14" fmla="*/ 0 w 58"/>
                        <a:gd name="T15" fmla="*/ 0 h 226"/>
                        <a:gd name="T16" fmla="*/ 0 w 58"/>
                        <a:gd name="T17" fmla="*/ 0 h 226"/>
                        <a:gd name="T18" fmla="*/ 0 w 58"/>
                        <a:gd name="T19" fmla="*/ 0 h 226"/>
                        <a:gd name="T20" fmla="*/ 0 w 58"/>
                        <a:gd name="T21" fmla="*/ 0 h 226"/>
                        <a:gd name="T22" fmla="*/ 0 w 58"/>
                        <a:gd name="T23" fmla="*/ 0 h 226"/>
                        <a:gd name="T24" fmla="*/ 0 w 58"/>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226">
                          <a:moveTo>
                            <a:pt x="44" y="0"/>
                          </a:moveTo>
                          <a:lnTo>
                            <a:pt x="27" y="51"/>
                          </a:lnTo>
                          <a:lnTo>
                            <a:pt x="0" y="74"/>
                          </a:lnTo>
                          <a:lnTo>
                            <a:pt x="10" y="138"/>
                          </a:lnTo>
                          <a:lnTo>
                            <a:pt x="24" y="226"/>
                          </a:lnTo>
                          <a:lnTo>
                            <a:pt x="54" y="196"/>
                          </a:lnTo>
                          <a:lnTo>
                            <a:pt x="58" y="128"/>
                          </a:lnTo>
                          <a:lnTo>
                            <a:pt x="41" y="162"/>
                          </a:lnTo>
                          <a:lnTo>
                            <a:pt x="58" y="98"/>
                          </a:lnTo>
                          <a:lnTo>
                            <a:pt x="58" y="64"/>
                          </a:lnTo>
                          <a:lnTo>
                            <a:pt x="37" y="98"/>
                          </a:lnTo>
                          <a:lnTo>
                            <a:pt x="51" y="44"/>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sp>
              <p:nvSpPr>
                <p:cNvPr id="58564" name="Freeform 1207"/>
                <p:cNvSpPr>
                  <a:spLocks/>
                </p:cNvSpPr>
                <p:nvPr/>
              </p:nvSpPr>
              <p:spPr bwMode="auto">
                <a:xfrm>
                  <a:off x="4693" y="1194"/>
                  <a:ext cx="323" cy="819"/>
                </a:xfrm>
                <a:custGeom>
                  <a:avLst/>
                  <a:gdLst>
                    <a:gd name="T0" fmla="*/ 0 w 2259"/>
                    <a:gd name="T1" fmla="*/ 0 h 3275"/>
                    <a:gd name="T2" fmla="*/ 0 w 2259"/>
                    <a:gd name="T3" fmla="*/ 0 h 3275"/>
                    <a:gd name="T4" fmla="*/ 0 w 2259"/>
                    <a:gd name="T5" fmla="*/ 0 h 3275"/>
                    <a:gd name="T6" fmla="*/ 0 w 2259"/>
                    <a:gd name="T7" fmla="*/ 0 h 3275"/>
                    <a:gd name="T8" fmla="*/ 0 w 2259"/>
                    <a:gd name="T9" fmla="*/ 0 h 3275"/>
                    <a:gd name="T10" fmla="*/ 0 w 2259"/>
                    <a:gd name="T11" fmla="*/ 0 h 3275"/>
                    <a:gd name="T12" fmla="*/ 0 w 2259"/>
                    <a:gd name="T13" fmla="*/ 0 h 3275"/>
                    <a:gd name="T14" fmla="*/ 0 w 2259"/>
                    <a:gd name="T15" fmla="*/ 0 h 3275"/>
                    <a:gd name="T16" fmla="*/ 0 w 2259"/>
                    <a:gd name="T17" fmla="*/ 0 h 3275"/>
                    <a:gd name="T18" fmla="*/ 0 w 2259"/>
                    <a:gd name="T19" fmla="*/ 0 h 3275"/>
                    <a:gd name="T20" fmla="*/ 0 w 2259"/>
                    <a:gd name="T21" fmla="*/ 0 h 3275"/>
                    <a:gd name="T22" fmla="*/ 0 w 2259"/>
                    <a:gd name="T23" fmla="*/ 1 h 3275"/>
                    <a:gd name="T24" fmla="*/ 0 w 2259"/>
                    <a:gd name="T25" fmla="*/ 1 h 3275"/>
                    <a:gd name="T26" fmla="*/ 0 w 2259"/>
                    <a:gd name="T27" fmla="*/ 1 h 3275"/>
                    <a:gd name="T28" fmla="*/ 0 w 2259"/>
                    <a:gd name="T29" fmla="*/ 1 h 3275"/>
                    <a:gd name="T30" fmla="*/ 0 w 2259"/>
                    <a:gd name="T31" fmla="*/ 1 h 3275"/>
                    <a:gd name="T32" fmla="*/ 0 w 2259"/>
                    <a:gd name="T33" fmla="*/ 1 h 3275"/>
                    <a:gd name="T34" fmla="*/ 0 w 2259"/>
                    <a:gd name="T35" fmla="*/ 1 h 3275"/>
                    <a:gd name="T36" fmla="*/ 0 w 2259"/>
                    <a:gd name="T37" fmla="*/ 1 h 3275"/>
                    <a:gd name="T38" fmla="*/ 0 w 2259"/>
                    <a:gd name="T39" fmla="*/ 1 h 3275"/>
                    <a:gd name="T40" fmla="*/ 0 w 2259"/>
                    <a:gd name="T41" fmla="*/ 1 h 3275"/>
                    <a:gd name="T42" fmla="*/ 0 w 2259"/>
                    <a:gd name="T43" fmla="*/ 1 h 3275"/>
                    <a:gd name="T44" fmla="*/ 0 w 2259"/>
                    <a:gd name="T45" fmla="*/ 1 h 3275"/>
                    <a:gd name="T46" fmla="*/ 0 w 2259"/>
                    <a:gd name="T47" fmla="*/ 1 h 3275"/>
                    <a:gd name="T48" fmla="*/ 0 w 2259"/>
                    <a:gd name="T49" fmla="*/ 0 h 3275"/>
                    <a:gd name="T50" fmla="*/ 0 w 2259"/>
                    <a:gd name="T51" fmla="*/ 0 h 3275"/>
                    <a:gd name="T52" fmla="*/ 0 w 2259"/>
                    <a:gd name="T53" fmla="*/ 0 h 3275"/>
                    <a:gd name="T54" fmla="*/ 0 w 2259"/>
                    <a:gd name="T55" fmla="*/ 0 h 3275"/>
                    <a:gd name="T56" fmla="*/ 0 w 2259"/>
                    <a:gd name="T57" fmla="*/ 0 h 3275"/>
                    <a:gd name="T58" fmla="*/ 0 w 2259"/>
                    <a:gd name="T59" fmla="*/ 0 h 3275"/>
                    <a:gd name="T60" fmla="*/ 0 w 2259"/>
                    <a:gd name="T61" fmla="*/ 0 h 3275"/>
                    <a:gd name="T62" fmla="*/ 0 w 2259"/>
                    <a:gd name="T63" fmla="*/ 0 h 3275"/>
                    <a:gd name="T64" fmla="*/ 0 w 2259"/>
                    <a:gd name="T65" fmla="*/ 0 h 3275"/>
                    <a:gd name="T66" fmla="*/ 0 w 2259"/>
                    <a:gd name="T67" fmla="*/ 0 h 3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9" h="3275">
                      <a:moveTo>
                        <a:pt x="1126" y="994"/>
                      </a:moveTo>
                      <a:lnTo>
                        <a:pt x="1150" y="890"/>
                      </a:lnTo>
                      <a:lnTo>
                        <a:pt x="1177" y="795"/>
                      </a:lnTo>
                      <a:lnTo>
                        <a:pt x="1201" y="704"/>
                      </a:lnTo>
                      <a:lnTo>
                        <a:pt x="1239" y="613"/>
                      </a:lnTo>
                      <a:lnTo>
                        <a:pt x="1280" y="522"/>
                      </a:lnTo>
                      <a:lnTo>
                        <a:pt x="1318" y="435"/>
                      </a:lnTo>
                      <a:lnTo>
                        <a:pt x="1362" y="303"/>
                      </a:lnTo>
                      <a:lnTo>
                        <a:pt x="1383" y="155"/>
                      </a:lnTo>
                      <a:lnTo>
                        <a:pt x="1376" y="40"/>
                      </a:lnTo>
                      <a:lnTo>
                        <a:pt x="1482" y="161"/>
                      </a:lnTo>
                      <a:lnTo>
                        <a:pt x="1578" y="212"/>
                      </a:lnTo>
                      <a:lnTo>
                        <a:pt x="1756" y="276"/>
                      </a:lnTo>
                      <a:lnTo>
                        <a:pt x="1878" y="305"/>
                      </a:lnTo>
                      <a:lnTo>
                        <a:pt x="1945" y="323"/>
                      </a:lnTo>
                      <a:lnTo>
                        <a:pt x="2007" y="354"/>
                      </a:lnTo>
                      <a:lnTo>
                        <a:pt x="2040" y="415"/>
                      </a:lnTo>
                      <a:lnTo>
                        <a:pt x="2058" y="487"/>
                      </a:lnTo>
                      <a:lnTo>
                        <a:pt x="2076" y="604"/>
                      </a:lnTo>
                      <a:lnTo>
                        <a:pt x="2076" y="757"/>
                      </a:lnTo>
                      <a:lnTo>
                        <a:pt x="2149" y="1090"/>
                      </a:lnTo>
                      <a:lnTo>
                        <a:pt x="2206" y="1222"/>
                      </a:lnTo>
                      <a:lnTo>
                        <a:pt x="2227" y="1357"/>
                      </a:lnTo>
                      <a:lnTo>
                        <a:pt x="2234" y="1458"/>
                      </a:lnTo>
                      <a:lnTo>
                        <a:pt x="2259" y="1571"/>
                      </a:lnTo>
                      <a:lnTo>
                        <a:pt x="2220" y="1640"/>
                      </a:lnTo>
                      <a:lnTo>
                        <a:pt x="2172" y="1701"/>
                      </a:lnTo>
                      <a:lnTo>
                        <a:pt x="2117" y="1728"/>
                      </a:lnTo>
                      <a:lnTo>
                        <a:pt x="1994" y="1701"/>
                      </a:lnTo>
                      <a:lnTo>
                        <a:pt x="1830" y="1674"/>
                      </a:lnTo>
                      <a:lnTo>
                        <a:pt x="1820" y="1908"/>
                      </a:lnTo>
                      <a:lnTo>
                        <a:pt x="1903" y="2178"/>
                      </a:lnTo>
                      <a:lnTo>
                        <a:pt x="1866" y="2214"/>
                      </a:lnTo>
                      <a:lnTo>
                        <a:pt x="1939" y="2672"/>
                      </a:lnTo>
                      <a:lnTo>
                        <a:pt x="1866" y="2699"/>
                      </a:lnTo>
                      <a:lnTo>
                        <a:pt x="1930" y="3275"/>
                      </a:lnTo>
                      <a:lnTo>
                        <a:pt x="1217" y="3270"/>
                      </a:lnTo>
                      <a:lnTo>
                        <a:pt x="1176" y="2812"/>
                      </a:lnTo>
                      <a:lnTo>
                        <a:pt x="1135" y="3270"/>
                      </a:lnTo>
                      <a:lnTo>
                        <a:pt x="386" y="3275"/>
                      </a:lnTo>
                      <a:lnTo>
                        <a:pt x="409" y="2717"/>
                      </a:lnTo>
                      <a:lnTo>
                        <a:pt x="340" y="2663"/>
                      </a:lnTo>
                      <a:lnTo>
                        <a:pt x="395" y="2205"/>
                      </a:lnTo>
                      <a:lnTo>
                        <a:pt x="358" y="2142"/>
                      </a:lnTo>
                      <a:lnTo>
                        <a:pt x="395" y="1935"/>
                      </a:lnTo>
                      <a:lnTo>
                        <a:pt x="48" y="1647"/>
                      </a:lnTo>
                      <a:lnTo>
                        <a:pt x="0" y="1580"/>
                      </a:lnTo>
                      <a:lnTo>
                        <a:pt x="0" y="1445"/>
                      </a:lnTo>
                      <a:lnTo>
                        <a:pt x="20" y="1279"/>
                      </a:lnTo>
                      <a:lnTo>
                        <a:pt x="84" y="1090"/>
                      </a:lnTo>
                      <a:lnTo>
                        <a:pt x="130" y="892"/>
                      </a:lnTo>
                      <a:lnTo>
                        <a:pt x="139" y="730"/>
                      </a:lnTo>
                      <a:lnTo>
                        <a:pt x="157" y="586"/>
                      </a:lnTo>
                      <a:lnTo>
                        <a:pt x="185" y="454"/>
                      </a:lnTo>
                      <a:lnTo>
                        <a:pt x="189" y="337"/>
                      </a:lnTo>
                      <a:lnTo>
                        <a:pt x="288" y="245"/>
                      </a:lnTo>
                      <a:lnTo>
                        <a:pt x="430" y="219"/>
                      </a:lnTo>
                      <a:lnTo>
                        <a:pt x="571" y="185"/>
                      </a:lnTo>
                      <a:lnTo>
                        <a:pt x="653" y="151"/>
                      </a:lnTo>
                      <a:lnTo>
                        <a:pt x="751" y="107"/>
                      </a:lnTo>
                      <a:lnTo>
                        <a:pt x="845" y="0"/>
                      </a:lnTo>
                      <a:lnTo>
                        <a:pt x="844" y="143"/>
                      </a:lnTo>
                      <a:lnTo>
                        <a:pt x="852" y="236"/>
                      </a:lnTo>
                      <a:lnTo>
                        <a:pt x="886" y="360"/>
                      </a:lnTo>
                      <a:lnTo>
                        <a:pt x="920" y="475"/>
                      </a:lnTo>
                      <a:lnTo>
                        <a:pt x="958" y="590"/>
                      </a:lnTo>
                      <a:lnTo>
                        <a:pt x="1003" y="704"/>
                      </a:lnTo>
                      <a:lnTo>
                        <a:pt x="1047" y="819"/>
                      </a:lnTo>
                      <a:lnTo>
                        <a:pt x="1126" y="994"/>
                      </a:lnTo>
                      <a:close/>
                    </a:path>
                  </a:pathLst>
                </a:custGeom>
                <a:solidFill>
                  <a:srgbClr val="202020"/>
                </a:solidFill>
                <a:ln w="1588">
                  <a:solidFill>
                    <a:srgbClr val="000000"/>
                  </a:solidFill>
                  <a:prstDash val="solid"/>
                  <a:round/>
                  <a:headEnd/>
                  <a:tailEnd/>
                </a:ln>
              </p:spPr>
              <p:txBody>
                <a:bodyPr/>
                <a:lstStyle/>
                <a:p>
                  <a:endParaRPr lang="zh-CN" altLang="en-US" sz="2400"/>
                </a:p>
              </p:txBody>
            </p:sp>
            <p:grpSp>
              <p:nvGrpSpPr>
                <p:cNvPr id="58565" name="Group 1208"/>
                <p:cNvGrpSpPr>
                  <a:grpSpLocks/>
                </p:cNvGrpSpPr>
                <p:nvPr/>
              </p:nvGrpSpPr>
              <p:grpSpPr bwMode="auto">
                <a:xfrm>
                  <a:off x="4930" y="1442"/>
                  <a:ext cx="50" cy="139"/>
                  <a:chOff x="4930" y="1442"/>
                  <a:chExt cx="50" cy="139"/>
                </a:xfrm>
              </p:grpSpPr>
              <p:sp>
                <p:nvSpPr>
                  <p:cNvPr id="58583" name="Freeform 1209"/>
                  <p:cNvSpPr>
                    <a:spLocks/>
                  </p:cNvSpPr>
                  <p:nvPr/>
                </p:nvSpPr>
                <p:spPr bwMode="auto">
                  <a:xfrm>
                    <a:off x="4930" y="1442"/>
                    <a:ext cx="50" cy="139"/>
                  </a:xfrm>
                  <a:custGeom>
                    <a:avLst/>
                    <a:gdLst>
                      <a:gd name="T0" fmla="*/ 0 w 352"/>
                      <a:gd name="T1" fmla="*/ 0 h 554"/>
                      <a:gd name="T2" fmla="*/ 0 w 352"/>
                      <a:gd name="T3" fmla="*/ 0 h 554"/>
                      <a:gd name="T4" fmla="*/ 0 w 352"/>
                      <a:gd name="T5" fmla="*/ 0 h 554"/>
                      <a:gd name="T6" fmla="*/ 0 w 352"/>
                      <a:gd name="T7" fmla="*/ 0 h 554"/>
                      <a:gd name="T8" fmla="*/ 0 w 352"/>
                      <a:gd name="T9" fmla="*/ 0 h 554"/>
                      <a:gd name="T10" fmla="*/ 0 w 352"/>
                      <a:gd name="T11" fmla="*/ 0 h 554"/>
                      <a:gd name="T12" fmla="*/ 0 w 352"/>
                      <a:gd name="T13" fmla="*/ 0 h 554"/>
                      <a:gd name="T14" fmla="*/ 0 w 352"/>
                      <a:gd name="T15" fmla="*/ 0 h 554"/>
                      <a:gd name="T16" fmla="*/ 0 w 352"/>
                      <a:gd name="T17" fmla="*/ 0 h 554"/>
                      <a:gd name="T18" fmla="*/ 0 w 352"/>
                      <a:gd name="T19" fmla="*/ 0 h 554"/>
                      <a:gd name="T20" fmla="*/ 0 w 352"/>
                      <a:gd name="T21" fmla="*/ 0 h 554"/>
                      <a:gd name="T22" fmla="*/ 0 w 352"/>
                      <a:gd name="T23" fmla="*/ 0 h 554"/>
                      <a:gd name="T24" fmla="*/ 0 w 352"/>
                      <a:gd name="T25" fmla="*/ 0 h 554"/>
                      <a:gd name="T26" fmla="*/ 0 w 352"/>
                      <a:gd name="T27" fmla="*/ 0 h 554"/>
                      <a:gd name="T28" fmla="*/ 0 w 352"/>
                      <a:gd name="T29" fmla="*/ 0 h 554"/>
                      <a:gd name="T30" fmla="*/ 0 w 352"/>
                      <a:gd name="T31" fmla="*/ 0 h 554"/>
                      <a:gd name="T32" fmla="*/ 0 w 352"/>
                      <a:gd name="T33" fmla="*/ 0 h 554"/>
                      <a:gd name="T34" fmla="*/ 0 w 352"/>
                      <a:gd name="T35" fmla="*/ 0 h 554"/>
                      <a:gd name="T36" fmla="*/ 0 w 352"/>
                      <a:gd name="T37" fmla="*/ 0 h 554"/>
                      <a:gd name="T38" fmla="*/ 0 w 352"/>
                      <a:gd name="T39" fmla="*/ 0 h 554"/>
                      <a:gd name="T40" fmla="*/ 0 w 352"/>
                      <a:gd name="T41" fmla="*/ 0 h 554"/>
                      <a:gd name="T42" fmla="*/ 0 w 352"/>
                      <a:gd name="T43" fmla="*/ 0 h 554"/>
                      <a:gd name="T44" fmla="*/ 0 w 352"/>
                      <a:gd name="T45" fmla="*/ 0 h 554"/>
                      <a:gd name="T46" fmla="*/ 0 w 352"/>
                      <a:gd name="T47" fmla="*/ 0 h 554"/>
                      <a:gd name="T48" fmla="*/ 0 w 352"/>
                      <a:gd name="T49" fmla="*/ 0 h 554"/>
                      <a:gd name="T50" fmla="*/ 0 w 352"/>
                      <a:gd name="T51" fmla="*/ 0 h 554"/>
                      <a:gd name="T52" fmla="*/ 0 w 352"/>
                      <a:gd name="T53" fmla="*/ 0 h 554"/>
                      <a:gd name="T54" fmla="*/ 0 w 352"/>
                      <a:gd name="T55" fmla="*/ 0 h 554"/>
                      <a:gd name="T56" fmla="*/ 0 w 352"/>
                      <a:gd name="T57" fmla="*/ 0 h 554"/>
                      <a:gd name="T58" fmla="*/ 0 w 352"/>
                      <a:gd name="T59" fmla="*/ 0 h 554"/>
                      <a:gd name="T60" fmla="*/ 0 w 352"/>
                      <a:gd name="T61" fmla="*/ 0 h 554"/>
                      <a:gd name="T62" fmla="*/ 0 w 352"/>
                      <a:gd name="T63" fmla="*/ 0 h 554"/>
                      <a:gd name="T64" fmla="*/ 0 w 352"/>
                      <a:gd name="T65" fmla="*/ 0 h 554"/>
                      <a:gd name="T66" fmla="*/ 0 w 352"/>
                      <a:gd name="T67" fmla="*/ 0 h 554"/>
                      <a:gd name="T68" fmla="*/ 0 w 352"/>
                      <a:gd name="T69" fmla="*/ 0 h 554"/>
                      <a:gd name="T70" fmla="*/ 0 w 352"/>
                      <a:gd name="T71" fmla="*/ 0 h 554"/>
                      <a:gd name="T72" fmla="*/ 0 w 352"/>
                      <a:gd name="T73" fmla="*/ 0 h 554"/>
                      <a:gd name="T74" fmla="*/ 0 w 352"/>
                      <a:gd name="T75" fmla="*/ 0 h 554"/>
                      <a:gd name="T76" fmla="*/ 0 w 352"/>
                      <a:gd name="T77" fmla="*/ 0 h 5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2" h="554">
                        <a:moveTo>
                          <a:pt x="164" y="553"/>
                        </a:moveTo>
                        <a:lnTo>
                          <a:pt x="215" y="536"/>
                        </a:lnTo>
                        <a:lnTo>
                          <a:pt x="256" y="519"/>
                        </a:lnTo>
                        <a:lnTo>
                          <a:pt x="287" y="487"/>
                        </a:lnTo>
                        <a:lnTo>
                          <a:pt x="301" y="438"/>
                        </a:lnTo>
                        <a:lnTo>
                          <a:pt x="329" y="418"/>
                        </a:lnTo>
                        <a:lnTo>
                          <a:pt x="345" y="375"/>
                        </a:lnTo>
                        <a:lnTo>
                          <a:pt x="321" y="330"/>
                        </a:lnTo>
                        <a:lnTo>
                          <a:pt x="352" y="291"/>
                        </a:lnTo>
                        <a:lnTo>
                          <a:pt x="352" y="229"/>
                        </a:lnTo>
                        <a:lnTo>
                          <a:pt x="311" y="192"/>
                        </a:lnTo>
                        <a:lnTo>
                          <a:pt x="311" y="156"/>
                        </a:lnTo>
                        <a:lnTo>
                          <a:pt x="304" y="133"/>
                        </a:lnTo>
                        <a:lnTo>
                          <a:pt x="273" y="108"/>
                        </a:lnTo>
                        <a:lnTo>
                          <a:pt x="233" y="99"/>
                        </a:lnTo>
                        <a:lnTo>
                          <a:pt x="187" y="118"/>
                        </a:lnTo>
                        <a:lnTo>
                          <a:pt x="185" y="71"/>
                        </a:lnTo>
                        <a:lnTo>
                          <a:pt x="175" y="37"/>
                        </a:lnTo>
                        <a:lnTo>
                          <a:pt x="161" y="15"/>
                        </a:lnTo>
                        <a:lnTo>
                          <a:pt x="134" y="3"/>
                        </a:lnTo>
                        <a:lnTo>
                          <a:pt x="110" y="0"/>
                        </a:lnTo>
                        <a:lnTo>
                          <a:pt x="84" y="15"/>
                        </a:lnTo>
                        <a:lnTo>
                          <a:pt x="98" y="58"/>
                        </a:lnTo>
                        <a:lnTo>
                          <a:pt x="96" y="91"/>
                        </a:lnTo>
                        <a:lnTo>
                          <a:pt x="95" y="122"/>
                        </a:lnTo>
                        <a:lnTo>
                          <a:pt x="79" y="152"/>
                        </a:lnTo>
                        <a:lnTo>
                          <a:pt x="57" y="170"/>
                        </a:lnTo>
                        <a:lnTo>
                          <a:pt x="27" y="202"/>
                        </a:lnTo>
                        <a:lnTo>
                          <a:pt x="9" y="244"/>
                        </a:lnTo>
                        <a:lnTo>
                          <a:pt x="0" y="297"/>
                        </a:lnTo>
                        <a:lnTo>
                          <a:pt x="9" y="338"/>
                        </a:lnTo>
                        <a:lnTo>
                          <a:pt x="21" y="378"/>
                        </a:lnTo>
                        <a:lnTo>
                          <a:pt x="41" y="406"/>
                        </a:lnTo>
                        <a:lnTo>
                          <a:pt x="38" y="453"/>
                        </a:lnTo>
                        <a:lnTo>
                          <a:pt x="40" y="497"/>
                        </a:lnTo>
                        <a:lnTo>
                          <a:pt x="50" y="529"/>
                        </a:lnTo>
                        <a:lnTo>
                          <a:pt x="78" y="550"/>
                        </a:lnTo>
                        <a:lnTo>
                          <a:pt x="122" y="554"/>
                        </a:lnTo>
                        <a:lnTo>
                          <a:pt x="164" y="553"/>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584" name="Freeform 1210"/>
                  <p:cNvSpPr>
                    <a:spLocks/>
                  </p:cNvSpPr>
                  <p:nvPr/>
                </p:nvSpPr>
                <p:spPr bwMode="auto">
                  <a:xfrm>
                    <a:off x="4956" y="1476"/>
                    <a:ext cx="13" cy="94"/>
                  </a:xfrm>
                  <a:custGeom>
                    <a:avLst/>
                    <a:gdLst>
                      <a:gd name="T0" fmla="*/ 0 w 91"/>
                      <a:gd name="T1" fmla="*/ 0 h 373"/>
                      <a:gd name="T2" fmla="*/ 0 w 91"/>
                      <a:gd name="T3" fmla="*/ 0 h 373"/>
                      <a:gd name="T4" fmla="*/ 0 w 91"/>
                      <a:gd name="T5" fmla="*/ 0 h 373"/>
                      <a:gd name="T6" fmla="*/ 0 w 91"/>
                      <a:gd name="T7" fmla="*/ 0 h 373"/>
                      <a:gd name="T8" fmla="*/ 0 w 91"/>
                      <a:gd name="T9" fmla="*/ 0 h 373"/>
                      <a:gd name="T10" fmla="*/ 0 w 91"/>
                      <a:gd name="T11" fmla="*/ 0 h 373"/>
                      <a:gd name="T12" fmla="*/ 0 w 91"/>
                      <a:gd name="T13" fmla="*/ 0 h 373"/>
                      <a:gd name="T14" fmla="*/ 0 w 91"/>
                      <a:gd name="T15" fmla="*/ 0 h 373"/>
                      <a:gd name="T16" fmla="*/ 0 w 91"/>
                      <a:gd name="T17" fmla="*/ 0 h 373"/>
                      <a:gd name="T18" fmla="*/ 0 w 91"/>
                      <a:gd name="T19" fmla="*/ 0 h 373"/>
                      <a:gd name="T20" fmla="*/ 0 w 91"/>
                      <a:gd name="T21" fmla="*/ 0 h 373"/>
                      <a:gd name="T22" fmla="*/ 0 w 91"/>
                      <a:gd name="T23" fmla="*/ 0 h 373"/>
                      <a:gd name="T24" fmla="*/ 0 w 91"/>
                      <a:gd name="T25" fmla="*/ 0 h 373"/>
                      <a:gd name="T26" fmla="*/ 0 w 91"/>
                      <a:gd name="T27" fmla="*/ 0 h 373"/>
                      <a:gd name="T28" fmla="*/ 0 w 91"/>
                      <a:gd name="T29" fmla="*/ 0 h 373"/>
                      <a:gd name="T30" fmla="*/ 0 w 91"/>
                      <a:gd name="T31" fmla="*/ 0 h 373"/>
                      <a:gd name="T32" fmla="*/ 0 w 91"/>
                      <a:gd name="T33" fmla="*/ 0 h 373"/>
                      <a:gd name="T34" fmla="*/ 0 w 91"/>
                      <a:gd name="T35" fmla="*/ 0 h 373"/>
                      <a:gd name="T36" fmla="*/ 0 w 91"/>
                      <a:gd name="T37" fmla="*/ 0 h 373"/>
                      <a:gd name="T38" fmla="*/ 0 w 91"/>
                      <a:gd name="T39" fmla="*/ 0 h 373"/>
                      <a:gd name="T40" fmla="*/ 0 w 91"/>
                      <a:gd name="T41" fmla="*/ 0 h 373"/>
                      <a:gd name="T42" fmla="*/ 0 w 91"/>
                      <a:gd name="T43" fmla="*/ 0 h 373"/>
                      <a:gd name="T44" fmla="*/ 0 w 91"/>
                      <a:gd name="T45" fmla="*/ 0 h 373"/>
                      <a:gd name="T46" fmla="*/ 0 w 91"/>
                      <a:gd name="T47" fmla="*/ 0 h 373"/>
                      <a:gd name="T48" fmla="*/ 0 w 91"/>
                      <a:gd name="T49" fmla="*/ 0 h 373"/>
                      <a:gd name="T50" fmla="*/ 0 w 91"/>
                      <a:gd name="T51" fmla="*/ 0 h 373"/>
                      <a:gd name="T52" fmla="*/ 0 w 91"/>
                      <a:gd name="T53" fmla="*/ 0 h 373"/>
                      <a:gd name="T54" fmla="*/ 0 w 91"/>
                      <a:gd name="T55" fmla="*/ 0 h 373"/>
                      <a:gd name="T56" fmla="*/ 0 w 91"/>
                      <a:gd name="T57" fmla="*/ 0 h 373"/>
                      <a:gd name="T58" fmla="*/ 0 w 91"/>
                      <a:gd name="T59" fmla="*/ 0 h 373"/>
                      <a:gd name="T60" fmla="*/ 0 w 91"/>
                      <a:gd name="T61" fmla="*/ 0 h 373"/>
                      <a:gd name="T62" fmla="*/ 0 w 91"/>
                      <a:gd name="T63" fmla="*/ 0 h 373"/>
                      <a:gd name="T64" fmla="*/ 0 w 91"/>
                      <a:gd name="T65" fmla="*/ 0 h 373"/>
                      <a:gd name="T66" fmla="*/ 0 w 91"/>
                      <a:gd name="T67" fmla="*/ 0 h 373"/>
                      <a:gd name="T68" fmla="*/ 0 w 91"/>
                      <a:gd name="T69" fmla="*/ 0 h 373"/>
                      <a:gd name="T70" fmla="*/ 0 w 91"/>
                      <a:gd name="T71" fmla="*/ 0 h 373"/>
                      <a:gd name="T72" fmla="*/ 0 w 91"/>
                      <a:gd name="T73" fmla="*/ 0 h 373"/>
                      <a:gd name="T74" fmla="*/ 0 w 91"/>
                      <a:gd name="T75" fmla="*/ 0 h 373"/>
                      <a:gd name="T76" fmla="*/ 0 w 91"/>
                      <a:gd name="T77" fmla="*/ 0 h 373"/>
                      <a:gd name="T78" fmla="*/ 0 w 91"/>
                      <a:gd name="T79" fmla="*/ 0 h 373"/>
                      <a:gd name="T80" fmla="*/ 0 w 91"/>
                      <a:gd name="T81" fmla="*/ 0 h 373"/>
                      <a:gd name="T82" fmla="*/ 0 w 91"/>
                      <a:gd name="T83" fmla="*/ 0 h 373"/>
                      <a:gd name="T84" fmla="*/ 0 w 91"/>
                      <a:gd name="T85" fmla="*/ 0 h 373"/>
                      <a:gd name="T86" fmla="*/ 0 w 91"/>
                      <a:gd name="T87" fmla="*/ 0 h 373"/>
                      <a:gd name="T88" fmla="*/ 0 w 91"/>
                      <a:gd name="T89" fmla="*/ 0 h 373"/>
                      <a:gd name="T90" fmla="*/ 0 w 91"/>
                      <a:gd name="T91" fmla="*/ 0 h 373"/>
                      <a:gd name="T92" fmla="*/ 0 w 91"/>
                      <a:gd name="T93" fmla="*/ 0 h 3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1" h="373">
                        <a:moveTo>
                          <a:pt x="15" y="3"/>
                        </a:moveTo>
                        <a:lnTo>
                          <a:pt x="48" y="0"/>
                        </a:lnTo>
                        <a:lnTo>
                          <a:pt x="32" y="13"/>
                        </a:lnTo>
                        <a:lnTo>
                          <a:pt x="26" y="37"/>
                        </a:lnTo>
                        <a:lnTo>
                          <a:pt x="31" y="60"/>
                        </a:lnTo>
                        <a:lnTo>
                          <a:pt x="43" y="78"/>
                        </a:lnTo>
                        <a:lnTo>
                          <a:pt x="79" y="81"/>
                        </a:lnTo>
                        <a:lnTo>
                          <a:pt x="72" y="90"/>
                        </a:lnTo>
                        <a:lnTo>
                          <a:pt x="66" y="111"/>
                        </a:lnTo>
                        <a:lnTo>
                          <a:pt x="62" y="147"/>
                        </a:lnTo>
                        <a:lnTo>
                          <a:pt x="66" y="164"/>
                        </a:lnTo>
                        <a:lnTo>
                          <a:pt x="91" y="178"/>
                        </a:lnTo>
                        <a:lnTo>
                          <a:pt x="79" y="189"/>
                        </a:lnTo>
                        <a:lnTo>
                          <a:pt x="66" y="209"/>
                        </a:lnTo>
                        <a:lnTo>
                          <a:pt x="62" y="238"/>
                        </a:lnTo>
                        <a:lnTo>
                          <a:pt x="62" y="258"/>
                        </a:lnTo>
                        <a:lnTo>
                          <a:pt x="76" y="279"/>
                        </a:lnTo>
                        <a:lnTo>
                          <a:pt x="48" y="282"/>
                        </a:lnTo>
                        <a:lnTo>
                          <a:pt x="21" y="287"/>
                        </a:lnTo>
                        <a:lnTo>
                          <a:pt x="7" y="297"/>
                        </a:lnTo>
                        <a:lnTo>
                          <a:pt x="7" y="316"/>
                        </a:lnTo>
                        <a:lnTo>
                          <a:pt x="12" y="337"/>
                        </a:lnTo>
                        <a:lnTo>
                          <a:pt x="35" y="353"/>
                        </a:lnTo>
                        <a:lnTo>
                          <a:pt x="43" y="363"/>
                        </a:lnTo>
                        <a:lnTo>
                          <a:pt x="39" y="370"/>
                        </a:lnTo>
                        <a:lnTo>
                          <a:pt x="24" y="373"/>
                        </a:lnTo>
                        <a:lnTo>
                          <a:pt x="29" y="360"/>
                        </a:lnTo>
                        <a:lnTo>
                          <a:pt x="5" y="341"/>
                        </a:lnTo>
                        <a:lnTo>
                          <a:pt x="0" y="319"/>
                        </a:lnTo>
                        <a:lnTo>
                          <a:pt x="0" y="293"/>
                        </a:lnTo>
                        <a:lnTo>
                          <a:pt x="11" y="283"/>
                        </a:lnTo>
                        <a:lnTo>
                          <a:pt x="29" y="276"/>
                        </a:lnTo>
                        <a:lnTo>
                          <a:pt x="59" y="273"/>
                        </a:lnTo>
                        <a:lnTo>
                          <a:pt x="53" y="253"/>
                        </a:lnTo>
                        <a:lnTo>
                          <a:pt x="53" y="225"/>
                        </a:lnTo>
                        <a:lnTo>
                          <a:pt x="56" y="206"/>
                        </a:lnTo>
                        <a:lnTo>
                          <a:pt x="66" y="194"/>
                        </a:lnTo>
                        <a:lnTo>
                          <a:pt x="76" y="179"/>
                        </a:lnTo>
                        <a:lnTo>
                          <a:pt x="59" y="171"/>
                        </a:lnTo>
                        <a:lnTo>
                          <a:pt x="53" y="151"/>
                        </a:lnTo>
                        <a:lnTo>
                          <a:pt x="53" y="120"/>
                        </a:lnTo>
                        <a:lnTo>
                          <a:pt x="60" y="98"/>
                        </a:lnTo>
                        <a:lnTo>
                          <a:pt x="67" y="84"/>
                        </a:lnTo>
                        <a:lnTo>
                          <a:pt x="39" y="87"/>
                        </a:lnTo>
                        <a:lnTo>
                          <a:pt x="24" y="66"/>
                        </a:lnTo>
                        <a:lnTo>
                          <a:pt x="15" y="33"/>
                        </a:lnTo>
                        <a:lnTo>
                          <a:pt x="15"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85" name="Freeform 1211"/>
                  <p:cNvSpPr>
                    <a:spLocks/>
                  </p:cNvSpPr>
                  <p:nvPr/>
                </p:nvSpPr>
                <p:spPr bwMode="auto">
                  <a:xfrm>
                    <a:off x="4966" y="1479"/>
                    <a:ext cx="3" cy="13"/>
                  </a:xfrm>
                  <a:custGeom>
                    <a:avLst/>
                    <a:gdLst>
                      <a:gd name="T0" fmla="*/ 0 w 24"/>
                      <a:gd name="T1" fmla="*/ 0 h 53"/>
                      <a:gd name="T2" fmla="*/ 0 w 24"/>
                      <a:gd name="T3" fmla="*/ 0 h 53"/>
                      <a:gd name="T4" fmla="*/ 0 w 24"/>
                      <a:gd name="T5" fmla="*/ 0 h 53"/>
                      <a:gd name="T6" fmla="*/ 0 w 24"/>
                      <a:gd name="T7" fmla="*/ 0 h 53"/>
                      <a:gd name="T8" fmla="*/ 0 w 24"/>
                      <a:gd name="T9" fmla="*/ 0 h 53"/>
                      <a:gd name="T10" fmla="*/ 0 w 24"/>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53">
                        <a:moveTo>
                          <a:pt x="0" y="0"/>
                        </a:moveTo>
                        <a:lnTo>
                          <a:pt x="17" y="10"/>
                        </a:lnTo>
                        <a:lnTo>
                          <a:pt x="24" y="34"/>
                        </a:lnTo>
                        <a:lnTo>
                          <a:pt x="16" y="53"/>
                        </a:lnTo>
                        <a:lnTo>
                          <a:pt x="1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86" name="Freeform 1212"/>
                  <p:cNvSpPr>
                    <a:spLocks/>
                  </p:cNvSpPr>
                  <p:nvPr/>
                </p:nvSpPr>
                <p:spPr bwMode="auto">
                  <a:xfrm>
                    <a:off x="4966" y="1500"/>
                    <a:ext cx="3" cy="17"/>
                  </a:xfrm>
                  <a:custGeom>
                    <a:avLst/>
                    <a:gdLst>
                      <a:gd name="T0" fmla="*/ 0 w 20"/>
                      <a:gd name="T1" fmla="*/ 0 h 67"/>
                      <a:gd name="T2" fmla="*/ 0 w 20"/>
                      <a:gd name="T3" fmla="*/ 0 h 67"/>
                      <a:gd name="T4" fmla="*/ 0 w 20"/>
                      <a:gd name="T5" fmla="*/ 0 h 67"/>
                      <a:gd name="T6" fmla="*/ 0 w 20"/>
                      <a:gd name="T7" fmla="*/ 0 h 67"/>
                      <a:gd name="T8" fmla="*/ 0 w 20"/>
                      <a:gd name="T9" fmla="*/ 0 h 67"/>
                      <a:gd name="T10" fmla="*/ 0 w 20"/>
                      <a:gd name="T11" fmla="*/ 0 h 67"/>
                      <a:gd name="T12" fmla="*/ 0 w 20"/>
                      <a:gd name="T13" fmla="*/ 0 h 67"/>
                      <a:gd name="T14" fmla="*/ 0 w 20"/>
                      <a:gd name="T15" fmla="*/ 0 h 67"/>
                      <a:gd name="T16" fmla="*/ 0 w 20"/>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67">
                        <a:moveTo>
                          <a:pt x="17" y="0"/>
                        </a:moveTo>
                        <a:lnTo>
                          <a:pt x="10" y="10"/>
                        </a:lnTo>
                        <a:lnTo>
                          <a:pt x="7" y="27"/>
                        </a:lnTo>
                        <a:lnTo>
                          <a:pt x="7" y="47"/>
                        </a:lnTo>
                        <a:lnTo>
                          <a:pt x="20" y="67"/>
                        </a:lnTo>
                        <a:lnTo>
                          <a:pt x="7" y="55"/>
                        </a:lnTo>
                        <a:lnTo>
                          <a:pt x="0" y="38"/>
                        </a:lnTo>
                        <a:lnTo>
                          <a:pt x="0" y="21"/>
                        </a:lnTo>
                        <a:lnTo>
                          <a:pt x="1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87" name="Freeform 1213"/>
                  <p:cNvSpPr>
                    <a:spLocks/>
                  </p:cNvSpPr>
                  <p:nvPr/>
                </p:nvSpPr>
                <p:spPr bwMode="auto">
                  <a:xfrm>
                    <a:off x="4966" y="1526"/>
                    <a:ext cx="6" cy="17"/>
                  </a:xfrm>
                  <a:custGeom>
                    <a:avLst/>
                    <a:gdLst>
                      <a:gd name="T0" fmla="*/ 0 w 41"/>
                      <a:gd name="T1" fmla="*/ 0 h 71"/>
                      <a:gd name="T2" fmla="*/ 0 w 41"/>
                      <a:gd name="T3" fmla="*/ 0 h 71"/>
                      <a:gd name="T4" fmla="*/ 0 w 41"/>
                      <a:gd name="T5" fmla="*/ 0 h 71"/>
                      <a:gd name="T6" fmla="*/ 0 w 41"/>
                      <a:gd name="T7" fmla="*/ 0 h 71"/>
                      <a:gd name="T8" fmla="*/ 0 w 41"/>
                      <a:gd name="T9" fmla="*/ 0 h 71"/>
                      <a:gd name="T10" fmla="*/ 0 w 41"/>
                      <a:gd name="T11" fmla="*/ 0 h 71"/>
                      <a:gd name="T12" fmla="*/ 0 w 41"/>
                      <a:gd name="T13" fmla="*/ 0 h 71"/>
                      <a:gd name="T14" fmla="*/ 0 w 41"/>
                      <a:gd name="T15" fmla="*/ 0 h 71"/>
                      <a:gd name="T16" fmla="*/ 0 w 41"/>
                      <a:gd name="T17" fmla="*/ 0 h 71"/>
                      <a:gd name="T18" fmla="*/ 0 w 4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71">
                        <a:moveTo>
                          <a:pt x="41" y="14"/>
                        </a:moveTo>
                        <a:lnTo>
                          <a:pt x="21" y="7"/>
                        </a:lnTo>
                        <a:lnTo>
                          <a:pt x="11" y="20"/>
                        </a:lnTo>
                        <a:lnTo>
                          <a:pt x="7" y="41"/>
                        </a:lnTo>
                        <a:lnTo>
                          <a:pt x="10" y="71"/>
                        </a:lnTo>
                        <a:lnTo>
                          <a:pt x="0" y="45"/>
                        </a:lnTo>
                        <a:lnTo>
                          <a:pt x="1" y="25"/>
                        </a:lnTo>
                        <a:lnTo>
                          <a:pt x="13" y="4"/>
                        </a:lnTo>
                        <a:lnTo>
                          <a:pt x="21" y="0"/>
                        </a:lnTo>
                        <a:lnTo>
                          <a:pt x="41" y="1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88" name="Freeform 1214"/>
                  <p:cNvSpPr>
                    <a:spLocks/>
                  </p:cNvSpPr>
                  <p:nvPr/>
                </p:nvSpPr>
                <p:spPr bwMode="auto">
                  <a:xfrm>
                    <a:off x="4958" y="1550"/>
                    <a:ext cx="4" cy="11"/>
                  </a:xfrm>
                  <a:custGeom>
                    <a:avLst/>
                    <a:gdLst>
                      <a:gd name="T0" fmla="*/ 0 w 27"/>
                      <a:gd name="T1" fmla="*/ 0 h 41"/>
                      <a:gd name="T2" fmla="*/ 0 w 27"/>
                      <a:gd name="T3" fmla="*/ 0 h 41"/>
                      <a:gd name="T4" fmla="*/ 0 w 27"/>
                      <a:gd name="T5" fmla="*/ 0 h 41"/>
                      <a:gd name="T6" fmla="*/ 0 w 27"/>
                      <a:gd name="T7" fmla="*/ 0 h 41"/>
                      <a:gd name="T8" fmla="*/ 0 w 27"/>
                      <a:gd name="T9" fmla="*/ 0 h 41"/>
                      <a:gd name="T10" fmla="*/ 0 w 27"/>
                      <a:gd name="T11" fmla="*/ 0 h 41"/>
                      <a:gd name="T12" fmla="*/ 0 w 27"/>
                      <a:gd name="T13" fmla="*/ 0 h 41"/>
                      <a:gd name="T14" fmla="*/ 0 w 27"/>
                      <a:gd name="T15" fmla="*/ 0 h 41"/>
                      <a:gd name="T16" fmla="*/ 0 w 2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1">
                        <a:moveTo>
                          <a:pt x="27" y="0"/>
                        </a:moveTo>
                        <a:lnTo>
                          <a:pt x="18" y="6"/>
                        </a:lnTo>
                        <a:lnTo>
                          <a:pt x="8" y="13"/>
                        </a:lnTo>
                        <a:lnTo>
                          <a:pt x="8" y="30"/>
                        </a:lnTo>
                        <a:lnTo>
                          <a:pt x="13" y="41"/>
                        </a:lnTo>
                        <a:lnTo>
                          <a:pt x="1" y="33"/>
                        </a:lnTo>
                        <a:lnTo>
                          <a:pt x="0" y="16"/>
                        </a:lnTo>
                        <a:lnTo>
                          <a:pt x="8" y="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89" name="Freeform 1215"/>
                  <p:cNvSpPr>
                    <a:spLocks/>
                  </p:cNvSpPr>
                  <p:nvPr/>
                </p:nvSpPr>
                <p:spPr bwMode="auto">
                  <a:xfrm>
                    <a:off x="4973" y="1502"/>
                    <a:ext cx="2" cy="14"/>
                  </a:xfrm>
                  <a:custGeom>
                    <a:avLst/>
                    <a:gdLst>
                      <a:gd name="T0" fmla="*/ 0 w 16"/>
                      <a:gd name="T1" fmla="*/ 0 h 56"/>
                      <a:gd name="T2" fmla="*/ 0 w 16"/>
                      <a:gd name="T3" fmla="*/ 0 h 56"/>
                      <a:gd name="T4" fmla="*/ 0 w 16"/>
                      <a:gd name="T5" fmla="*/ 0 h 56"/>
                      <a:gd name="T6" fmla="*/ 0 w 16"/>
                      <a:gd name="T7" fmla="*/ 0 h 56"/>
                      <a:gd name="T8" fmla="*/ 0 w 16"/>
                      <a:gd name="T9" fmla="*/ 0 h 56"/>
                      <a:gd name="T10" fmla="*/ 0 w 16"/>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56">
                        <a:moveTo>
                          <a:pt x="0" y="0"/>
                        </a:moveTo>
                        <a:lnTo>
                          <a:pt x="11" y="6"/>
                        </a:lnTo>
                        <a:lnTo>
                          <a:pt x="16" y="32"/>
                        </a:lnTo>
                        <a:lnTo>
                          <a:pt x="4" y="56"/>
                        </a:lnTo>
                        <a:lnTo>
                          <a:pt x="11" y="2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90" name="Freeform 1216"/>
                  <p:cNvSpPr>
                    <a:spLocks/>
                  </p:cNvSpPr>
                  <p:nvPr/>
                </p:nvSpPr>
                <p:spPr bwMode="auto">
                  <a:xfrm>
                    <a:off x="4971" y="1533"/>
                    <a:ext cx="5" cy="13"/>
                  </a:xfrm>
                  <a:custGeom>
                    <a:avLst/>
                    <a:gdLst>
                      <a:gd name="T0" fmla="*/ 0 w 31"/>
                      <a:gd name="T1" fmla="*/ 0 h 53"/>
                      <a:gd name="T2" fmla="*/ 0 w 31"/>
                      <a:gd name="T3" fmla="*/ 0 h 53"/>
                      <a:gd name="T4" fmla="*/ 0 w 31"/>
                      <a:gd name="T5" fmla="*/ 0 h 53"/>
                      <a:gd name="T6" fmla="*/ 0 w 31"/>
                      <a:gd name="T7" fmla="*/ 0 h 53"/>
                      <a:gd name="T8" fmla="*/ 0 w 31"/>
                      <a:gd name="T9" fmla="*/ 0 h 53"/>
                      <a:gd name="T10" fmla="*/ 0 w 31"/>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3">
                        <a:moveTo>
                          <a:pt x="22" y="0"/>
                        </a:moveTo>
                        <a:lnTo>
                          <a:pt x="31" y="10"/>
                        </a:lnTo>
                        <a:lnTo>
                          <a:pt x="17" y="47"/>
                        </a:lnTo>
                        <a:lnTo>
                          <a:pt x="0" y="53"/>
                        </a:lnTo>
                        <a:lnTo>
                          <a:pt x="14" y="39"/>
                        </a:lnTo>
                        <a:lnTo>
                          <a:pt x="2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91" name="Freeform 1217"/>
                  <p:cNvSpPr>
                    <a:spLocks/>
                  </p:cNvSpPr>
                  <p:nvPr/>
                </p:nvSpPr>
                <p:spPr bwMode="auto">
                  <a:xfrm>
                    <a:off x="4963" y="1553"/>
                    <a:ext cx="4" cy="11"/>
                  </a:xfrm>
                  <a:custGeom>
                    <a:avLst/>
                    <a:gdLst>
                      <a:gd name="T0" fmla="*/ 0 w 22"/>
                      <a:gd name="T1" fmla="*/ 0 h 45"/>
                      <a:gd name="T2" fmla="*/ 0 w 22"/>
                      <a:gd name="T3" fmla="*/ 0 h 45"/>
                      <a:gd name="T4" fmla="*/ 0 w 22"/>
                      <a:gd name="T5" fmla="*/ 0 h 45"/>
                      <a:gd name="T6" fmla="*/ 0 w 22"/>
                      <a:gd name="T7" fmla="*/ 0 h 45"/>
                      <a:gd name="T8" fmla="*/ 0 w 22"/>
                      <a:gd name="T9" fmla="*/ 0 h 45"/>
                      <a:gd name="T10" fmla="*/ 0 w 22"/>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1" y="0"/>
                        </a:moveTo>
                        <a:lnTo>
                          <a:pt x="22" y="10"/>
                        </a:lnTo>
                        <a:lnTo>
                          <a:pt x="12" y="45"/>
                        </a:lnTo>
                        <a:lnTo>
                          <a:pt x="0" y="45"/>
                        </a:lnTo>
                        <a:lnTo>
                          <a:pt x="11" y="37"/>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92" name="Freeform 1218"/>
                  <p:cNvSpPr>
                    <a:spLocks/>
                  </p:cNvSpPr>
                  <p:nvPr/>
                </p:nvSpPr>
                <p:spPr bwMode="auto">
                  <a:xfrm>
                    <a:off x="4941" y="1501"/>
                    <a:ext cx="14" cy="39"/>
                  </a:xfrm>
                  <a:custGeom>
                    <a:avLst/>
                    <a:gdLst>
                      <a:gd name="T0" fmla="*/ 0 w 100"/>
                      <a:gd name="T1" fmla="*/ 0 h 155"/>
                      <a:gd name="T2" fmla="*/ 0 w 100"/>
                      <a:gd name="T3" fmla="*/ 0 h 155"/>
                      <a:gd name="T4" fmla="*/ 0 w 100"/>
                      <a:gd name="T5" fmla="*/ 0 h 155"/>
                      <a:gd name="T6" fmla="*/ 0 w 100"/>
                      <a:gd name="T7" fmla="*/ 0 h 155"/>
                      <a:gd name="T8" fmla="*/ 0 w 100"/>
                      <a:gd name="T9" fmla="*/ 0 h 155"/>
                      <a:gd name="T10" fmla="*/ 0 w 100"/>
                      <a:gd name="T11" fmla="*/ 0 h 155"/>
                      <a:gd name="T12" fmla="*/ 0 w 100"/>
                      <a:gd name="T13" fmla="*/ 0 h 155"/>
                      <a:gd name="T14" fmla="*/ 0 w 100"/>
                      <a:gd name="T15" fmla="*/ 0 h 155"/>
                      <a:gd name="T16" fmla="*/ 0 w 100"/>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55">
                        <a:moveTo>
                          <a:pt x="100" y="0"/>
                        </a:moveTo>
                        <a:lnTo>
                          <a:pt x="89" y="64"/>
                        </a:lnTo>
                        <a:lnTo>
                          <a:pt x="69" y="99"/>
                        </a:lnTo>
                        <a:lnTo>
                          <a:pt x="42" y="126"/>
                        </a:lnTo>
                        <a:lnTo>
                          <a:pt x="0" y="155"/>
                        </a:lnTo>
                        <a:lnTo>
                          <a:pt x="52" y="136"/>
                        </a:lnTo>
                        <a:lnTo>
                          <a:pt x="90" y="92"/>
                        </a:lnTo>
                        <a:lnTo>
                          <a:pt x="97" y="62"/>
                        </a:lnTo>
                        <a:lnTo>
                          <a:pt x="10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93" name="Freeform 1219"/>
                  <p:cNvSpPr>
                    <a:spLocks/>
                  </p:cNvSpPr>
                  <p:nvPr/>
                </p:nvSpPr>
                <p:spPr bwMode="auto">
                  <a:xfrm>
                    <a:off x="4946" y="1470"/>
                    <a:ext cx="12" cy="2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w 86"/>
                      <a:gd name="T21" fmla="*/ 0 h 94"/>
                      <a:gd name="T22" fmla="*/ 0 w 86"/>
                      <a:gd name="T23" fmla="*/ 0 h 94"/>
                      <a:gd name="T24" fmla="*/ 0 w 8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94">
                        <a:moveTo>
                          <a:pt x="86" y="0"/>
                        </a:moveTo>
                        <a:lnTo>
                          <a:pt x="73" y="3"/>
                        </a:lnTo>
                        <a:lnTo>
                          <a:pt x="65" y="36"/>
                        </a:lnTo>
                        <a:lnTo>
                          <a:pt x="49" y="48"/>
                        </a:lnTo>
                        <a:lnTo>
                          <a:pt x="46" y="63"/>
                        </a:lnTo>
                        <a:lnTo>
                          <a:pt x="0" y="94"/>
                        </a:lnTo>
                        <a:lnTo>
                          <a:pt x="35" y="77"/>
                        </a:lnTo>
                        <a:lnTo>
                          <a:pt x="49" y="71"/>
                        </a:lnTo>
                        <a:lnTo>
                          <a:pt x="75" y="84"/>
                        </a:lnTo>
                        <a:lnTo>
                          <a:pt x="58" y="68"/>
                        </a:lnTo>
                        <a:lnTo>
                          <a:pt x="58" y="51"/>
                        </a:lnTo>
                        <a:lnTo>
                          <a:pt x="73" y="30"/>
                        </a:lnTo>
                        <a:lnTo>
                          <a:pt x="8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94" name="Freeform 1220"/>
                  <p:cNvSpPr>
                    <a:spLocks/>
                  </p:cNvSpPr>
                  <p:nvPr/>
                </p:nvSpPr>
                <p:spPr bwMode="auto">
                  <a:xfrm>
                    <a:off x="4961" y="1480"/>
                    <a:ext cx="3" cy="14"/>
                  </a:xfrm>
                  <a:custGeom>
                    <a:avLst/>
                    <a:gdLst>
                      <a:gd name="T0" fmla="*/ 0 w 22"/>
                      <a:gd name="T1" fmla="*/ 0 h 53"/>
                      <a:gd name="T2" fmla="*/ 0 w 22"/>
                      <a:gd name="T3" fmla="*/ 0 h 53"/>
                      <a:gd name="T4" fmla="*/ 0 w 22"/>
                      <a:gd name="T5" fmla="*/ 0 h 53"/>
                      <a:gd name="T6" fmla="*/ 0 w 22"/>
                      <a:gd name="T7" fmla="*/ 0 h 53"/>
                      <a:gd name="T8" fmla="*/ 0 w 22"/>
                      <a:gd name="T9" fmla="*/ 0 h 53"/>
                      <a:gd name="T10" fmla="*/ 0 w 22"/>
                      <a:gd name="T11" fmla="*/ 0 h 53"/>
                      <a:gd name="T12" fmla="*/ 0 w 22"/>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53">
                        <a:moveTo>
                          <a:pt x="10" y="0"/>
                        </a:moveTo>
                        <a:lnTo>
                          <a:pt x="5" y="17"/>
                        </a:lnTo>
                        <a:lnTo>
                          <a:pt x="7" y="37"/>
                        </a:lnTo>
                        <a:lnTo>
                          <a:pt x="22" y="53"/>
                        </a:lnTo>
                        <a:lnTo>
                          <a:pt x="7" y="44"/>
                        </a:lnTo>
                        <a:lnTo>
                          <a:pt x="0" y="26"/>
                        </a:lnTo>
                        <a:lnTo>
                          <a:pt x="1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566" name="Group 1221"/>
                <p:cNvGrpSpPr>
                  <a:grpSpLocks/>
                </p:cNvGrpSpPr>
                <p:nvPr/>
              </p:nvGrpSpPr>
              <p:grpSpPr bwMode="auto">
                <a:xfrm>
                  <a:off x="4751" y="1507"/>
                  <a:ext cx="132" cy="263"/>
                  <a:chOff x="4751" y="1507"/>
                  <a:chExt cx="132" cy="263"/>
                </a:xfrm>
              </p:grpSpPr>
              <p:grpSp>
                <p:nvGrpSpPr>
                  <p:cNvPr id="58567" name="Group 1222"/>
                  <p:cNvGrpSpPr>
                    <a:grpSpLocks/>
                  </p:cNvGrpSpPr>
                  <p:nvPr/>
                </p:nvGrpSpPr>
                <p:grpSpPr bwMode="auto">
                  <a:xfrm>
                    <a:off x="4765" y="1591"/>
                    <a:ext cx="46" cy="35"/>
                    <a:chOff x="4765" y="1591"/>
                    <a:chExt cx="46" cy="35"/>
                  </a:xfrm>
                </p:grpSpPr>
                <p:sp>
                  <p:nvSpPr>
                    <p:cNvPr id="58581" name="Freeform 1223"/>
                    <p:cNvSpPr>
                      <a:spLocks/>
                    </p:cNvSpPr>
                    <p:nvPr/>
                  </p:nvSpPr>
                  <p:spPr bwMode="auto">
                    <a:xfrm>
                      <a:off x="4765" y="1591"/>
                      <a:ext cx="46" cy="35"/>
                    </a:xfrm>
                    <a:custGeom>
                      <a:avLst/>
                      <a:gdLst>
                        <a:gd name="T0" fmla="*/ 0 w 318"/>
                        <a:gd name="T1" fmla="*/ 0 h 141"/>
                        <a:gd name="T2" fmla="*/ 0 w 318"/>
                        <a:gd name="T3" fmla="*/ 0 h 141"/>
                        <a:gd name="T4" fmla="*/ 0 w 318"/>
                        <a:gd name="T5" fmla="*/ 0 h 141"/>
                        <a:gd name="T6" fmla="*/ 0 w 318"/>
                        <a:gd name="T7" fmla="*/ 0 h 141"/>
                        <a:gd name="T8" fmla="*/ 0 w 318"/>
                        <a:gd name="T9" fmla="*/ 0 h 141"/>
                        <a:gd name="T10" fmla="*/ 0 w 318"/>
                        <a:gd name="T11" fmla="*/ 0 h 141"/>
                        <a:gd name="T12" fmla="*/ 0 w 318"/>
                        <a:gd name="T13" fmla="*/ 0 h 141"/>
                        <a:gd name="T14" fmla="*/ 0 w 318"/>
                        <a:gd name="T15" fmla="*/ 0 h 141"/>
                        <a:gd name="T16" fmla="*/ 0 w 318"/>
                        <a:gd name="T17" fmla="*/ 0 h 141"/>
                        <a:gd name="T18" fmla="*/ 0 w 318"/>
                        <a:gd name="T19" fmla="*/ 0 h 141"/>
                        <a:gd name="T20" fmla="*/ 0 w 318"/>
                        <a:gd name="T21" fmla="*/ 0 h 141"/>
                        <a:gd name="T22" fmla="*/ 0 w 318"/>
                        <a:gd name="T23" fmla="*/ 0 h 141"/>
                        <a:gd name="T24" fmla="*/ 0 w 318"/>
                        <a:gd name="T25" fmla="*/ 0 h 141"/>
                        <a:gd name="T26" fmla="*/ 0 w 318"/>
                        <a:gd name="T27" fmla="*/ 0 h 141"/>
                        <a:gd name="T28" fmla="*/ 0 w 318"/>
                        <a:gd name="T29" fmla="*/ 0 h 141"/>
                        <a:gd name="T30" fmla="*/ 0 w 318"/>
                        <a:gd name="T31" fmla="*/ 0 h 141"/>
                        <a:gd name="T32" fmla="*/ 0 w 318"/>
                        <a:gd name="T33" fmla="*/ 0 h 141"/>
                        <a:gd name="T34" fmla="*/ 0 w 318"/>
                        <a:gd name="T35" fmla="*/ 0 h 141"/>
                        <a:gd name="T36" fmla="*/ 0 w 318"/>
                        <a:gd name="T37" fmla="*/ 0 h 141"/>
                        <a:gd name="T38" fmla="*/ 0 w 318"/>
                        <a:gd name="T39" fmla="*/ 0 h 141"/>
                        <a:gd name="T40" fmla="*/ 0 w 318"/>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8" h="141">
                          <a:moveTo>
                            <a:pt x="293" y="0"/>
                          </a:moveTo>
                          <a:lnTo>
                            <a:pt x="222" y="14"/>
                          </a:lnTo>
                          <a:lnTo>
                            <a:pt x="174" y="33"/>
                          </a:lnTo>
                          <a:lnTo>
                            <a:pt x="123" y="31"/>
                          </a:lnTo>
                          <a:lnTo>
                            <a:pt x="96" y="31"/>
                          </a:lnTo>
                          <a:lnTo>
                            <a:pt x="54" y="40"/>
                          </a:lnTo>
                          <a:lnTo>
                            <a:pt x="25" y="53"/>
                          </a:lnTo>
                          <a:lnTo>
                            <a:pt x="0" y="53"/>
                          </a:lnTo>
                          <a:lnTo>
                            <a:pt x="17" y="78"/>
                          </a:lnTo>
                          <a:lnTo>
                            <a:pt x="52" y="85"/>
                          </a:lnTo>
                          <a:lnTo>
                            <a:pt x="72" y="97"/>
                          </a:lnTo>
                          <a:lnTo>
                            <a:pt x="100" y="128"/>
                          </a:lnTo>
                          <a:lnTo>
                            <a:pt x="148" y="141"/>
                          </a:lnTo>
                          <a:lnTo>
                            <a:pt x="168" y="118"/>
                          </a:lnTo>
                          <a:lnTo>
                            <a:pt x="190" y="105"/>
                          </a:lnTo>
                          <a:lnTo>
                            <a:pt x="219" y="101"/>
                          </a:lnTo>
                          <a:lnTo>
                            <a:pt x="270" y="85"/>
                          </a:lnTo>
                          <a:lnTo>
                            <a:pt x="311" y="53"/>
                          </a:lnTo>
                          <a:lnTo>
                            <a:pt x="318" y="30"/>
                          </a:lnTo>
                          <a:lnTo>
                            <a:pt x="310" y="11"/>
                          </a:lnTo>
                          <a:lnTo>
                            <a:pt x="293" y="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582" name="Freeform 1224"/>
                    <p:cNvSpPr>
                      <a:spLocks/>
                    </p:cNvSpPr>
                    <p:nvPr/>
                  </p:nvSpPr>
                  <p:spPr bwMode="auto">
                    <a:xfrm>
                      <a:off x="4789" y="1611"/>
                      <a:ext cx="4" cy="9"/>
                    </a:xfrm>
                    <a:custGeom>
                      <a:avLst/>
                      <a:gdLst>
                        <a:gd name="T0" fmla="*/ 0 w 28"/>
                        <a:gd name="T1" fmla="*/ 0 h 37"/>
                        <a:gd name="T2" fmla="*/ 0 w 28"/>
                        <a:gd name="T3" fmla="*/ 0 h 37"/>
                        <a:gd name="T4" fmla="*/ 0 w 28"/>
                        <a:gd name="T5" fmla="*/ 0 h 37"/>
                        <a:gd name="T6" fmla="*/ 0 w 28"/>
                        <a:gd name="T7" fmla="*/ 0 h 37"/>
                        <a:gd name="T8" fmla="*/ 0 w 28"/>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7">
                          <a:moveTo>
                            <a:pt x="28" y="24"/>
                          </a:moveTo>
                          <a:lnTo>
                            <a:pt x="28" y="4"/>
                          </a:lnTo>
                          <a:lnTo>
                            <a:pt x="28" y="0"/>
                          </a:lnTo>
                          <a:lnTo>
                            <a:pt x="0" y="37"/>
                          </a:lnTo>
                          <a:lnTo>
                            <a:pt x="28" y="2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568" name="Freeform 1225"/>
                  <p:cNvSpPr>
                    <a:spLocks/>
                  </p:cNvSpPr>
                  <p:nvPr/>
                </p:nvSpPr>
                <p:spPr bwMode="auto">
                  <a:xfrm>
                    <a:off x="4771" y="1507"/>
                    <a:ext cx="112" cy="263"/>
                  </a:xfrm>
                  <a:custGeom>
                    <a:avLst/>
                    <a:gdLst>
                      <a:gd name="T0" fmla="*/ 0 w 782"/>
                      <a:gd name="T1" fmla="*/ 0 h 1052"/>
                      <a:gd name="T2" fmla="*/ 0 w 782"/>
                      <a:gd name="T3" fmla="*/ 0 h 1052"/>
                      <a:gd name="T4" fmla="*/ 0 w 782"/>
                      <a:gd name="T5" fmla="*/ 0 h 1052"/>
                      <a:gd name="T6" fmla="*/ 0 w 782"/>
                      <a:gd name="T7" fmla="*/ 0 h 1052"/>
                      <a:gd name="T8" fmla="*/ 0 w 782"/>
                      <a:gd name="T9" fmla="*/ 0 h 1052"/>
                      <a:gd name="T10" fmla="*/ 0 w 782"/>
                      <a:gd name="T11" fmla="*/ 0 h 1052"/>
                      <a:gd name="T12" fmla="*/ 0 w 782"/>
                      <a:gd name="T13" fmla="*/ 0 h 1052"/>
                      <a:gd name="T14" fmla="*/ 0 w 782"/>
                      <a:gd name="T15" fmla="*/ 0 h 1052"/>
                      <a:gd name="T16" fmla="*/ 0 w 782"/>
                      <a:gd name="T17" fmla="*/ 0 h 1052"/>
                      <a:gd name="T18" fmla="*/ 0 w 782"/>
                      <a:gd name="T19" fmla="*/ 0 h 1052"/>
                      <a:gd name="T20" fmla="*/ 0 w 782"/>
                      <a:gd name="T21" fmla="*/ 0 h 1052"/>
                      <a:gd name="T22" fmla="*/ 0 w 782"/>
                      <a:gd name="T23" fmla="*/ 0 h 1052"/>
                      <a:gd name="T24" fmla="*/ 0 w 782"/>
                      <a:gd name="T25" fmla="*/ 0 h 1052"/>
                      <a:gd name="T26" fmla="*/ 0 w 782"/>
                      <a:gd name="T27" fmla="*/ 0 h 10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2" h="1052">
                        <a:moveTo>
                          <a:pt x="0" y="0"/>
                        </a:moveTo>
                        <a:lnTo>
                          <a:pt x="35" y="95"/>
                        </a:lnTo>
                        <a:lnTo>
                          <a:pt x="55" y="203"/>
                        </a:lnTo>
                        <a:lnTo>
                          <a:pt x="76" y="297"/>
                        </a:lnTo>
                        <a:lnTo>
                          <a:pt x="131" y="796"/>
                        </a:lnTo>
                        <a:lnTo>
                          <a:pt x="782" y="1052"/>
                        </a:lnTo>
                        <a:lnTo>
                          <a:pt x="741" y="938"/>
                        </a:lnTo>
                        <a:lnTo>
                          <a:pt x="720" y="857"/>
                        </a:lnTo>
                        <a:lnTo>
                          <a:pt x="706" y="749"/>
                        </a:lnTo>
                        <a:lnTo>
                          <a:pt x="706" y="621"/>
                        </a:lnTo>
                        <a:lnTo>
                          <a:pt x="706" y="520"/>
                        </a:lnTo>
                        <a:lnTo>
                          <a:pt x="727" y="391"/>
                        </a:lnTo>
                        <a:lnTo>
                          <a:pt x="741" y="236"/>
                        </a:lnTo>
                        <a:lnTo>
                          <a:pt x="0" y="0"/>
                        </a:lnTo>
                        <a:close/>
                      </a:path>
                    </a:pathLst>
                  </a:custGeom>
                  <a:solidFill>
                    <a:srgbClr val="FFFFFF"/>
                  </a:solidFill>
                  <a:ln w="1588">
                    <a:solidFill>
                      <a:srgbClr val="000000"/>
                    </a:solidFill>
                    <a:prstDash val="solid"/>
                    <a:round/>
                    <a:headEnd/>
                    <a:tailEnd/>
                  </a:ln>
                </p:spPr>
                <p:txBody>
                  <a:bodyPr/>
                  <a:lstStyle/>
                  <a:p>
                    <a:endParaRPr lang="zh-CN" altLang="en-US" sz="2400"/>
                  </a:p>
                </p:txBody>
              </p:sp>
              <p:grpSp>
                <p:nvGrpSpPr>
                  <p:cNvPr id="58569" name="Group 1226"/>
                  <p:cNvGrpSpPr>
                    <a:grpSpLocks/>
                  </p:cNvGrpSpPr>
                  <p:nvPr/>
                </p:nvGrpSpPr>
                <p:grpSpPr bwMode="auto">
                  <a:xfrm>
                    <a:off x="4751" y="1598"/>
                    <a:ext cx="82" cy="101"/>
                    <a:chOff x="4751" y="1598"/>
                    <a:chExt cx="82" cy="101"/>
                  </a:xfrm>
                </p:grpSpPr>
                <p:sp>
                  <p:nvSpPr>
                    <p:cNvPr id="58570" name="Freeform 1227"/>
                    <p:cNvSpPr>
                      <a:spLocks/>
                    </p:cNvSpPr>
                    <p:nvPr/>
                  </p:nvSpPr>
                  <p:spPr bwMode="auto">
                    <a:xfrm>
                      <a:off x="4751" y="1598"/>
                      <a:ext cx="82" cy="101"/>
                    </a:xfrm>
                    <a:custGeom>
                      <a:avLst/>
                      <a:gdLst>
                        <a:gd name="T0" fmla="*/ 0 w 577"/>
                        <a:gd name="T1" fmla="*/ 0 h 401"/>
                        <a:gd name="T2" fmla="*/ 0 w 577"/>
                        <a:gd name="T3" fmla="*/ 0 h 401"/>
                        <a:gd name="T4" fmla="*/ 0 w 577"/>
                        <a:gd name="T5" fmla="*/ 0 h 401"/>
                        <a:gd name="T6" fmla="*/ 0 w 577"/>
                        <a:gd name="T7" fmla="*/ 0 h 401"/>
                        <a:gd name="T8" fmla="*/ 0 w 577"/>
                        <a:gd name="T9" fmla="*/ 0 h 401"/>
                        <a:gd name="T10" fmla="*/ 0 w 577"/>
                        <a:gd name="T11" fmla="*/ 0 h 401"/>
                        <a:gd name="T12" fmla="*/ 0 w 577"/>
                        <a:gd name="T13" fmla="*/ 0 h 401"/>
                        <a:gd name="T14" fmla="*/ 0 w 577"/>
                        <a:gd name="T15" fmla="*/ 0 h 401"/>
                        <a:gd name="T16" fmla="*/ 0 w 577"/>
                        <a:gd name="T17" fmla="*/ 0 h 401"/>
                        <a:gd name="T18" fmla="*/ 0 w 577"/>
                        <a:gd name="T19" fmla="*/ 0 h 401"/>
                        <a:gd name="T20" fmla="*/ 0 w 577"/>
                        <a:gd name="T21" fmla="*/ 0 h 401"/>
                        <a:gd name="T22" fmla="*/ 0 w 577"/>
                        <a:gd name="T23" fmla="*/ 0 h 401"/>
                        <a:gd name="T24" fmla="*/ 0 w 577"/>
                        <a:gd name="T25" fmla="*/ 0 h 401"/>
                        <a:gd name="T26" fmla="*/ 0 w 577"/>
                        <a:gd name="T27" fmla="*/ 0 h 401"/>
                        <a:gd name="T28" fmla="*/ 0 w 577"/>
                        <a:gd name="T29" fmla="*/ 0 h 401"/>
                        <a:gd name="T30" fmla="*/ 0 w 577"/>
                        <a:gd name="T31" fmla="*/ 0 h 401"/>
                        <a:gd name="T32" fmla="*/ 0 w 577"/>
                        <a:gd name="T33" fmla="*/ 0 h 401"/>
                        <a:gd name="T34" fmla="*/ 0 w 577"/>
                        <a:gd name="T35" fmla="*/ 0 h 401"/>
                        <a:gd name="T36" fmla="*/ 0 w 577"/>
                        <a:gd name="T37" fmla="*/ 0 h 401"/>
                        <a:gd name="T38" fmla="*/ 0 w 577"/>
                        <a:gd name="T39" fmla="*/ 0 h 401"/>
                        <a:gd name="T40" fmla="*/ 0 w 577"/>
                        <a:gd name="T41" fmla="*/ 0 h 401"/>
                        <a:gd name="T42" fmla="*/ 0 w 577"/>
                        <a:gd name="T43" fmla="*/ 0 h 401"/>
                        <a:gd name="T44" fmla="*/ 0 w 577"/>
                        <a:gd name="T45" fmla="*/ 0 h 401"/>
                        <a:gd name="T46" fmla="*/ 0 w 577"/>
                        <a:gd name="T47" fmla="*/ 0 h 401"/>
                        <a:gd name="T48" fmla="*/ 0 w 577"/>
                        <a:gd name="T49" fmla="*/ 0 h 401"/>
                        <a:gd name="T50" fmla="*/ 0 w 577"/>
                        <a:gd name="T51" fmla="*/ 0 h 401"/>
                        <a:gd name="T52" fmla="*/ 0 w 577"/>
                        <a:gd name="T53" fmla="*/ 0 h 401"/>
                        <a:gd name="T54" fmla="*/ 0 w 577"/>
                        <a:gd name="T55" fmla="*/ 0 h 401"/>
                        <a:gd name="T56" fmla="*/ 0 w 577"/>
                        <a:gd name="T57" fmla="*/ 0 h 401"/>
                        <a:gd name="T58" fmla="*/ 0 w 577"/>
                        <a:gd name="T59" fmla="*/ 0 h 401"/>
                        <a:gd name="T60" fmla="*/ 0 w 577"/>
                        <a:gd name="T61" fmla="*/ 0 h 401"/>
                        <a:gd name="T62" fmla="*/ 0 w 577"/>
                        <a:gd name="T63" fmla="*/ 0 h 401"/>
                        <a:gd name="T64" fmla="*/ 0 w 577"/>
                        <a:gd name="T65" fmla="*/ 0 h 401"/>
                        <a:gd name="T66" fmla="*/ 0 w 577"/>
                        <a:gd name="T67" fmla="*/ 0 h 401"/>
                        <a:gd name="T68" fmla="*/ 0 w 577"/>
                        <a:gd name="T69" fmla="*/ 0 h 401"/>
                        <a:gd name="T70" fmla="*/ 0 w 577"/>
                        <a:gd name="T71" fmla="*/ 0 h 401"/>
                        <a:gd name="T72" fmla="*/ 0 w 577"/>
                        <a:gd name="T73" fmla="*/ 0 h 401"/>
                        <a:gd name="T74" fmla="*/ 0 w 577"/>
                        <a:gd name="T75" fmla="*/ 0 h 401"/>
                        <a:gd name="T76" fmla="*/ 0 w 577"/>
                        <a:gd name="T77" fmla="*/ 0 h 401"/>
                        <a:gd name="T78" fmla="*/ 0 w 577"/>
                        <a:gd name="T79" fmla="*/ 0 h 401"/>
                        <a:gd name="T80" fmla="*/ 0 w 577"/>
                        <a:gd name="T81" fmla="*/ 0 h 401"/>
                        <a:gd name="T82" fmla="*/ 0 w 577"/>
                        <a:gd name="T83" fmla="*/ 0 h 401"/>
                        <a:gd name="T84" fmla="*/ 0 w 577"/>
                        <a:gd name="T85" fmla="*/ 0 h 401"/>
                        <a:gd name="T86" fmla="*/ 0 w 577"/>
                        <a:gd name="T87" fmla="*/ 0 h 401"/>
                        <a:gd name="T88" fmla="*/ 0 w 577"/>
                        <a:gd name="T89" fmla="*/ 0 h 401"/>
                        <a:gd name="T90" fmla="*/ 0 w 577"/>
                        <a:gd name="T91" fmla="*/ 0 h 401"/>
                        <a:gd name="T92" fmla="*/ 0 w 577"/>
                        <a:gd name="T93" fmla="*/ 0 h 401"/>
                        <a:gd name="T94" fmla="*/ 0 w 577"/>
                        <a:gd name="T95" fmla="*/ 0 h 401"/>
                        <a:gd name="T96" fmla="*/ 0 w 577"/>
                        <a:gd name="T97" fmla="*/ 0 h 401"/>
                        <a:gd name="T98" fmla="*/ 0 w 577"/>
                        <a:gd name="T99" fmla="*/ 0 h 401"/>
                        <a:gd name="T100" fmla="*/ 0 w 577"/>
                        <a:gd name="T101" fmla="*/ 0 h 401"/>
                        <a:gd name="T102" fmla="*/ 0 w 577"/>
                        <a:gd name="T103" fmla="*/ 0 h 401"/>
                        <a:gd name="T104" fmla="*/ 0 w 577"/>
                        <a:gd name="T105" fmla="*/ 0 h 401"/>
                        <a:gd name="T106" fmla="*/ 0 w 577"/>
                        <a:gd name="T107" fmla="*/ 0 h 401"/>
                        <a:gd name="T108" fmla="*/ 0 w 577"/>
                        <a:gd name="T109" fmla="*/ 0 h 401"/>
                        <a:gd name="T110" fmla="*/ 0 w 577"/>
                        <a:gd name="T111" fmla="*/ 0 h 401"/>
                        <a:gd name="T112" fmla="*/ 0 w 577"/>
                        <a:gd name="T113" fmla="*/ 0 h 401"/>
                        <a:gd name="T114" fmla="*/ 0 w 577"/>
                        <a:gd name="T115" fmla="*/ 0 h 401"/>
                        <a:gd name="T116" fmla="*/ 0 w 577"/>
                        <a:gd name="T117" fmla="*/ 0 h 401"/>
                        <a:gd name="T118" fmla="*/ 0 w 577"/>
                        <a:gd name="T119" fmla="*/ 0 h 401"/>
                        <a:gd name="T120" fmla="*/ 0 w 577"/>
                        <a:gd name="T121" fmla="*/ 0 h 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7" h="401">
                          <a:moveTo>
                            <a:pt x="155" y="10"/>
                          </a:moveTo>
                          <a:lnTo>
                            <a:pt x="118" y="4"/>
                          </a:lnTo>
                          <a:lnTo>
                            <a:pt x="87" y="0"/>
                          </a:lnTo>
                          <a:lnTo>
                            <a:pt x="58" y="4"/>
                          </a:lnTo>
                          <a:lnTo>
                            <a:pt x="28" y="17"/>
                          </a:lnTo>
                          <a:lnTo>
                            <a:pt x="9" y="57"/>
                          </a:lnTo>
                          <a:lnTo>
                            <a:pt x="0" y="75"/>
                          </a:lnTo>
                          <a:lnTo>
                            <a:pt x="0" y="101"/>
                          </a:lnTo>
                          <a:lnTo>
                            <a:pt x="0" y="131"/>
                          </a:lnTo>
                          <a:lnTo>
                            <a:pt x="1" y="163"/>
                          </a:lnTo>
                          <a:lnTo>
                            <a:pt x="8" y="183"/>
                          </a:lnTo>
                          <a:lnTo>
                            <a:pt x="24" y="200"/>
                          </a:lnTo>
                          <a:lnTo>
                            <a:pt x="79" y="243"/>
                          </a:lnTo>
                          <a:lnTo>
                            <a:pt x="92" y="271"/>
                          </a:lnTo>
                          <a:lnTo>
                            <a:pt x="100" y="291"/>
                          </a:lnTo>
                          <a:lnTo>
                            <a:pt x="116" y="320"/>
                          </a:lnTo>
                          <a:lnTo>
                            <a:pt x="127" y="358"/>
                          </a:lnTo>
                          <a:lnTo>
                            <a:pt x="145" y="371"/>
                          </a:lnTo>
                          <a:lnTo>
                            <a:pt x="212" y="381"/>
                          </a:lnTo>
                          <a:lnTo>
                            <a:pt x="240" y="391"/>
                          </a:lnTo>
                          <a:lnTo>
                            <a:pt x="268" y="391"/>
                          </a:lnTo>
                          <a:lnTo>
                            <a:pt x="320" y="401"/>
                          </a:lnTo>
                          <a:lnTo>
                            <a:pt x="347" y="401"/>
                          </a:lnTo>
                          <a:lnTo>
                            <a:pt x="370" y="398"/>
                          </a:lnTo>
                          <a:lnTo>
                            <a:pt x="411" y="394"/>
                          </a:lnTo>
                          <a:lnTo>
                            <a:pt x="432" y="388"/>
                          </a:lnTo>
                          <a:lnTo>
                            <a:pt x="449" y="374"/>
                          </a:lnTo>
                          <a:lnTo>
                            <a:pt x="456" y="362"/>
                          </a:lnTo>
                          <a:lnTo>
                            <a:pt x="477" y="355"/>
                          </a:lnTo>
                          <a:lnTo>
                            <a:pt x="498" y="351"/>
                          </a:lnTo>
                          <a:lnTo>
                            <a:pt x="515" y="337"/>
                          </a:lnTo>
                          <a:lnTo>
                            <a:pt x="529" y="318"/>
                          </a:lnTo>
                          <a:lnTo>
                            <a:pt x="553" y="311"/>
                          </a:lnTo>
                          <a:lnTo>
                            <a:pt x="570" y="301"/>
                          </a:lnTo>
                          <a:lnTo>
                            <a:pt x="577" y="286"/>
                          </a:lnTo>
                          <a:lnTo>
                            <a:pt x="577" y="273"/>
                          </a:lnTo>
                          <a:lnTo>
                            <a:pt x="571" y="260"/>
                          </a:lnTo>
                          <a:lnTo>
                            <a:pt x="553" y="249"/>
                          </a:lnTo>
                          <a:lnTo>
                            <a:pt x="281" y="206"/>
                          </a:lnTo>
                          <a:lnTo>
                            <a:pt x="373" y="200"/>
                          </a:lnTo>
                          <a:lnTo>
                            <a:pt x="404" y="203"/>
                          </a:lnTo>
                          <a:lnTo>
                            <a:pt x="438" y="203"/>
                          </a:lnTo>
                          <a:lnTo>
                            <a:pt x="480" y="209"/>
                          </a:lnTo>
                          <a:lnTo>
                            <a:pt x="521" y="206"/>
                          </a:lnTo>
                          <a:lnTo>
                            <a:pt x="549" y="202"/>
                          </a:lnTo>
                          <a:lnTo>
                            <a:pt x="562" y="192"/>
                          </a:lnTo>
                          <a:lnTo>
                            <a:pt x="566" y="176"/>
                          </a:lnTo>
                          <a:lnTo>
                            <a:pt x="566" y="162"/>
                          </a:lnTo>
                          <a:lnTo>
                            <a:pt x="549" y="148"/>
                          </a:lnTo>
                          <a:lnTo>
                            <a:pt x="484" y="138"/>
                          </a:lnTo>
                          <a:lnTo>
                            <a:pt x="442" y="136"/>
                          </a:lnTo>
                          <a:lnTo>
                            <a:pt x="384" y="128"/>
                          </a:lnTo>
                          <a:lnTo>
                            <a:pt x="320" y="125"/>
                          </a:lnTo>
                          <a:lnTo>
                            <a:pt x="248" y="111"/>
                          </a:lnTo>
                          <a:lnTo>
                            <a:pt x="195" y="94"/>
                          </a:lnTo>
                          <a:lnTo>
                            <a:pt x="179" y="67"/>
                          </a:lnTo>
                          <a:lnTo>
                            <a:pt x="162" y="50"/>
                          </a:lnTo>
                          <a:lnTo>
                            <a:pt x="169" y="30"/>
                          </a:lnTo>
                          <a:lnTo>
                            <a:pt x="205" y="0"/>
                          </a:lnTo>
                          <a:lnTo>
                            <a:pt x="176" y="7"/>
                          </a:lnTo>
                          <a:lnTo>
                            <a:pt x="155" y="1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571" name="Freeform 1228"/>
                    <p:cNvSpPr>
                      <a:spLocks/>
                    </p:cNvSpPr>
                    <p:nvPr/>
                  </p:nvSpPr>
                  <p:spPr bwMode="auto">
                    <a:xfrm>
                      <a:off x="4821" y="1638"/>
                      <a:ext cx="3" cy="10"/>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8">
                          <a:moveTo>
                            <a:pt x="23" y="0"/>
                          </a:moveTo>
                          <a:lnTo>
                            <a:pt x="10" y="11"/>
                          </a:lnTo>
                          <a:lnTo>
                            <a:pt x="9" y="23"/>
                          </a:lnTo>
                          <a:lnTo>
                            <a:pt x="14" y="38"/>
                          </a:lnTo>
                          <a:lnTo>
                            <a:pt x="0" y="27"/>
                          </a:lnTo>
                          <a:lnTo>
                            <a:pt x="3" y="7"/>
                          </a:lnTo>
                          <a:lnTo>
                            <a:pt x="2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2" name="Freeform 1229"/>
                    <p:cNvSpPr>
                      <a:spLocks/>
                    </p:cNvSpPr>
                    <p:nvPr/>
                  </p:nvSpPr>
                  <p:spPr bwMode="auto">
                    <a:xfrm>
                      <a:off x="4824" y="1665"/>
                      <a:ext cx="2" cy="10"/>
                    </a:xfrm>
                    <a:custGeom>
                      <a:avLst/>
                      <a:gdLst>
                        <a:gd name="T0" fmla="*/ 0 w 16"/>
                        <a:gd name="T1" fmla="*/ 0 h 40"/>
                        <a:gd name="T2" fmla="*/ 0 w 16"/>
                        <a:gd name="T3" fmla="*/ 0 h 40"/>
                        <a:gd name="T4" fmla="*/ 0 w 16"/>
                        <a:gd name="T5" fmla="*/ 0 h 40"/>
                        <a:gd name="T6" fmla="*/ 0 w 16"/>
                        <a:gd name="T7" fmla="*/ 0 h 40"/>
                        <a:gd name="T8" fmla="*/ 0 w 1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40">
                          <a:moveTo>
                            <a:pt x="16" y="0"/>
                          </a:moveTo>
                          <a:lnTo>
                            <a:pt x="9" y="14"/>
                          </a:lnTo>
                          <a:lnTo>
                            <a:pt x="9" y="40"/>
                          </a:lnTo>
                          <a:lnTo>
                            <a:pt x="0" y="19"/>
                          </a:lnTo>
                          <a:lnTo>
                            <a:pt x="1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3" name="Freeform 1230"/>
                    <p:cNvSpPr>
                      <a:spLocks/>
                    </p:cNvSpPr>
                    <p:nvPr/>
                  </p:nvSpPr>
                  <p:spPr bwMode="auto">
                    <a:xfrm>
                      <a:off x="4816" y="1680"/>
                      <a:ext cx="2" cy="5"/>
                    </a:xfrm>
                    <a:custGeom>
                      <a:avLst/>
                      <a:gdLst>
                        <a:gd name="T0" fmla="*/ 0 w 11"/>
                        <a:gd name="T1" fmla="*/ 0 h 20"/>
                        <a:gd name="T2" fmla="*/ 0 w 11"/>
                        <a:gd name="T3" fmla="*/ 0 h 20"/>
                        <a:gd name="T4" fmla="*/ 0 w 11"/>
                        <a:gd name="T5" fmla="*/ 0 h 20"/>
                        <a:gd name="T6" fmla="*/ 0 w 11"/>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0">
                          <a:moveTo>
                            <a:pt x="11" y="0"/>
                          </a:moveTo>
                          <a:lnTo>
                            <a:pt x="0" y="13"/>
                          </a:lnTo>
                          <a:lnTo>
                            <a:pt x="8" y="2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4" name="Freeform 1231"/>
                    <p:cNvSpPr>
                      <a:spLocks/>
                    </p:cNvSpPr>
                    <p:nvPr/>
                  </p:nvSpPr>
                  <p:spPr bwMode="auto">
                    <a:xfrm>
                      <a:off x="4781" y="1684"/>
                      <a:ext cx="23" cy="5"/>
                    </a:xfrm>
                    <a:custGeom>
                      <a:avLst/>
                      <a:gdLst>
                        <a:gd name="T0" fmla="*/ 0 w 165"/>
                        <a:gd name="T1" fmla="*/ 0 h 18"/>
                        <a:gd name="T2" fmla="*/ 0 w 165"/>
                        <a:gd name="T3" fmla="*/ 0 h 18"/>
                        <a:gd name="T4" fmla="*/ 0 w 165"/>
                        <a:gd name="T5" fmla="*/ 0 h 18"/>
                        <a:gd name="T6" fmla="*/ 0 w 165"/>
                        <a:gd name="T7" fmla="*/ 0 h 18"/>
                        <a:gd name="T8" fmla="*/ 0 w 165"/>
                        <a:gd name="T9" fmla="*/ 0 h 18"/>
                        <a:gd name="T10" fmla="*/ 0 w 165"/>
                        <a:gd name="T11" fmla="*/ 0 h 18"/>
                        <a:gd name="T12" fmla="*/ 0 w 165"/>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18">
                          <a:moveTo>
                            <a:pt x="165" y="10"/>
                          </a:moveTo>
                          <a:lnTo>
                            <a:pt x="121" y="11"/>
                          </a:lnTo>
                          <a:lnTo>
                            <a:pt x="55" y="0"/>
                          </a:lnTo>
                          <a:lnTo>
                            <a:pt x="0" y="3"/>
                          </a:lnTo>
                          <a:lnTo>
                            <a:pt x="66" y="11"/>
                          </a:lnTo>
                          <a:lnTo>
                            <a:pt x="120" y="18"/>
                          </a:lnTo>
                          <a:lnTo>
                            <a:pt x="165"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5" name="Freeform 1232"/>
                    <p:cNvSpPr>
                      <a:spLocks/>
                    </p:cNvSpPr>
                    <p:nvPr/>
                  </p:nvSpPr>
                  <p:spPr bwMode="auto">
                    <a:xfrm>
                      <a:off x="4778" y="1667"/>
                      <a:ext cx="48" cy="13"/>
                    </a:xfrm>
                    <a:custGeom>
                      <a:avLst/>
                      <a:gdLst>
                        <a:gd name="T0" fmla="*/ 0 w 341"/>
                        <a:gd name="T1" fmla="*/ 0 h 51"/>
                        <a:gd name="T2" fmla="*/ 0 w 341"/>
                        <a:gd name="T3" fmla="*/ 0 h 51"/>
                        <a:gd name="T4" fmla="*/ 0 w 341"/>
                        <a:gd name="T5" fmla="*/ 0 h 51"/>
                        <a:gd name="T6" fmla="*/ 0 w 341"/>
                        <a:gd name="T7" fmla="*/ 0 h 51"/>
                        <a:gd name="T8" fmla="*/ 0 w 341"/>
                        <a:gd name="T9" fmla="*/ 0 h 51"/>
                        <a:gd name="T10" fmla="*/ 0 w 341"/>
                        <a:gd name="T11" fmla="*/ 0 h 51"/>
                        <a:gd name="T12" fmla="*/ 0 w 341"/>
                        <a:gd name="T13" fmla="*/ 0 h 51"/>
                        <a:gd name="T14" fmla="*/ 0 w 341"/>
                        <a:gd name="T15" fmla="*/ 0 h 51"/>
                        <a:gd name="T16" fmla="*/ 0 w 341"/>
                        <a:gd name="T17" fmla="*/ 0 h 51"/>
                        <a:gd name="T18" fmla="*/ 0 w 341"/>
                        <a:gd name="T19" fmla="*/ 0 h 51"/>
                        <a:gd name="T20" fmla="*/ 0 w 341"/>
                        <a:gd name="T21" fmla="*/ 0 h 51"/>
                        <a:gd name="T22" fmla="*/ 0 w 341"/>
                        <a:gd name="T23" fmla="*/ 0 h 51"/>
                        <a:gd name="T24" fmla="*/ 0 w 341"/>
                        <a:gd name="T25" fmla="*/ 0 h 51"/>
                        <a:gd name="T26" fmla="*/ 0 w 341"/>
                        <a:gd name="T27" fmla="*/ 0 h 51"/>
                        <a:gd name="T28" fmla="*/ 0 w 341"/>
                        <a:gd name="T29" fmla="*/ 0 h 51"/>
                        <a:gd name="T30" fmla="*/ 0 w 341"/>
                        <a:gd name="T31" fmla="*/ 0 h 51"/>
                        <a:gd name="T32" fmla="*/ 0 w 341"/>
                        <a:gd name="T33" fmla="*/ 0 h 51"/>
                        <a:gd name="T34" fmla="*/ 0 w 341"/>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1" h="51">
                          <a:moveTo>
                            <a:pt x="336" y="51"/>
                          </a:moveTo>
                          <a:lnTo>
                            <a:pt x="341" y="37"/>
                          </a:lnTo>
                          <a:lnTo>
                            <a:pt x="296" y="37"/>
                          </a:lnTo>
                          <a:lnTo>
                            <a:pt x="250" y="27"/>
                          </a:lnTo>
                          <a:lnTo>
                            <a:pt x="192" y="26"/>
                          </a:lnTo>
                          <a:lnTo>
                            <a:pt x="145" y="17"/>
                          </a:lnTo>
                          <a:lnTo>
                            <a:pt x="77" y="10"/>
                          </a:lnTo>
                          <a:lnTo>
                            <a:pt x="31" y="0"/>
                          </a:lnTo>
                          <a:lnTo>
                            <a:pt x="0" y="17"/>
                          </a:lnTo>
                          <a:lnTo>
                            <a:pt x="49" y="17"/>
                          </a:lnTo>
                          <a:lnTo>
                            <a:pt x="96" y="16"/>
                          </a:lnTo>
                          <a:lnTo>
                            <a:pt x="149" y="23"/>
                          </a:lnTo>
                          <a:lnTo>
                            <a:pt x="176" y="30"/>
                          </a:lnTo>
                          <a:lnTo>
                            <a:pt x="204" y="34"/>
                          </a:lnTo>
                          <a:lnTo>
                            <a:pt x="231" y="34"/>
                          </a:lnTo>
                          <a:lnTo>
                            <a:pt x="252" y="34"/>
                          </a:lnTo>
                          <a:lnTo>
                            <a:pt x="278" y="39"/>
                          </a:lnTo>
                          <a:lnTo>
                            <a:pt x="336" y="5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6" name="Freeform 1233"/>
                    <p:cNvSpPr>
                      <a:spLocks/>
                    </p:cNvSpPr>
                    <p:nvPr/>
                  </p:nvSpPr>
                  <p:spPr bwMode="auto">
                    <a:xfrm>
                      <a:off x="4774" y="1641"/>
                      <a:ext cx="7" cy="2"/>
                    </a:xfrm>
                    <a:custGeom>
                      <a:avLst/>
                      <a:gdLst>
                        <a:gd name="T0" fmla="*/ 0 w 48"/>
                        <a:gd name="T1" fmla="*/ 0 h 10"/>
                        <a:gd name="T2" fmla="*/ 0 w 48"/>
                        <a:gd name="T3" fmla="*/ 0 h 10"/>
                        <a:gd name="T4" fmla="*/ 0 w 48"/>
                        <a:gd name="T5" fmla="*/ 0 h 10"/>
                        <a:gd name="T6" fmla="*/ 0 w 48"/>
                        <a:gd name="T7" fmla="*/ 0 h 10"/>
                        <a:gd name="T8" fmla="*/ 0 w 48"/>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0">
                          <a:moveTo>
                            <a:pt x="0" y="0"/>
                          </a:moveTo>
                          <a:lnTo>
                            <a:pt x="20" y="6"/>
                          </a:lnTo>
                          <a:lnTo>
                            <a:pt x="48" y="10"/>
                          </a:lnTo>
                          <a:lnTo>
                            <a:pt x="24"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7" name="Freeform 1234"/>
                    <p:cNvSpPr>
                      <a:spLocks/>
                    </p:cNvSpPr>
                    <p:nvPr/>
                  </p:nvSpPr>
                  <p:spPr bwMode="auto">
                    <a:xfrm>
                      <a:off x="4760" y="1618"/>
                      <a:ext cx="6" cy="13"/>
                    </a:xfrm>
                    <a:custGeom>
                      <a:avLst/>
                      <a:gdLst>
                        <a:gd name="T0" fmla="*/ 0 w 39"/>
                        <a:gd name="T1" fmla="*/ 0 h 52"/>
                        <a:gd name="T2" fmla="*/ 0 w 39"/>
                        <a:gd name="T3" fmla="*/ 0 h 52"/>
                        <a:gd name="T4" fmla="*/ 0 w 39"/>
                        <a:gd name="T5" fmla="*/ 0 h 52"/>
                        <a:gd name="T6" fmla="*/ 0 w 39"/>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2">
                          <a:moveTo>
                            <a:pt x="0" y="0"/>
                          </a:moveTo>
                          <a:lnTo>
                            <a:pt x="27" y="22"/>
                          </a:lnTo>
                          <a:lnTo>
                            <a:pt x="39" y="5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8" name="Freeform 1235"/>
                    <p:cNvSpPr>
                      <a:spLocks/>
                    </p:cNvSpPr>
                    <p:nvPr/>
                  </p:nvSpPr>
                  <p:spPr bwMode="auto">
                    <a:xfrm>
                      <a:off x="4765" y="1634"/>
                      <a:ext cx="5" cy="51"/>
                    </a:xfrm>
                    <a:custGeom>
                      <a:avLst/>
                      <a:gdLst>
                        <a:gd name="T0" fmla="*/ 0 w 30"/>
                        <a:gd name="T1" fmla="*/ 0 h 202"/>
                        <a:gd name="T2" fmla="*/ 0 w 30"/>
                        <a:gd name="T3" fmla="*/ 0 h 202"/>
                        <a:gd name="T4" fmla="*/ 0 w 30"/>
                        <a:gd name="T5" fmla="*/ 0 h 202"/>
                        <a:gd name="T6" fmla="*/ 0 w 30"/>
                        <a:gd name="T7" fmla="*/ 0 h 202"/>
                        <a:gd name="T8" fmla="*/ 0 w 30"/>
                        <a:gd name="T9" fmla="*/ 0 h 202"/>
                        <a:gd name="T10" fmla="*/ 0 w 30"/>
                        <a:gd name="T11" fmla="*/ 0 h 202"/>
                        <a:gd name="T12" fmla="*/ 0 w 30"/>
                        <a:gd name="T13" fmla="*/ 0 h 202"/>
                        <a:gd name="T14" fmla="*/ 0 w 30"/>
                        <a:gd name="T15" fmla="*/ 0 h 202"/>
                        <a:gd name="T16" fmla="*/ 0 w 30"/>
                        <a:gd name="T17" fmla="*/ 0 h 202"/>
                        <a:gd name="T18" fmla="*/ 0 w 30"/>
                        <a:gd name="T19" fmla="*/ 0 h 202"/>
                        <a:gd name="T20" fmla="*/ 0 w 30"/>
                        <a:gd name="T21" fmla="*/ 0 h 202"/>
                        <a:gd name="T22" fmla="*/ 0 w 30"/>
                        <a:gd name="T23" fmla="*/ 0 h 202"/>
                        <a:gd name="T24" fmla="*/ 0 w 30"/>
                        <a:gd name="T25" fmla="*/ 0 h 202"/>
                        <a:gd name="T26" fmla="*/ 0 w 30"/>
                        <a:gd name="T27" fmla="*/ 0 h 202"/>
                        <a:gd name="T28" fmla="*/ 0 w 30"/>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202">
                          <a:moveTo>
                            <a:pt x="21" y="202"/>
                          </a:moveTo>
                          <a:lnTo>
                            <a:pt x="21" y="174"/>
                          </a:lnTo>
                          <a:lnTo>
                            <a:pt x="3" y="124"/>
                          </a:lnTo>
                          <a:lnTo>
                            <a:pt x="4" y="96"/>
                          </a:lnTo>
                          <a:lnTo>
                            <a:pt x="15" y="73"/>
                          </a:lnTo>
                          <a:lnTo>
                            <a:pt x="0" y="40"/>
                          </a:lnTo>
                          <a:lnTo>
                            <a:pt x="10" y="0"/>
                          </a:lnTo>
                          <a:lnTo>
                            <a:pt x="10" y="22"/>
                          </a:lnTo>
                          <a:lnTo>
                            <a:pt x="15" y="47"/>
                          </a:lnTo>
                          <a:lnTo>
                            <a:pt x="24" y="70"/>
                          </a:lnTo>
                          <a:lnTo>
                            <a:pt x="17" y="81"/>
                          </a:lnTo>
                          <a:lnTo>
                            <a:pt x="10" y="110"/>
                          </a:lnTo>
                          <a:lnTo>
                            <a:pt x="17" y="140"/>
                          </a:lnTo>
                          <a:lnTo>
                            <a:pt x="30" y="151"/>
                          </a:lnTo>
                          <a:lnTo>
                            <a:pt x="21" y="20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79" name="Freeform 1236"/>
                    <p:cNvSpPr>
                      <a:spLocks/>
                    </p:cNvSpPr>
                    <p:nvPr/>
                  </p:nvSpPr>
                  <p:spPr bwMode="auto">
                    <a:xfrm>
                      <a:off x="4806" y="1686"/>
                      <a:ext cx="11" cy="4"/>
                    </a:xfrm>
                    <a:custGeom>
                      <a:avLst/>
                      <a:gdLst>
                        <a:gd name="T0" fmla="*/ 0 w 77"/>
                        <a:gd name="T1" fmla="*/ 0 h 12"/>
                        <a:gd name="T2" fmla="*/ 0 w 77"/>
                        <a:gd name="T3" fmla="*/ 0 h 12"/>
                        <a:gd name="T4" fmla="*/ 0 w 77"/>
                        <a:gd name="T5" fmla="*/ 0 h 12"/>
                        <a:gd name="T6" fmla="*/ 0 w 77"/>
                        <a:gd name="T7" fmla="*/ 0 h 12"/>
                        <a:gd name="T8" fmla="*/ 0 w 77"/>
                        <a:gd name="T9" fmla="*/ 0 h 12"/>
                        <a:gd name="T10" fmla="*/ 0 w 77"/>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2">
                          <a:moveTo>
                            <a:pt x="77" y="5"/>
                          </a:moveTo>
                          <a:lnTo>
                            <a:pt x="63" y="12"/>
                          </a:lnTo>
                          <a:lnTo>
                            <a:pt x="39" y="10"/>
                          </a:lnTo>
                          <a:lnTo>
                            <a:pt x="0" y="5"/>
                          </a:lnTo>
                          <a:lnTo>
                            <a:pt x="34" y="0"/>
                          </a:lnTo>
                          <a:lnTo>
                            <a:pt x="77"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80" name="Freeform 1237"/>
                    <p:cNvSpPr>
                      <a:spLocks/>
                    </p:cNvSpPr>
                    <p:nvPr/>
                  </p:nvSpPr>
                  <p:spPr bwMode="auto">
                    <a:xfrm>
                      <a:off x="4809" y="1691"/>
                      <a:ext cx="2" cy="6"/>
                    </a:xfrm>
                    <a:custGeom>
                      <a:avLst/>
                      <a:gdLst>
                        <a:gd name="T0" fmla="*/ 0 w 11"/>
                        <a:gd name="T1" fmla="*/ 0 h 21"/>
                        <a:gd name="T2" fmla="*/ 0 w 11"/>
                        <a:gd name="T3" fmla="*/ 0 h 21"/>
                        <a:gd name="T4" fmla="*/ 0 w 11"/>
                        <a:gd name="T5" fmla="*/ 0 h 21"/>
                        <a:gd name="T6" fmla="*/ 0 w 11"/>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1">
                          <a:moveTo>
                            <a:pt x="11" y="0"/>
                          </a:moveTo>
                          <a:lnTo>
                            <a:pt x="0" y="11"/>
                          </a:lnTo>
                          <a:lnTo>
                            <a:pt x="3" y="2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grpSp>
            <p:nvGrpSpPr>
              <p:cNvPr id="58383" name="Group 1238"/>
              <p:cNvGrpSpPr>
                <a:grpSpLocks/>
              </p:cNvGrpSpPr>
              <p:nvPr/>
            </p:nvGrpSpPr>
            <p:grpSpPr bwMode="auto">
              <a:xfrm>
                <a:off x="3902" y="1965"/>
                <a:ext cx="1285" cy="1287"/>
                <a:chOff x="3902" y="1965"/>
                <a:chExt cx="1285" cy="1287"/>
              </a:xfrm>
            </p:grpSpPr>
            <p:grpSp>
              <p:nvGrpSpPr>
                <p:cNvPr id="58555" name="Group 1239"/>
                <p:cNvGrpSpPr>
                  <a:grpSpLocks/>
                </p:cNvGrpSpPr>
                <p:nvPr/>
              </p:nvGrpSpPr>
              <p:grpSpPr bwMode="auto">
                <a:xfrm>
                  <a:off x="4375" y="2670"/>
                  <a:ext cx="169" cy="582"/>
                  <a:chOff x="4375" y="2670"/>
                  <a:chExt cx="169" cy="582"/>
                </a:xfrm>
              </p:grpSpPr>
              <p:sp>
                <p:nvSpPr>
                  <p:cNvPr id="58560" name="Rectangle 1240"/>
                  <p:cNvSpPr>
                    <a:spLocks noChangeArrowheads="1"/>
                  </p:cNvSpPr>
                  <p:nvPr/>
                </p:nvSpPr>
                <p:spPr bwMode="auto">
                  <a:xfrm>
                    <a:off x="4375" y="2697"/>
                    <a:ext cx="119" cy="555"/>
                  </a:xfrm>
                  <a:prstGeom prst="rect">
                    <a:avLst/>
                  </a:prstGeom>
                  <a:solidFill>
                    <a:srgbClr val="402000"/>
                  </a:solidFill>
                  <a:ln w="1588">
                    <a:solidFill>
                      <a:srgbClr val="000000"/>
                    </a:solidFill>
                    <a:miter lim="800000"/>
                    <a:headEnd/>
                    <a:tailEnd/>
                  </a:ln>
                </p:spPr>
                <p:txBody>
                  <a:bodyPr/>
                  <a:lstStyle/>
                  <a:p>
                    <a:endParaRPr lang="zh-CN" altLang="en-US" sz="2400"/>
                  </a:p>
                </p:txBody>
              </p:sp>
              <p:sp>
                <p:nvSpPr>
                  <p:cNvPr id="58561" name="Freeform 1241"/>
                  <p:cNvSpPr>
                    <a:spLocks/>
                  </p:cNvSpPr>
                  <p:nvPr/>
                </p:nvSpPr>
                <p:spPr bwMode="auto">
                  <a:xfrm>
                    <a:off x="4493" y="2670"/>
                    <a:ext cx="51" cy="580"/>
                  </a:xfrm>
                  <a:custGeom>
                    <a:avLst/>
                    <a:gdLst>
                      <a:gd name="T0" fmla="*/ 0 w 357"/>
                      <a:gd name="T1" fmla="*/ 0 h 2320"/>
                      <a:gd name="T2" fmla="*/ 0 w 357"/>
                      <a:gd name="T3" fmla="*/ 1 h 2320"/>
                      <a:gd name="T4" fmla="*/ 0 w 357"/>
                      <a:gd name="T5" fmla="*/ 1 h 2320"/>
                      <a:gd name="T6" fmla="*/ 0 w 357"/>
                      <a:gd name="T7" fmla="*/ 0 h 2320"/>
                      <a:gd name="T8" fmla="*/ 0 w 357"/>
                      <a:gd name="T9" fmla="*/ 0 h 2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2320">
                        <a:moveTo>
                          <a:pt x="0" y="81"/>
                        </a:moveTo>
                        <a:lnTo>
                          <a:pt x="0" y="2320"/>
                        </a:lnTo>
                        <a:lnTo>
                          <a:pt x="357" y="1942"/>
                        </a:lnTo>
                        <a:lnTo>
                          <a:pt x="357" y="0"/>
                        </a:lnTo>
                        <a:lnTo>
                          <a:pt x="0" y="81"/>
                        </a:lnTo>
                        <a:close/>
                      </a:path>
                    </a:pathLst>
                  </a:custGeom>
                  <a:solidFill>
                    <a:srgbClr val="201000"/>
                  </a:solidFill>
                  <a:ln w="1588">
                    <a:solidFill>
                      <a:srgbClr val="000000"/>
                    </a:solidFill>
                    <a:prstDash val="solid"/>
                    <a:round/>
                    <a:headEnd/>
                    <a:tailEnd/>
                  </a:ln>
                </p:spPr>
                <p:txBody>
                  <a:bodyPr/>
                  <a:lstStyle/>
                  <a:p>
                    <a:endParaRPr lang="zh-CN" altLang="en-US" sz="2400"/>
                  </a:p>
                </p:txBody>
              </p:sp>
            </p:grpSp>
            <p:grpSp>
              <p:nvGrpSpPr>
                <p:cNvPr id="58556" name="Group 1242"/>
                <p:cNvGrpSpPr>
                  <a:grpSpLocks/>
                </p:cNvGrpSpPr>
                <p:nvPr/>
              </p:nvGrpSpPr>
              <p:grpSpPr bwMode="auto">
                <a:xfrm>
                  <a:off x="3902" y="1965"/>
                  <a:ext cx="1285" cy="767"/>
                  <a:chOff x="3902" y="1965"/>
                  <a:chExt cx="1285" cy="767"/>
                </a:xfrm>
              </p:grpSpPr>
              <p:sp>
                <p:nvSpPr>
                  <p:cNvPr id="58557" name="Freeform 1243"/>
                  <p:cNvSpPr>
                    <a:spLocks/>
                  </p:cNvSpPr>
                  <p:nvPr/>
                </p:nvSpPr>
                <p:spPr bwMode="auto">
                  <a:xfrm>
                    <a:off x="3902" y="1965"/>
                    <a:ext cx="1285" cy="701"/>
                  </a:xfrm>
                  <a:custGeom>
                    <a:avLst/>
                    <a:gdLst>
                      <a:gd name="T0" fmla="*/ 0 w 8991"/>
                      <a:gd name="T1" fmla="*/ 0 h 2806"/>
                      <a:gd name="T2" fmla="*/ 0 w 8991"/>
                      <a:gd name="T3" fmla="*/ 0 h 2806"/>
                      <a:gd name="T4" fmla="*/ 0 w 8991"/>
                      <a:gd name="T5" fmla="*/ 1 h 2806"/>
                      <a:gd name="T6" fmla="*/ 0 w 8991"/>
                      <a:gd name="T7" fmla="*/ 1 h 2806"/>
                      <a:gd name="T8" fmla="*/ 0 w 8991"/>
                      <a:gd name="T9" fmla="*/ 0 h 2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91" h="2806">
                        <a:moveTo>
                          <a:pt x="4577" y="0"/>
                        </a:moveTo>
                        <a:lnTo>
                          <a:pt x="8991" y="0"/>
                        </a:lnTo>
                        <a:lnTo>
                          <a:pt x="6578" y="2806"/>
                        </a:lnTo>
                        <a:lnTo>
                          <a:pt x="0" y="2806"/>
                        </a:lnTo>
                        <a:lnTo>
                          <a:pt x="4577" y="0"/>
                        </a:lnTo>
                        <a:close/>
                      </a:path>
                    </a:pathLst>
                  </a:custGeom>
                  <a:solidFill>
                    <a:srgbClr val="603000"/>
                  </a:solidFill>
                  <a:ln w="1588">
                    <a:solidFill>
                      <a:srgbClr val="000000"/>
                    </a:solidFill>
                    <a:prstDash val="solid"/>
                    <a:round/>
                    <a:headEnd/>
                    <a:tailEnd/>
                  </a:ln>
                </p:spPr>
                <p:txBody>
                  <a:bodyPr/>
                  <a:lstStyle/>
                  <a:p>
                    <a:endParaRPr lang="zh-CN" altLang="en-US" sz="2400"/>
                  </a:p>
                </p:txBody>
              </p:sp>
              <p:sp>
                <p:nvSpPr>
                  <p:cNvPr id="58558" name="Freeform 1244"/>
                  <p:cNvSpPr>
                    <a:spLocks/>
                  </p:cNvSpPr>
                  <p:nvPr/>
                </p:nvSpPr>
                <p:spPr bwMode="auto">
                  <a:xfrm>
                    <a:off x="4842" y="1966"/>
                    <a:ext cx="345" cy="766"/>
                  </a:xfrm>
                  <a:custGeom>
                    <a:avLst/>
                    <a:gdLst>
                      <a:gd name="T0" fmla="*/ 0 w 2413"/>
                      <a:gd name="T1" fmla="*/ 1 h 3062"/>
                      <a:gd name="T2" fmla="*/ 0 w 2413"/>
                      <a:gd name="T3" fmla="*/ 0 h 3062"/>
                      <a:gd name="T4" fmla="*/ 0 w 2413"/>
                      <a:gd name="T5" fmla="*/ 0 h 3062"/>
                      <a:gd name="T6" fmla="*/ 0 w 2413"/>
                      <a:gd name="T7" fmla="*/ 1 h 3062"/>
                      <a:gd name="T8" fmla="*/ 0 w 2413"/>
                      <a:gd name="T9" fmla="*/ 1 h 30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3" h="3062">
                        <a:moveTo>
                          <a:pt x="0" y="2805"/>
                        </a:moveTo>
                        <a:lnTo>
                          <a:pt x="2413" y="0"/>
                        </a:lnTo>
                        <a:lnTo>
                          <a:pt x="2413" y="135"/>
                        </a:lnTo>
                        <a:lnTo>
                          <a:pt x="0" y="3062"/>
                        </a:lnTo>
                        <a:lnTo>
                          <a:pt x="0" y="2805"/>
                        </a:lnTo>
                        <a:close/>
                      </a:path>
                    </a:pathLst>
                  </a:custGeom>
                  <a:solidFill>
                    <a:srgbClr val="201000"/>
                  </a:solidFill>
                  <a:ln w="1588">
                    <a:solidFill>
                      <a:srgbClr val="000000"/>
                    </a:solidFill>
                    <a:prstDash val="solid"/>
                    <a:round/>
                    <a:headEnd/>
                    <a:tailEnd/>
                  </a:ln>
                </p:spPr>
                <p:txBody>
                  <a:bodyPr/>
                  <a:lstStyle/>
                  <a:p>
                    <a:endParaRPr lang="zh-CN" altLang="en-US" sz="2400"/>
                  </a:p>
                </p:txBody>
              </p:sp>
              <p:sp>
                <p:nvSpPr>
                  <p:cNvPr id="58559" name="Rectangle 1245"/>
                  <p:cNvSpPr>
                    <a:spLocks noChangeArrowheads="1"/>
                  </p:cNvSpPr>
                  <p:nvPr/>
                </p:nvSpPr>
                <p:spPr bwMode="auto">
                  <a:xfrm>
                    <a:off x="3902" y="2668"/>
                    <a:ext cx="940" cy="64"/>
                  </a:xfrm>
                  <a:prstGeom prst="rect">
                    <a:avLst/>
                  </a:prstGeom>
                  <a:solidFill>
                    <a:srgbClr val="402000"/>
                  </a:solidFill>
                  <a:ln w="1588">
                    <a:solidFill>
                      <a:srgbClr val="000000"/>
                    </a:solidFill>
                    <a:miter lim="800000"/>
                    <a:headEnd/>
                    <a:tailEnd/>
                  </a:ln>
                </p:spPr>
                <p:txBody>
                  <a:bodyPr/>
                  <a:lstStyle/>
                  <a:p>
                    <a:endParaRPr lang="zh-CN" altLang="en-US" sz="2400"/>
                  </a:p>
                </p:txBody>
              </p:sp>
            </p:grpSp>
          </p:grpSp>
          <p:grpSp>
            <p:nvGrpSpPr>
              <p:cNvPr id="58384" name="Group 1246"/>
              <p:cNvGrpSpPr>
                <a:grpSpLocks/>
              </p:cNvGrpSpPr>
              <p:nvPr/>
            </p:nvGrpSpPr>
            <p:grpSpPr bwMode="auto">
              <a:xfrm>
                <a:off x="4917" y="1614"/>
                <a:ext cx="506" cy="1327"/>
                <a:chOff x="4917" y="1614"/>
                <a:chExt cx="506" cy="1327"/>
              </a:xfrm>
            </p:grpSpPr>
            <p:grpSp>
              <p:nvGrpSpPr>
                <p:cNvPr id="58457" name="Group 1247"/>
                <p:cNvGrpSpPr>
                  <a:grpSpLocks/>
                </p:cNvGrpSpPr>
                <p:nvPr/>
              </p:nvGrpSpPr>
              <p:grpSpPr bwMode="auto">
                <a:xfrm>
                  <a:off x="4954" y="2772"/>
                  <a:ext cx="147" cy="130"/>
                  <a:chOff x="4954" y="2772"/>
                  <a:chExt cx="147" cy="130"/>
                </a:xfrm>
              </p:grpSpPr>
              <p:sp>
                <p:nvSpPr>
                  <p:cNvPr id="58550" name="Freeform 1248"/>
                  <p:cNvSpPr>
                    <a:spLocks/>
                  </p:cNvSpPr>
                  <p:nvPr/>
                </p:nvSpPr>
                <p:spPr bwMode="auto">
                  <a:xfrm>
                    <a:off x="4954" y="2772"/>
                    <a:ext cx="147" cy="130"/>
                  </a:xfrm>
                  <a:custGeom>
                    <a:avLst/>
                    <a:gdLst>
                      <a:gd name="T0" fmla="*/ 0 w 1028"/>
                      <a:gd name="T1" fmla="*/ 0 h 520"/>
                      <a:gd name="T2" fmla="*/ 0 w 1028"/>
                      <a:gd name="T3" fmla="*/ 0 h 520"/>
                      <a:gd name="T4" fmla="*/ 0 w 1028"/>
                      <a:gd name="T5" fmla="*/ 0 h 520"/>
                      <a:gd name="T6" fmla="*/ 0 w 1028"/>
                      <a:gd name="T7" fmla="*/ 0 h 520"/>
                      <a:gd name="T8" fmla="*/ 0 w 1028"/>
                      <a:gd name="T9" fmla="*/ 0 h 520"/>
                      <a:gd name="T10" fmla="*/ 0 w 1028"/>
                      <a:gd name="T11" fmla="*/ 0 h 520"/>
                      <a:gd name="T12" fmla="*/ 0 w 1028"/>
                      <a:gd name="T13" fmla="*/ 0 h 520"/>
                      <a:gd name="T14" fmla="*/ 0 w 1028"/>
                      <a:gd name="T15" fmla="*/ 0 h 520"/>
                      <a:gd name="T16" fmla="*/ 0 w 1028"/>
                      <a:gd name="T17" fmla="*/ 0 h 520"/>
                      <a:gd name="T18" fmla="*/ 0 w 1028"/>
                      <a:gd name="T19" fmla="*/ 0 h 520"/>
                      <a:gd name="T20" fmla="*/ 0 w 1028"/>
                      <a:gd name="T21" fmla="*/ 0 h 520"/>
                      <a:gd name="T22" fmla="*/ 0 w 1028"/>
                      <a:gd name="T23" fmla="*/ 0 h 520"/>
                      <a:gd name="T24" fmla="*/ 0 w 1028"/>
                      <a:gd name="T25" fmla="*/ 0 h 520"/>
                      <a:gd name="T26" fmla="*/ 0 w 1028"/>
                      <a:gd name="T27" fmla="*/ 0 h 520"/>
                      <a:gd name="T28" fmla="*/ 0 w 1028"/>
                      <a:gd name="T29" fmla="*/ 0 h 520"/>
                      <a:gd name="T30" fmla="*/ 0 w 1028"/>
                      <a:gd name="T31" fmla="*/ 0 h 520"/>
                      <a:gd name="T32" fmla="*/ 0 w 1028"/>
                      <a:gd name="T33" fmla="*/ 0 h 520"/>
                      <a:gd name="T34" fmla="*/ 0 w 1028"/>
                      <a:gd name="T35" fmla="*/ 0 h 520"/>
                      <a:gd name="T36" fmla="*/ 0 w 1028"/>
                      <a:gd name="T37" fmla="*/ 0 h 520"/>
                      <a:gd name="T38" fmla="*/ 0 w 1028"/>
                      <a:gd name="T39" fmla="*/ 0 h 5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8" h="520">
                        <a:moveTo>
                          <a:pt x="613" y="17"/>
                        </a:moveTo>
                        <a:lnTo>
                          <a:pt x="622" y="152"/>
                        </a:lnTo>
                        <a:lnTo>
                          <a:pt x="351" y="278"/>
                        </a:lnTo>
                        <a:lnTo>
                          <a:pt x="126" y="332"/>
                        </a:lnTo>
                        <a:lnTo>
                          <a:pt x="0" y="386"/>
                        </a:lnTo>
                        <a:lnTo>
                          <a:pt x="8" y="458"/>
                        </a:lnTo>
                        <a:lnTo>
                          <a:pt x="171" y="503"/>
                        </a:lnTo>
                        <a:lnTo>
                          <a:pt x="414" y="520"/>
                        </a:lnTo>
                        <a:lnTo>
                          <a:pt x="622" y="485"/>
                        </a:lnTo>
                        <a:lnTo>
                          <a:pt x="747" y="449"/>
                        </a:lnTo>
                        <a:lnTo>
                          <a:pt x="755" y="489"/>
                        </a:lnTo>
                        <a:lnTo>
                          <a:pt x="919" y="485"/>
                        </a:lnTo>
                        <a:lnTo>
                          <a:pt x="1018" y="467"/>
                        </a:lnTo>
                        <a:lnTo>
                          <a:pt x="1018" y="395"/>
                        </a:lnTo>
                        <a:lnTo>
                          <a:pt x="1028" y="354"/>
                        </a:lnTo>
                        <a:lnTo>
                          <a:pt x="1028" y="253"/>
                        </a:lnTo>
                        <a:lnTo>
                          <a:pt x="1000" y="197"/>
                        </a:lnTo>
                        <a:lnTo>
                          <a:pt x="948" y="135"/>
                        </a:lnTo>
                        <a:lnTo>
                          <a:pt x="937" y="0"/>
                        </a:lnTo>
                        <a:lnTo>
                          <a:pt x="613" y="17"/>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551" name="Freeform 1249"/>
                  <p:cNvSpPr>
                    <a:spLocks/>
                  </p:cNvSpPr>
                  <p:nvPr/>
                </p:nvSpPr>
                <p:spPr bwMode="auto">
                  <a:xfrm>
                    <a:off x="5008" y="2818"/>
                    <a:ext cx="44" cy="41"/>
                  </a:xfrm>
                  <a:custGeom>
                    <a:avLst/>
                    <a:gdLst>
                      <a:gd name="T0" fmla="*/ 0 w 311"/>
                      <a:gd name="T1" fmla="*/ 0 h 165"/>
                      <a:gd name="T2" fmla="*/ 0 w 311"/>
                      <a:gd name="T3" fmla="*/ 0 h 165"/>
                      <a:gd name="T4" fmla="*/ 0 w 311"/>
                      <a:gd name="T5" fmla="*/ 0 h 165"/>
                      <a:gd name="T6" fmla="*/ 0 w 311"/>
                      <a:gd name="T7" fmla="*/ 0 h 165"/>
                      <a:gd name="T8" fmla="*/ 0 w 311"/>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165">
                        <a:moveTo>
                          <a:pt x="233" y="0"/>
                        </a:moveTo>
                        <a:lnTo>
                          <a:pt x="311" y="87"/>
                        </a:lnTo>
                        <a:lnTo>
                          <a:pt x="33" y="165"/>
                        </a:lnTo>
                        <a:lnTo>
                          <a:pt x="0" y="104"/>
                        </a:lnTo>
                        <a:lnTo>
                          <a:pt x="23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52" name="Freeform 1250"/>
                  <p:cNvSpPr>
                    <a:spLocks/>
                  </p:cNvSpPr>
                  <p:nvPr/>
                </p:nvSpPr>
                <p:spPr bwMode="auto">
                  <a:xfrm>
                    <a:off x="4959" y="2847"/>
                    <a:ext cx="50" cy="25"/>
                  </a:xfrm>
                  <a:custGeom>
                    <a:avLst/>
                    <a:gdLst>
                      <a:gd name="T0" fmla="*/ 0 w 352"/>
                      <a:gd name="T1" fmla="*/ 0 h 102"/>
                      <a:gd name="T2" fmla="*/ 0 w 352"/>
                      <a:gd name="T3" fmla="*/ 0 h 102"/>
                      <a:gd name="T4" fmla="*/ 0 w 352"/>
                      <a:gd name="T5" fmla="*/ 0 h 102"/>
                      <a:gd name="T6" fmla="*/ 0 w 352"/>
                      <a:gd name="T7" fmla="*/ 0 h 102"/>
                      <a:gd name="T8" fmla="*/ 0 w 352"/>
                      <a:gd name="T9" fmla="*/ 0 h 102"/>
                      <a:gd name="T10" fmla="*/ 0 w 352"/>
                      <a:gd name="T11" fmla="*/ 0 h 102"/>
                      <a:gd name="T12" fmla="*/ 0 w 35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02">
                        <a:moveTo>
                          <a:pt x="311" y="0"/>
                        </a:moveTo>
                        <a:lnTo>
                          <a:pt x="352" y="48"/>
                        </a:lnTo>
                        <a:lnTo>
                          <a:pt x="179" y="91"/>
                        </a:lnTo>
                        <a:lnTo>
                          <a:pt x="98" y="102"/>
                        </a:lnTo>
                        <a:lnTo>
                          <a:pt x="0" y="95"/>
                        </a:lnTo>
                        <a:lnTo>
                          <a:pt x="105" y="44"/>
                        </a:lnTo>
                        <a:lnTo>
                          <a:pt x="31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53" name="Freeform 1251"/>
                  <p:cNvSpPr>
                    <a:spLocks/>
                  </p:cNvSpPr>
                  <p:nvPr/>
                </p:nvSpPr>
                <p:spPr bwMode="auto">
                  <a:xfrm>
                    <a:off x="4958" y="2818"/>
                    <a:ext cx="142" cy="78"/>
                  </a:xfrm>
                  <a:custGeom>
                    <a:avLst/>
                    <a:gdLst>
                      <a:gd name="T0" fmla="*/ 0 w 997"/>
                      <a:gd name="T1" fmla="*/ 0 h 310"/>
                      <a:gd name="T2" fmla="*/ 0 w 997"/>
                      <a:gd name="T3" fmla="*/ 0 h 310"/>
                      <a:gd name="T4" fmla="*/ 0 w 997"/>
                      <a:gd name="T5" fmla="*/ 0 h 310"/>
                      <a:gd name="T6" fmla="*/ 0 w 997"/>
                      <a:gd name="T7" fmla="*/ 0 h 310"/>
                      <a:gd name="T8" fmla="*/ 0 w 997"/>
                      <a:gd name="T9" fmla="*/ 0 h 310"/>
                      <a:gd name="T10" fmla="*/ 0 w 997"/>
                      <a:gd name="T11" fmla="*/ 0 h 310"/>
                      <a:gd name="T12" fmla="*/ 0 w 997"/>
                      <a:gd name="T13" fmla="*/ 0 h 310"/>
                      <a:gd name="T14" fmla="*/ 0 w 997"/>
                      <a:gd name="T15" fmla="*/ 0 h 310"/>
                      <a:gd name="T16" fmla="*/ 0 w 997"/>
                      <a:gd name="T17" fmla="*/ 0 h 310"/>
                      <a:gd name="T18" fmla="*/ 0 w 997"/>
                      <a:gd name="T19" fmla="*/ 0 h 310"/>
                      <a:gd name="T20" fmla="*/ 0 w 997"/>
                      <a:gd name="T21" fmla="*/ 0 h 310"/>
                      <a:gd name="T22" fmla="*/ 0 w 997"/>
                      <a:gd name="T23" fmla="*/ 0 h 310"/>
                      <a:gd name="T24" fmla="*/ 0 w 997"/>
                      <a:gd name="T25" fmla="*/ 0 h 310"/>
                      <a:gd name="T26" fmla="*/ 0 w 997"/>
                      <a:gd name="T27" fmla="*/ 0 h 310"/>
                      <a:gd name="T28" fmla="*/ 0 w 997"/>
                      <a:gd name="T29" fmla="*/ 0 h 310"/>
                      <a:gd name="T30" fmla="*/ 0 w 997"/>
                      <a:gd name="T31" fmla="*/ 0 h 310"/>
                      <a:gd name="T32" fmla="*/ 0 w 997"/>
                      <a:gd name="T33" fmla="*/ 0 h 310"/>
                      <a:gd name="T34" fmla="*/ 0 w 997"/>
                      <a:gd name="T35" fmla="*/ 0 h 310"/>
                      <a:gd name="T36" fmla="*/ 0 w 997"/>
                      <a:gd name="T37" fmla="*/ 0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7" h="310">
                        <a:moveTo>
                          <a:pt x="0" y="263"/>
                        </a:moveTo>
                        <a:lnTo>
                          <a:pt x="0" y="216"/>
                        </a:lnTo>
                        <a:lnTo>
                          <a:pt x="129" y="229"/>
                        </a:lnTo>
                        <a:lnTo>
                          <a:pt x="342" y="199"/>
                        </a:lnTo>
                        <a:lnTo>
                          <a:pt x="459" y="172"/>
                        </a:lnTo>
                        <a:lnTo>
                          <a:pt x="690" y="98"/>
                        </a:lnTo>
                        <a:lnTo>
                          <a:pt x="790" y="87"/>
                        </a:lnTo>
                        <a:lnTo>
                          <a:pt x="889" y="50"/>
                        </a:lnTo>
                        <a:lnTo>
                          <a:pt x="939" y="0"/>
                        </a:lnTo>
                        <a:lnTo>
                          <a:pt x="997" y="64"/>
                        </a:lnTo>
                        <a:lnTo>
                          <a:pt x="997" y="195"/>
                        </a:lnTo>
                        <a:lnTo>
                          <a:pt x="923" y="216"/>
                        </a:lnTo>
                        <a:lnTo>
                          <a:pt x="744" y="239"/>
                        </a:lnTo>
                        <a:lnTo>
                          <a:pt x="673" y="249"/>
                        </a:lnTo>
                        <a:lnTo>
                          <a:pt x="554" y="290"/>
                        </a:lnTo>
                        <a:lnTo>
                          <a:pt x="419" y="310"/>
                        </a:lnTo>
                        <a:lnTo>
                          <a:pt x="324" y="310"/>
                        </a:lnTo>
                        <a:lnTo>
                          <a:pt x="173" y="310"/>
                        </a:lnTo>
                        <a:lnTo>
                          <a:pt x="0" y="2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54" name="Freeform 1252"/>
                  <p:cNvSpPr>
                    <a:spLocks/>
                  </p:cNvSpPr>
                  <p:nvPr/>
                </p:nvSpPr>
                <p:spPr bwMode="auto">
                  <a:xfrm>
                    <a:off x="5043" y="2774"/>
                    <a:ext cx="47" cy="64"/>
                  </a:xfrm>
                  <a:custGeom>
                    <a:avLst/>
                    <a:gdLst>
                      <a:gd name="T0" fmla="*/ 0 w 330"/>
                      <a:gd name="T1" fmla="*/ 0 h 253"/>
                      <a:gd name="T2" fmla="*/ 0 w 330"/>
                      <a:gd name="T3" fmla="*/ 0 h 253"/>
                      <a:gd name="T4" fmla="*/ 0 w 330"/>
                      <a:gd name="T5" fmla="*/ 0 h 253"/>
                      <a:gd name="T6" fmla="*/ 0 w 330"/>
                      <a:gd name="T7" fmla="*/ 0 h 253"/>
                      <a:gd name="T8" fmla="*/ 0 w 330"/>
                      <a:gd name="T9" fmla="*/ 0 h 253"/>
                      <a:gd name="T10" fmla="*/ 0 w 330"/>
                      <a:gd name="T11" fmla="*/ 0 h 253"/>
                      <a:gd name="T12" fmla="*/ 0 w 330"/>
                      <a:gd name="T13" fmla="*/ 0 h 253"/>
                      <a:gd name="T14" fmla="*/ 0 w 330"/>
                      <a:gd name="T15" fmla="*/ 0 h 253"/>
                      <a:gd name="T16" fmla="*/ 0 w 330"/>
                      <a:gd name="T17" fmla="*/ 0 h 253"/>
                      <a:gd name="T18" fmla="*/ 0 w 330"/>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253">
                        <a:moveTo>
                          <a:pt x="10" y="17"/>
                        </a:moveTo>
                        <a:lnTo>
                          <a:pt x="19" y="142"/>
                        </a:lnTo>
                        <a:lnTo>
                          <a:pt x="0" y="169"/>
                        </a:lnTo>
                        <a:lnTo>
                          <a:pt x="74" y="253"/>
                        </a:lnTo>
                        <a:lnTo>
                          <a:pt x="174" y="253"/>
                        </a:lnTo>
                        <a:lnTo>
                          <a:pt x="290" y="216"/>
                        </a:lnTo>
                        <a:lnTo>
                          <a:pt x="330" y="166"/>
                        </a:lnTo>
                        <a:lnTo>
                          <a:pt x="307" y="132"/>
                        </a:lnTo>
                        <a:lnTo>
                          <a:pt x="300" y="0"/>
                        </a:lnTo>
                        <a:lnTo>
                          <a:pt x="10"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58" name="Group 1253"/>
                <p:cNvGrpSpPr>
                  <a:grpSpLocks/>
                </p:cNvGrpSpPr>
                <p:nvPr/>
              </p:nvGrpSpPr>
              <p:grpSpPr bwMode="auto">
                <a:xfrm>
                  <a:off x="5037" y="2575"/>
                  <a:ext cx="61" cy="229"/>
                  <a:chOff x="5037" y="2575"/>
                  <a:chExt cx="61" cy="229"/>
                </a:xfrm>
              </p:grpSpPr>
              <p:sp>
                <p:nvSpPr>
                  <p:cNvPr id="58548" name="Freeform 1254"/>
                  <p:cNvSpPr>
                    <a:spLocks/>
                  </p:cNvSpPr>
                  <p:nvPr/>
                </p:nvSpPr>
                <p:spPr bwMode="auto">
                  <a:xfrm>
                    <a:off x="5037" y="2575"/>
                    <a:ext cx="61" cy="229"/>
                  </a:xfrm>
                  <a:custGeom>
                    <a:avLst/>
                    <a:gdLst>
                      <a:gd name="T0" fmla="*/ 0 w 432"/>
                      <a:gd name="T1" fmla="*/ 0 h 917"/>
                      <a:gd name="T2" fmla="*/ 0 w 432"/>
                      <a:gd name="T3" fmla="*/ 0 h 917"/>
                      <a:gd name="T4" fmla="*/ 0 w 432"/>
                      <a:gd name="T5" fmla="*/ 0 h 917"/>
                      <a:gd name="T6" fmla="*/ 0 w 432"/>
                      <a:gd name="T7" fmla="*/ 0 h 917"/>
                      <a:gd name="T8" fmla="*/ 0 w 432"/>
                      <a:gd name="T9" fmla="*/ 0 h 917"/>
                      <a:gd name="T10" fmla="*/ 0 w 432"/>
                      <a:gd name="T11" fmla="*/ 0 h 917"/>
                      <a:gd name="T12" fmla="*/ 0 w 432"/>
                      <a:gd name="T13" fmla="*/ 0 h 917"/>
                      <a:gd name="T14" fmla="*/ 0 w 432"/>
                      <a:gd name="T15" fmla="*/ 0 h 9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 h="917">
                        <a:moveTo>
                          <a:pt x="398" y="21"/>
                        </a:moveTo>
                        <a:lnTo>
                          <a:pt x="425" y="331"/>
                        </a:lnTo>
                        <a:lnTo>
                          <a:pt x="418" y="587"/>
                        </a:lnTo>
                        <a:lnTo>
                          <a:pt x="432" y="877"/>
                        </a:lnTo>
                        <a:lnTo>
                          <a:pt x="219" y="917"/>
                        </a:lnTo>
                        <a:lnTo>
                          <a:pt x="14" y="917"/>
                        </a:lnTo>
                        <a:lnTo>
                          <a:pt x="0" y="0"/>
                        </a:lnTo>
                        <a:lnTo>
                          <a:pt x="398" y="21"/>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549" name="Freeform 1255"/>
                  <p:cNvSpPr>
                    <a:spLocks/>
                  </p:cNvSpPr>
                  <p:nvPr/>
                </p:nvSpPr>
                <p:spPr bwMode="auto">
                  <a:xfrm>
                    <a:off x="5040" y="2578"/>
                    <a:ext cx="54" cy="221"/>
                  </a:xfrm>
                  <a:custGeom>
                    <a:avLst/>
                    <a:gdLst>
                      <a:gd name="T0" fmla="*/ 0 w 377"/>
                      <a:gd name="T1" fmla="*/ 0 h 883"/>
                      <a:gd name="T2" fmla="*/ 0 w 377"/>
                      <a:gd name="T3" fmla="*/ 0 h 883"/>
                      <a:gd name="T4" fmla="*/ 0 w 377"/>
                      <a:gd name="T5" fmla="*/ 0 h 883"/>
                      <a:gd name="T6" fmla="*/ 0 w 377"/>
                      <a:gd name="T7" fmla="*/ 0 h 883"/>
                      <a:gd name="T8" fmla="*/ 0 w 377"/>
                      <a:gd name="T9" fmla="*/ 0 h 883"/>
                      <a:gd name="T10" fmla="*/ 0 w 377"/>
                      <a:gd name="T11" fmla="*/ 0 h 883"/>
                      <a:gd name="T12" fmla="*/ 0 w 377"/>
                      <a:gd name="T13" fmla="*/ 0 h 883"/>
                      <a:gd name="T14" fmla="*/ 0 w 377"/>
                      <a:gd name="T15" fmla="*/ 0 h 8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7" h="883">
                        <a:moveTo>
                          <a:pt x="342" y="27"/>
                        </a:moveTo>
                        <a:lnTo>
                          <a:pt x="377" y="290"/>
                        </a:lnTo>
                        <a:lnTo>
                          <a:pt x="370" y="499"/>
                        </a:lnTo>
                        <a:lnTo>
                          <a:pt x="370" y="823"/>
                        </a:lnTo>
                        <a:lnTo>
                          <a:pt x="185" y="883"/>
                        </a:lnTo>
                        <a:lnTo>
                          <a:pt x="20" y="883"/>
                        </a:lnTo>
                        <a:lnTo>
                          <a:pt x="0" y="0"/>
                        </a:lnTo>
                        <a:lnTo>
                          <a:pt x="342" y="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59" name="Group 1256"/>
                <p:cNvGrpSpPr>
                  <a:grpSpLocks/>
                </p:cNvGrpSpPr>
                <p:nvPr/>
              </p:nvGrpSpPr>
              <p:grpSpPr bwMode="auto">
                <a:xfrm>
                  <a:off x="4917" y="2809"/>
                  <a:ext cx="149" cy="130"/>
                  <a:chOff x="4917" y="2809"/>
                  <a:chExt cx="149" cy="130"/>
                </a:xfrm>
              </p:grpSpPr>
              <p:sp>
                <p:nvSpPr>
                  <p:cNvPr id="58543" name="Freeform 1257"/>
                  <p:cNvSpPr>
                    <a:spLocks/>
                  </p:cNvSpPr>
                  <p:nvPr/>
                </p:nvSpPr>
                <p:spPr bwMode="auto">
                  <a:xfrm>
                    <a:off x="4917" y="2809"/>
                    <a:ext cx="149" cy="130"/>
                  </a:xfrm>
                  <a:custGeom>
                    <a:avLst/>
                    <a:gdLst>
                      <a:gd name="T0" fmla="*/ 0 w 1044"/>
                      <a:gd name="T1" fmla="*/ 0 h 521"/>
                      <a:gd name="T2" fmla="*/ 0 w 1044"/>
                      <a:gd name="T3" fmla="*/ 0 h 521"/>
                      <a:gd name="T4" fmla="*/ 0 w 1044"/>
                      <a:gd name="T5" fmla="*/ 0 h 521"/>
                      <a:gd name="T6" fmla="*/ 0 w 1044"/>
                      <a:gd name="T7" fmla="*/ 0 h 521"/>
                      <a:gd name="T8" fmla="*/ 0 w 1044"/>
                      <a:gd name="T9" fmla="*/ 0 h 521"/>
                      <a:gd name="T10" fmla="*/ 0 w 1044"/>
                      <a:gd name="T11" fmla="*/ 0 h 521"/>
                      <a:gd name="T12" fmla="*/ 0 w 1044"/>
                      <a:gd name="T13" fmla="*/ 0 h 521"/>
                      <a:gd name="T14" fmla="*/ 0 w 1044"/>
                      <a:gd name="T15" fmla="*/ 0 h 521"/>
                      <a:gd name="T16" fmla="*/ 0 w 1044"/>
                      <a:gd name="T17" fmla="*/ 0 h 521"/>
                      <a:gd name="T18" fmla="*/ 0 w 1044"/>
                      <a:gd name="T19" fmla="*/ 0 h 521"/>
                      <a:gd name="T20" fmla="*/ 0 w 1044"/>
                      <a:gd name="T21" fmla="*/ 0 h 521"/>
                      <a:gd name="T22" fmla="*/ 0 w 1044"/>
                      <a:gd name="T23" fmla="*/ 0 h 521"/>
                      <a:gd name="T24" fmla="*/ 0 w 1044"/>
                      <a:gd name="T25" fmla="*/ 0 h 521"/>
                      <a:gd name="T26" fmla="*/ 0 w 1044"/>
                      <a:gd name="T27" fmla="*/ 0 h 521"/>
                      <a:gd name="T28" fmla="*/ 0 w 1044"/>
                      <a:gd name="T29" fmla="*/ 0 h 521"/>
                      <a:gd name="T30" fmla="*/ 0 w 1044"/>
                      <a:gd name="T31" fmla="*/ 0 h 521"/>
                      <a:gd name="T32" fmla="*/ 0 w 1044"/>
                      <a:gd name="T33" fmla="*/ 0 h 521"/>
                      <a:gd name="T34" fmla="*/ 0 w 1044"/>
                      <a:gd name="T35" fmla="*/ 0 h 521"/>
                      <a:gd name="T36" fmla="*/ 0 w 1044"/>
                      <a:gd name="T37" fmla="*/ 0 h 521"/>
                      <a:gd name="T38" fmla="*/ 0 w 1044"/>
                      <a:gd name="T39" fmla="*/ 0 h 5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44" h="521">
                        <a:moveTo>
                          <a:pt x="621" y="18"/>
                        </a:moveTo>
                        <a:lnTo>
                          <a:pt x="630" y="152"/>
                        </a:lnTo>
                        <a:lnTo>
                          <a:pt x="356" y="278"/>
                        </a:lnTo>
                        <a:lnTo>
                          <a:pt x="128" y="332"/>
                        </a:lnTo>
                        <a:lnTo>
                          <a:pt x="0" y="386"/>
                        </a:lnTo>
                        <a:lnTo>
                          <a:pt x="9" y="458"/>
                        </a:lnTo>
                        <a:lnTo>
                          <a:pt x="173" y="503"/>
                        </a:lnTo>
                        <a:lnTo>
                          <a:pt x="420" y="521"/>
                        </a:lnTo>
                        <a:lnTo>
                          <a:pt x="630" y="485"/>
                        </a:lnTo>
                        <a:lnTo>
                          <a:pt x="758" y="449"/>
                        </a:lnTo>
                        <a:lnTo>
                          <a:pt x="766" y="490"/>
                        </a:lnTo>
                        <a:lnTo>
                          <a:pt x="932" y="485"/>
                        </a:lnTo>
                        <a:lnTo>
                          <a:pt x="1032" y="467"/>
                        </a:lnTo>
                        <a:lnTo>
                          <a:pt x="1032" y="395"/>
                        </a:lnTo>
                        <a:lnTo>
                          <a:pt x="1044" y="355"/>
                        </a:lnTo>
                        <a:lnTo>
                          <a:pt x="1044" y="254"/>
                        </a:lnTo>
                        <a:lnTo>
                          <a:pt x="1014" y="197"/>
                        </a:lnTo>
                        <a:lnTo>
                          <a:pt x="962" y="136"/>
                        </a:lnTo>
                        <a:lnTo>
                          <a:pt x="950" y="0"/>
                        </a:lnTo>
                        <a:lnTo>
                          <a:pt x="621" y="18"/>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544" name="Freeform 1258"/>
                  <p:cNvSpPr>
                    <a:spLocks/>
                  </p:cNvSpPr>
                  <p:nvPr/>
                </p:nvSpPr>
                <p:spPr bwMode="auto">
                  <a:xfrm>
                    <a:off x="4971" y="2855"/>
                    <a:ext cx="45" cy="42"/>
                  </a:xfrm>
                  <a:custGeom>
                    <a:avLst/>
                    <a:gdLst>
                      <a:gd name="T0" fmla="*/ 0 w 315"/>
                      <a:gd name="T1" fmla="*/ 0 h 165"/>
                      <a:gd name="T2" fmla="*/ 0 w 315"/>
                      <a:gd name="T3" fmla="*/ 0 h 165"/>
                      <a:gd name="T4" fmla="*/ 0 w 315"/>
                      <a:gd name="T5" fmla="*/ 0 h 165"/>
                      <a:gd name="T6" fmla="*/ 0 w 315"/>
                      <a:gd name="T7" fmla="*/ 0 h 165"/>
                      <a:gd name="T8" fmla="*/ 0 w 315"/>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165">
                        <a:moveTo>
                          <a:pt x="236" y="0"/>
                        </a:moveTo>
                        <a:lnTo>
                          <a:pt x="315" y="88"/>
                        </a:lnTo>
                        <a:lnTo>
                          <a:pt x="34" y="165"/>
                        </a:lnTo>
                        <a:lnTo>
                          <a:pt x="0" y="105"/>
                        </a:lnTo>
                        <a:lnTo>
                          <a:pt x="23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45" name="Freeform 1259"/>
                  <p:cNvSpPr>
                    <a:spLocks/>
                  </p:cNvSpPr>
                  <p:nvPr/>
                </p:nvSpPr>
                <p:spPr bwMode="auto">
                  <a:xfrm>
                    <a:off x="4921" y="2884"/>
                    <a:ext cx="51" cy="25"/>
                  </a:xfrm>
                  <a:custGeom>
                    <a:avLst/>
                    <a:gdLst>
                      <a:gd name="T0" fmla="*/ 0 w 356"/>
                      <a:gd name="T1" fmla="*/ 0 h 101"/>
                      <a:gd name="T2" fmla="*/ 0 w 356"/>
                      <a:gd name="T3" fmla="*/ 0 h 101"/>
                      <a:gd name="T4" fmla="*/ 0 w 356"/>
                      <a:gd name="T5" fmla="*/ 0 h 101"/>
                      <a:gd name="T6" fmla="*/ 0 w 356"/>
                      <a:gd name="T7" fmla="*/ 0 h 101"/>
                      <a:gd name="T8" fmla="*/ 0 w 356"/>
                      <a:gd name="T9" fmla="*/ 0 h 101"/>
                      <a:gd name="T10" fmla="*/ 0 w 356"/>
                      <a:gd name="T11" fmla="*/ 0 h 101"/>
                      <a:gd name="T12" fmla="*/ 0 w 356"/>
                      <a:gd name="T13" fmla="*/ 0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 h="101">
                        <a:moveTo>
                          <a:pt x="315" y="0"/>
                        </a:moveTo>
                        <a:lnTo>
                          <a:pt x="356" y="47"/>
                        </a:lnTo>
                        <a:lnTo>
                          <a:pt x="181" y="91"/>
                        </a:lnTo>
                        <a:lnTo>
                          <a:pt x="99" y="101"/>
                        </a:lnTo>
                        <a:lnTo>
                          <a:pt x="0" y="94"/>
                        </a:lnTo>
                        <a:lnTo>
                          <a:pt x="106" y="44"/>
                        </a:lnTo>
                        <a:lnTo>
                          <a:pt x="31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46" name="Freeform 1260"/>
                  <p:cNvSpPr>
                    <a:spLocks/>
                  </p:cNvSpPr>
                  <p:nvPr/>
                </p:nvSpPr>
                <p:spPr bwMode="auto">
                  <a:xfrm>
                    <a:off x="4920" y="2855"/>
                    <a:ext cx="145" cy="78"/>
                  </a:xfrm>
                  <a:custGeom>
                    <a:avLst/>
                    <a:gdLst>
                      <a:gd name="T0" fmla="*/ 0 w 1011"/>
                      <a:gd name="T1" fmla="*/ 0 h 310"/>
                      <a:gd name="T2" fmla="*/ 0 w 1011"/>
                      <a:gd name="T3" fmla="*/ 0 h 310"/>
                      <a:gd name="T4" fmla="*/ 0 w 1011"/>
                      <a:gd name="T5" fmla="*/ 0 h 310"/>
                      <a:gd name="T6" fmla="*/ 0 w 1011"/>
                      <a:gd name="T7" fmla="*/ 0 h 310"/>
                      <a:gd name="T8" fmla="*/ 0 w 1011"/>
                      <a:gd name="T9" fmla="*/ 0 h 310"/>
                      <a:gd name="T10" fmla="*/ 0 w 1011"/>
                      <a:gd name="T11" fmla="*/ 0 h 310"/>
                      <a:gd name="T12" fmla="*/ 0 w 1011"/>
                      <a:gd name="T13" fmla="*/ 0 h 310"/>
                      <a:gd name="T14" fmla="*/ 0 w 1011"/>
                      <a:gd name="T15" fmla="*/ 0 h 310"/>
                      <a:gd name="T16" fmla="*/ 0 w 1011"/>
                      <a:gd name="T17" fmla="*/ 0 h 310"/>
                      <a:gd name="T18" fmla="*/ 0 w 1011"/>
                      <a:gd name="T19" fmla="*/ 0 h 310"/>
                      <a:gd name="T20" fmla="*/ 0 w 1011"/>
                      <a:gd name="T21" fmla="*/ 0 h 310"/>
                      <a:gd name="T22" fmla="*/ 0 w 1011"/>
                      <a:gd name="T23" fmla="*/ 0 h 310"/>
                      <a:gd name="T24" fmla="*/ 0 w 1011"/>
                      <a:gd name="T25" fmla="*/ 0 h 310"/>
                      <a:gd name="T26" fmla="*/ 0 w 1011"/>
                      <a:gd name="T27" fmla="*/ 0 h 310"/>
                      <a:gd name="T28" fmla="*/ 0 w 1011"/>
                      <a:gd name="T29" fmla="*/ 0 h 310"/>
                      <a:gd name="T30" fmla="*/ 0 w 1011"/>
                      <a:gd name="T31" fmla="*/ 0 h 310"/>
                      <a:gd name="T32" fmla="*/ 0 w 1011"/>
                      <a:gd name="T33" fmla="*/ 0 h 310"/>
                      <a:gd name="T34" fmla="*/ 0 w 1011"/>
                      <a:gd name="T35" fmla="*/ 0 h 310"/>
                      <a:gd name="T36" fmla="*/ 0 w 1011"/>
                      <a:gd name="T37" fmla="*/ 0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1" h="310">
                        <a:moveTo>
                          <a:pt x="0" y="263"/>
                        </a:moveTo>
                        <a:lnTo>
                          <a:pt x="0" y="216"/>
                        </a:lnTo>
                        <a:lnTo>
                          <a:pt x="130" y="229"/>
                        </a:lnTo>
                        <a:lnTo>
                          <a:pt x="346" y="199"/>
                        </a:lnTo>
                        <a:lnTo>
                          <a:pt x="466" y="172"/>
                        </a:lnTo>
                        <a:lnTo>
                          <a:pt x="699" y="98"/>
                        </a:lnTo>
                        <a:lnTo>
                          <a:pt x="801" y="88"/>
                        </a:lnTo>
                        <a:lnTo>
                          <a:pt x="901" y="51"/>
                        </a:lnTo>
                        <a:lnTo>
                          <a:pt x="952" y="0"/>
                        </a:lnTo>
                        <a:lnTo>
                          <a:pt x="1011" y="64"/>
                        </a:lnTo>
                        <a:lnTo>
                          <a:pt x="1011" y="196"/>
                        </a:lnTo>
                        <a:lnTo>
                          <a:pt x="935" y="216"/>
                        </a:lnTo>
                        <a:lnTo>
                          <a:pt x="754" y="239"/>
                        </a:lnTo>
                        <a:lnTo>
                          <a:pt x="682" y="250"/>
                        </a:lnTo>
                        <a:lnTo>
                          <a:pt x="562" y="290"/>
                        </a:lnTo>
                        <a:lnTo>
                          <a:pt x="425" y="310"/>
                        </a:lnTo>
                        <a:lnTo>
                          <a:pt x="329" y="310"/>
                        </a:lnTo>
                        <a:lnTo>
                          <a:pt x="174" y="310"/>
                        </a:lnTo>
                        <a:lnTo>
                          <a:pt x="0" y="2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47" name="Freeform 1261"/>
                  <p:cNvSpPr>
                    <a:spLocks/>
                  </p:cNvSpPr>
                  <p:nvPr/>
                </p:nvSpPr>
                <p:spPr bwMode="auto">
                  <a:xfrm>
                    <a:off x="5007" y="2811"/>
                    <a:ext cx="48" cy="64"/>
                  </a:xfrm>
                  <a:custGeom>
                    <a:avLst/>
                    <a:gdLst>
                      <a:gd name="T0" fmla="*/ 0 w 336"/>
                      <a:gd name="T1" fmla="*/ 0 h 253"/>
                      <a:gd name="T2" fmla="*/ 0 w 336"/>
                      <a:gd name="T3" fmla="*/ 0 h 253"/>
                      <a:gd name="T4" fmla="*/ 0 w 336"/>
                      <a:gd name="T5" fmla="*/ 0 h 253"/>
                      <a:gd name="T6" fmla="*/ 0 w 336"/>
                      <a:gd name="T7" fmla="*/ 0 h 253"/>
                      <a:gd name="T8" fmla="*/ 0 w 336"/>
                      <a:gd name="T9" fmla="*/ 0 h 253"/>
                      <a:gd name="T10" fmla="*/ 0 w 336"/>
                      <a:gd name="T11" fmla="*/ 0 h 253"/>
                      <a:gd name="T12" fmla="*/ 0 w 336"/>
                      <a:gd name="T13" fmla="*/ 0 h 253"/>
                      <a:gd name="T14" fmla="*/ 0 w 336"/>
                      <a:gd name="T15" fmla="*/ 0 h 253"/>
                      <a:gd name="T16" fmla="*/ 0 w 336"/>
                      <a:gd name="T17" fmla="*/ 0 h 253"/>
                      <a:gd name="T18" fmla="*/ 0 w 336"/>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6" h="253">
                        <a:moveTo>
                          <a:pt x="10" y="17"/>
                        </a:moveTo>
                        <a:lnTo>
                          <a:pt x="21" y="141"/>
                        </a:lnTo>
                        <a:lnTo>
                          <a:pt x="0" y="168"/>
                        </a:lnTo>
                        <a:lnTo>
                          <a:pt x="76" y="253"/>
                        </a:lnTo>
                        <a:lnTo>
                          <a:pt x="178" y="253"/>
                        </a:lnTo>
                        <a:lnTo>
                          <a:pt x="295" y="216"/>
                        </a:lnTo>
                        <a:lnTo>
                          <a:pt x="336" y="165"/>
                        </a:lnTo>
                        <a:lnTo>
                          <a:pt x="312" y="131"/>
                        </a:lnTo>
                        <a:lnTo>
                          <a:pt x="305" y="0"/>
                        </a:lnTo>
                        <a:lnTo>
                          <a:pt x="10"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60" name="Group 1262"/>
                <p:cNvGrpSpPr>
                  <a:grpSpLocks/>
                </p:cNvGrpSpPr>
                <p:nvPr/>
              </p:nvGrpSpPr>
              <p:grpSpPr bwMode="auto">
                <a:xfrm>
                  <a:off x="5139" y="2581"/>
                  <a:ext cx="193" cy="360"/>
                  <a:chOff x="5139" y="2581"/>
                  <a:chExt cx="193" cy="360"/>
                </a:xfrm>
              </p:grpSpPr>
              <p:sp>
                <p:nvSpPr>
                  <p:cNvPr id="58541" name="Oval 1263"/>
                  <p:cNvSpPr>
                    <a:spLocks noChangeArrowheads="1"/>
                  </p:cNvSpPr>
                  <p:nvPr/>
                </p:nvSpPr>
                <p:spPr bwMode="auto">
                  <a:xfrm>
                    <a:off x="5139" y="2777"/>
                    <a:ext cx="193" cy="164"/>
                  </a:xfrm>
                  <a:prstGeom prst="ellipse">
                    <a:avLst/>
                  </a:prstGeom>
                  <a:solidFill>
                    <a:srgbClr val="606060"/>
                  </a:solidFill>
                  <a:ln w="1588">
                    <a:solidFill>
                      <a:srgbClr val="000000"/>
                    </a:solidFill>
                    <a:round/>
                    <a:headEnd/>
                    <a:tailEnd/>
                  </a:ln>
                </p:spPr>
                <p:txBody>
                  <a:bodyPr/>
                  <a:lstStyle/>
                  <a:p>
                    <a:endParaRPr lang="zh-CN" altLang="en-US" sz="2400"/>
                  </a:p>
                </p:txBody>
              </p:sp>
              <p:sp>
                <p:nvSpPr>
                  <p:cNvPr id="58542" name="Rectangle 1264"/>
                  <p:cNvSpPr>
                    <a:spLocks noChangeArrowheads="1"/>
                  </p:cNvSpPr>
                  <p:nvPr/>
                </p:nvSpPr>
                <p:spPr bwMode="auto">
                  <a:xfrm>
                    <a:off x="5213" y="2581"/>
                    <a:ext cx="49" cy="232"/>
                  </a:xfrm>
                  <a:prstGeom prst="rect">
                    <a:avLst/>
                  </a:prstGeom>
                  <a:solidFill>
                    <a:srgbClr val="606060"/>
                  </a:solidFill>
                  <a:ln w="1588">
                    <a:solidFill>
                      <a:srgbClr val="000000"/>
                    </a:solidFill>
                    <a:miter lim="800000"/>
                    <a:headEnd/>
                    <a:tailEnd/>
                  </a:ln>
                </p:spPr>
                <p:txBody>
                  <a:bodyPr/>
                  <a:lstStyle/>
                  <a:p>
                    <a:endParaRPr lang="zh-CN" altLang="en-US" sz="2400"/>
                  </a:p>
                </p:txBody>
              </p:sp>
            </p:grpSp>
            <p:grpSp>
              <p:nvGrpSpPr>
                <p:cNvPr id="58461" name="Group 1265"/>
                <p:cNvGrpSpPr>
                  <a:grpSpLocks/>
                </p:cNvGrpSpPr>
                <p:nvPr/>
              </p:nvGrpSpPr>
              <p:grpSpPr bwMode="auto">
                <a:xfrm>
                  <a:off x="5072" y="2471"/>
                  <a:ext cx="287" cy="175"/>
                  <a:chOff x="5072" y="2471"/>
                  <a:chExt cx="287" cy="175"/>
                </a:xfrm>
              </p:grpSpPr>
              <p:sp>
                <p:nvSpPr>
                  <p:cNvPr id="58539" name="Freeform 1266"/>
                  <p:cNvSpPr>
                    <a:spLocks/>
                  </p:cNvSpPr>
                  <p:nvPr/>
                </p:nvSpPr>
                <p:spPr bwMode="auto">
                  <a:xfrm>
                    <a:off x="5072" y="2471"/>
                    <a:ext cx="287" cy="175"/>
                  </a:xfrm>
                  <a:custGeom>
                    <a:avLst/>
                    <a:gdLst>
                      <a:gd name="T0" fmla="*/ 0 w 2015"/>
                      <a:gd name="T1" fmla="*/ 0 h 700"/>
                      <a:gd name="T2" fmla="*/ 0 w 2015"/>
                      <a:gd name="T3" fmla="*/ 0 h 700"/>
                      <a:gd name="T4" fmla="*/ 0 w 2015"/>
                      <a:gd name="T5" fmla="*/ 0 h 700"/>
                      <a:gd name="T6" fmla="*/ 0 w 2015"/>
                      <a:gd name="T7" fmla="*/ 0 h 700"/>
                      <a:gd name="T8" fmla="*/ 0 w 2015"/>
                      <a:gd name="T9" fmla="*/ 0 h 700"/>
                      <a:gd name="T10" fmla="*/ 0 w 2015"/>
                      <a:gd name="T11" fmla="*/ 0 h 700"/>
                      <a:gd name="T12" fmla="*/ 0 w 2015"/>
                      <a:gd name="T13" fmla="*/ 0 h 700"/>
                      <a:gd name="T14" fmla="*/ 0 w 2015"/>
                      <a:gd name="T15" fmla="*/ 0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5" h="700">
                        <a:moveTo>
                          <a:pt x="0" y="365"/>
                        </a:moveTo>
                        <a:lnTo>
                          <a:pt x="12" y="582"/>
                        </a:lnTo>
                        <a:lnTo>
                          <a:pt x="677" y="700"/>
                        </a:lnTo>
                        <a:lnTo>
                          <a:pt x="1408" y="700"/>
                        </a:lnTo>
                        <a:lnTo>
                          <a:pt x="1982" y="522"/>
                        </a:lnTo>
                        <a:lnTo>
                          <a:pt x="2015" y="19"/>
                        </a:lnTo>
                        <a:lnTo>
                          <a:pt x="879" y="0"/>
                        </a:lnTo>
                        <a:lnTo>
                          <a:pt x="0" y="365"/>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540" name="Freeform 1267"/>
                  <p:cNvSpPr>
                    <a:spLocks/>
                  </p:cNvSpPr>
                  <p:nvPr/>
                </p:nvSpPr>
                <p:spPr bwMode="auto">
                  <a:xfrm>
                    <a:off x="5078" y="2538"/>
                    <a:ext cx="275" cy="101"/>
                  </a:xfrm>
                  <a:custGeom>
                    <a:avLst/>
                    <a:gdLst>
                      <a:gd name="T0" fmla="*/ 0 w 1925"/>
                      <a:gd name="T1" fmla="*/ 0 h 405"/>
                      <a:gd name="T2" fmla="*/ 0 w 1925"/>
                      <a:gd name="T3" fmla="*/ 0 h 405"/>
                      <a:gd name="T4" fmla="*/ 0 w 1925"/>
                      <a:gd name="T5" fmla="*/ 0 h 405"/>
                      <a:gd name="T6" fmla="*/ 0 w 1925"/>
                      <a:gd name="T7" fmla="*/ 0 h 405"/>
                      <a:gd name="T8" fmla="*/ 0 w 1925"/>
                      <a:gd name="T9" fmla="*/ 0 h 405"/>
                      <a:gd name="T10" fmla="*/ 0 w 1925"/>
                      <a:gd name="T11" fmla="*/ 0 h 405"/>
                      <a:gd name="T12" fmla="*/ 0 w 1925"/>
                      <a:gd name="T13" fmla="*/ 0 h 405"/>
                      <a:gd name="T14" fmla="*/ 0 w 1925"/>
                      <a:gd name="T15" fmla="*/ 0 h 405"/>
                      <a:gd name="T16" fmla="*/ 0 w 1925"/>
                      <a:gd name="T17" fmla="*/ 0 h 4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5" h="405">
                        <a:moveTo>
                          <a:pt x="0" y="138"/>
                        </a:moveTo>
                        <a:lnTo>
                          <a:pt x="10" y="296"/>
                        </a:lnTo>
                        <a:lnTo>
                          <a:pt x="608" y="405"/>
                        </a:lnTo>
                        <a:lnTo>
                          <a:pt x="1384" y="405"/>
                        </a:lnTo>
                        <a:lnTo>
                          <a:pt x="1925" y="217"/>
                        </a:lnTo>
                        <a:lnTo>
                          <a:pt x="1925" y="0"/>
                        </a:lnTo>
                        <a:lnTo>
                          <a:pt x="1407" y="217"/>
                        </a:lnTo>
                        <a:lnTo>
                          <a:pt x="619" y="227"/>
                        </a:lnTo>
                        <a:lnTo>
                          <a:pt x="0" y="13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62" name="Group 1268"/>
                <p:cNvGrpSpPr>
                  <a:grpSpLocks/>
                </p:cNvGrpSpPr>
                <p:nvPr/>
              </p:nvGrpSpPr>
              <p:grpSpPr bwMode="auto">
                <a:xfrm>
                  <a:off x="5051" y="2009"/>
                  <a:ext cx="131" cy="114"/>
                  <a:chOff x="5051" y="2009"/>
                  <a:chExt cx="131" cy="114"/>
                </a:xfrm>
              </p:grpSpPr>
              <p:sp>
                <p:nvSpPr>
                  <p:cNvPr id="58530" name="Freeform 1269"/>
                  <p:cNvSpPr>
                    <a:spLocks/>
                  </p:cNvSpPr>
                  <p:nvPr/>
                </p:nvSpPr>
                <p:spPr bwMode="auto">
                  <a:xfrm>
                    <a:off x="5051" y="2009"/>
                    <a:ext cx="131" cy="114"/>
                  </a:xfrm>
                  <a:custGeom>
                    <a:avLst/>
                    <a:gdLst>
                      <a:gd name="T0" fmla="*/ 0 w 913"/>
                      <a:gd name="T1" fmla="*/ 0 h 455"/>
                      <a:gd name="T2" fmla="*/ 0 w 913"/>
                      <a:gd name="T3" fmla="*/ 0 h 455"/>
                      <a:gd name="T4" fmla="*/ 0 w 913"/>
                      <a:gd name="T5" fmla="*/ 0 h 455"/>
                      <a:gd name="T6" fmla="*/ 0 w 913"/>
                      <a:gd name="T7" fmla="*/ 0 h 455"/>
                      <a:gd name="T8" fmla="*/ 0 w 913"/>
                      <a:gd name="T9" fmla="*/ 0 h 455"/>
                      <a:gd name="T10" fmla="*/ 0 w 913"/>
                      <a:gd name="T11" fmla="*/ 0 h 455"/>
                      <a:gd name="T12" fmla="*/ 0 w 913"/>
                      <a:gd name="T13" fmla="*/ 0 h 455"/>
                      <a:gd name="T14" fmla="*/ 0 w 913"/>
                      <a:gd name="T15" fmla="*/ 0 h 455"/>
                      <a:gd name="T16" fmla="*/ 0 w 913"/>
                      <a:gd name="T17" fmla="*/ 0 h 455"/>
                      <a:gd name="T18" fmla="*/ 0 w 913"/>
                      <a:gd name="T19" fmla="*/ 0 h 455"/>
                      <a:gd name="T20" fmla="*/ 0 w 913"/>
                      <a:gd name="T21" fmla="*/ 0 h 455"/>
                      <a:gd name="T22" fmla="*/ 0 w 913"/>
                      <a:gd name="T23" fmla="*/ 0 h 455"/>
                      <a:gd name="T24" fmla="*/ 0 w 913"/>
                      <a:gd name="T25" fmla="*/ 0 h 455"/>
                      <a:gd name="T26" fmla="*/ 0 w 913"/>
                      <a:gd name="T27" fmla="*/ 0 h 455"/>
                      <a:gd name="T28" fmla="*/ 0 w 913"/>
                      <a:gd name="T29" fmla="*/ 0 h 455"/>
                      <a:gd name="T30" fmla="*/ 0 w 913"/>
                      <a:gd name="T31" fmla="*/ 0 h 455"/>
                      <a:gd name="T32" fmla="*/ 0 w 913"/>
                      <a:gd name="T33" fmla="*/ 0 h 455"/>
                      <a:gd name="T34" fmla="*/ 0 w 913"/>
                      <a:gd name="T35" fmla="*/ 0 h 455"/>
                      <a:gd name="T36" fmla="*/ 0 w 913"/>
                      <a:gd name="T37" fmla="*/ 0 h 455"/>
                      <a:gd name="T38" fmla="*/ 0 w 913"/>
                      <a:gd name="T39" fmla="*/ 0 h 455"/>
                      <a:gd name="T40" fmla="*/ 0 w 913"/>
                      <a:gd name="T41" fmla="*/ 0 h 455"/>
                      <a:gd name="T42" fmla="*/ 0 w 913"/>
                      <a:gd name="T43" fmla="*/ 0 h 455"/>
                      <a:gd name="T44" fmla="*/ 0 w 913"/>
                      <a:gd name="T45" fmla="*/ 0 h 455"/>
                      <a:gd name="T46" fmla="*/ 0 w 913"/>
                      <a:gd name="T47" fmla="*/ 0 h 455"/>
                      <a:gd name="T48" fmla="*/ 0 w 913"/>
                      <a:gd name="T49" fmla="*/ 0 h 455"/>
                      <a:gd name="T50" fmla="*/ 0 w 913"/>
                      <a:gd name="T51" fmla="*/ 0 h 455"/>
                      <a:gd name="T52" fmla="*/ 0 w 913"/>
                      <a:gd name="T53" fmla="*/ 0 h 455"/>
                      <a:gd name="T54" fmla="*/ 0 w 913"/>
                      <a:gd name="T55" fmla="*/ 0 h 455"/>
                      <a:gd name="T56" fmla="*/ 0 w 913"/>
                      <a:gd name="T57" fmla="*/ 0 h 455"/>
                      <a:gd name="T58" fmla="*/ 0 w 913"/>
                      <a:gd name="T59" fmla="*/ 0 h 455"/>
                      <a:gd name="T60" fmla="*/ 0 w 913"/>
                      <a:gd name="T61" fmla="*/ 0 h 455"/>
                      <a:gd name="T62" fmla="*/ 0 w 913"/>
                      <a:gd name="T63" fmla="*/ 0 h 455"/>
                      <a:gd name="T64" fmla="*/ 0 w 913"/>
                      <a:gd name="T65" fmla="*/ 0 h 455"/>
                      <a:gd name="T66" fmla="*/ 0 w 913"/>
                      <a:gd name="T67" fmla="*/ 0 h 455"/>
                      <a:gd name="T68" fmla="*/ 0 w 913"/>
                      <a:gd name="T69" fmla="*/ 0 h 455"/>
                      <a:gd name="T70" fmla="*/ 0 w 913"/>
                      <a:gd name="T71" fmla="*/ 0 h 455"/>
                      <a:gd name="T72" fmla="*/ 0 w 913"/>
                      <a:gd name="T73" fmla="*/ 0 h 455"/>
                      <a:gd name="T74" fmla="*/ 0 w 913"/>
                      <a:gd name="T75" fmla="*/ 0 h 455"/>
                      <a:gd name="T76" fmla="*/ 0 w 913"/>
                      <a:gd name="T77" fmla="*/ 0 h 455"/>
                      <a:gd name="T78" fmla="*/ 0 w 913"/>
                      <a:gd name="T79" fmla="*/ 0 h 455"/>
                      <a:gd name="T80" fmla="*/ 0 w 913"/>
                      <a:gd name="T81" fmla="*/ 0 h 455"/>
                      <a:gd name="T82" fmla="*/ 0 w 913"/>
                      <a:gd name="T83" fmla="*/ 0 h 455"/>
                      <a:gd name="T84" fmla="*/ 0 w 913"/>
                      <a:gd name="T85" fmla="*/ 0 h 455"/>
                      <a:gd name="T86" fmla="*/ 0 w 913"/>
                      <a:gd name="T87" fmla="*/ 0 h 455"/>
                      <a:gd name="T88" fmla="*/ 0 w 913"/>
                      <a:gd name="T89" fmla="*/ 0 h 455"/>
                      <a:gd name="T90" fmla="*/ 0 w 913"/>
                      <a:gd name="T91" fmla="*/ 0 h 455"/>
                      <a:gd name="T92" fmla="*/ 0 w 913"/>
                      <a:gd name="T93" fmla="*/ 0 h 455"/>
                      <a:gd name="T94" fmla="*/ 0 w 913"/>
                      <a:gd name="T95" fmla="*/ 0 h 455"/>
                      <a:gd name="T96" fmla="*/ 0 w 913"/>
                      <a:gd name="T97" fmla="*/ 0 h 455"/>
                      <a:gd name="T98" fmla="*/ 0 w 913"/>
                      <a:gd name="T99" fmla="*/ 0 h 455"/>
                      <a:gd name="T100" fmla="*/ 0 w 913"/>
                      <a:gd name="T101" fmla="*/ 0 h 455"/>
                      <a:gd name="T102" fmla="*/ 0 w 913"/>
                      <a:gd name="T103" fmla="*/ 0 h 455"/>
                      <a:gd name="T104" fmla="*/ 0 w 913"/>
                      <a:gd name="T105" fmla="*/ 0 h 455"/>
                      <a:gd name="T106" fmla="*/ 0 w 913"/>
                      <a:gd name="T107" fmla="*/ 0 h 455"/>
                      <a:gd name="T108" fmla="*/ 0 w 913"/>
                      <a:gd name="T109" fmla="*/ 0 h 455"/>
                      <a:gd name="T110" fmla="*/ 0 w 913"/>
                      <a:gd name="T111" fmla="*/ 0 h 4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3" h="455">
                        <a:moveTo>
                          <a:pt x="827" y="455"/>
                        </a:moveTo>
                        <a:lnTo>
                          <a:pt x="778" y="444"/>
                        </a:lnTo>
                        <a:lnTo>
                          <a:pt x="730" y="423"/>
                        </a:lnTo>
                        <a:lnTo>
                          <a:pt x="686" y="412"/>
                        </a:lnTo>
                        <a:lnTo>
                          <a:pt x="610" y="424"/>
                        </a:lnTo>
                        <a:lnTo>
                          <a:pt x="555" y="423"/>
                        </a:lnTo>
                        <a:lnTo>
                          <a:pt x="516" y="409"/>
                        </a:lnTo>
                        <a:lnTo>
                          <a:pt x="485" y="398"/>
                        </a:lnTo>
                        <a:lnTo>
                          <a:pt x="453" y="384"/>
                        </a:lnTo>
                        <a:lnTo>
                          <a:pt x="421" y="355"/>
                        </a:lnTo>
                        <a:lnTo>
                          <a:pt x="393" y="328"/>
                        </a:lnTo>
                        <a:lnTo>
                          <a:pt x="350" y="296"/>
                        </a:lnTo>
                        <a:lnTo>
                          <a:pt x="308" y="294"/>
                        </a:lnTo>
                        <a:lnTo>
                          <a:pt x="268" y="288"/>
                        </a:lnTo>
                        <a:lnTo>
                          <a:pt x="252" y="277"/>
                        </a:lnTo>
                        <a:lnTo>
                          <a:pt x="230" y="262"/>
                        </a:lnTo>
                        <a:lnTo>
                          <a:pt x="216" y="237"/>
                        </a:lnTo>
                        <a:lnTo>
                          <a:pt x="216" y="220"/>
                        </a:lnTo>
                        <a:lnTo>
                          <a:pt x="230" y="200"/>
                        </a:lnTo>
                        <a:lnTo>
                          <a:pt x="248" y="191"/>
                        </a:lnTo>
                        <a:lnTo>
                          <a:pt x="298" y="202"/>
                        </a:lnTo>
                        <a:lnTo>
                          <a:pt x="359" y="206"/>
                        </a:lnTo>
                        <a:lnTo>
                          <a:pt x="312" y="169"/>
                        </a:lnTo>
                        <a:lnTo>
                          <a:pt x="254" y="147"/>
                        </a:lnTo>
                        <a:lnTo>
                          <a:pt x="204" y="151"/>
                        </a:lnTo>
                        <a:lnTo>
                          <a:pt x="148" y="147"/>
                        </a:lnTo>
                        <a:lnTo>
                          <a:pt x="114" y="157"/>
                        </a:lnTo>
                        <a:lnTo>
                          <a:pt x="66" y="160"/>
                        </a:lnTo>
                        <a:lnTo>
                          <a:pt x="51" y="147"/>
                        </a:lnTo>
                        <a:lnTo>
                          <a:pt x="48" y="127"/>
                        </a:lnTo>
                        <a:lnTo>
                          <a:pt x="23" y="128"/>
                        </a:lnTo>
                        <a:lnTo>
                          <a:pt x="8" y="125"/>
                        </a:lnTo>
                        <a:lnTo>
                          <a:pt x="0" y="106"/>
                        </a:lnTo>
                        <a:lnTo>
                          <a:pt x="5" y="90"/>
                        </a:lnTo>
                        <a:lnTo>
                          <a:pt x="19" y="83"/>
                        </a:lnTo>
                        <a:lnTo>
                          <a:pt x="44" y="70"/>
                        </a:lnTo>
                        <a:lnTo>
                          <a:pt x="64" y="54"/>
                        </a:lnTo>
                        <a:lnTo>
                          <a:pt x="87" y="42"/>
                        </a:lnTo>
                        <a:lnTo>
                          <a:pt x="114" y="35"/>
                        </a:lnTo>
                        <a:lnTo>
                          <a:pt x="137" y="35"/>
                        </a:lnTo>
                        <a:lnTo>
                          <a:pt x="246" y="11"/>
                        </a:lnTo>
                        <a:lnTo>
                          <a:pt x="270" y="5"/>
                        </a:lnTo>
                        <a:lnTo>
                          <a:pt x="297" y="0"/>
                        </a:lnTo>
                        <a:lnTo>
                          <a:pt x="324" y="5"/>
                        </a:lnTo>
                        <a:lnTo>
                          <a:pt x="358" y="16"/>
                        </a:lnTo>
                        <a:lnTo>
                          <a:pt x="453" y="70"/>
                        </a:lnTo>
                        <a:lnTo>
                          <a:pt x="499" y="78"/>
                        </a:lnTo>
                        <a:lnTo>
                          <a:pt x="539" y="87"/>
                        </a:lnTo>
                        <a:lnTo>
                          <a:pt x="570" y="106"/>
                        </a:lnTo>
                        <a:lnTo>
                          <a:pt x="589" y="130"/>
                        </a:lnTo>
                        <a:lnTo>
                          <a:pt x="668" y="185"/>
                        </a:lnTo>
                        <a:lnTo>
                          <a:pt x="703" y="209"/>
                        </a:lnTo>
                        <a:lnTo>
                          <a:pt x="750" y="259"/>
                        </a:lnTo>
                        <a:lnTo>
                          <a:pt x="780" y="273"/>
                        </a:lnTo>
                        <a:lnTo>
                          <a:pt x="913" y="279"/>
                        </a:lnTo>
                        <a:lnTo>
                          <a:pt x="827" y="455"/>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531" name="Freeform 1270"/>
                  <p:cNvSpPr>
                    <a:spLocks/>
                  </p:cNvSpPr>
                  <p:nvPr/>
                </p:nvSpPr>
                <p:spPr bwMode="auto">
                  <a:xfrm>
                    <a:off x="5101" y="2059"/>
                    <a:ext cx="32" cy="14"/>
                  </a:xfrm>
                  <a:custGeom>
                    <a:avLst/>
                    <a:gdLst>
                      <a:gd name="T0" fmla="*/ 0 w 220"/>
                      <a:gd name="T1" fmla="*/ 0 h 54"/>
                      <a:gd name="T2" fmla="*/ 0 w 220"/>
                      <a:gd name="T3" fmla="*/ 0 h 54"/>
                      <a:gd name="T4" fmla="*/ 0 w 220"/>
                      <a:gd name="T5" fmla="*/ 0 h 54"/>
                      <a:gd name="T6" fmla="*/ 0 w 220"/>
                      <a:gd name="T7" fmla="*/ 0 h 54"/>
                      <a:gd name="T8" fmla="*/ 0 w 220"/>
                      <a:gd name="T9" fmla="*/ 0 h 54"/>
                      <a:gd name="T10" fmla="*/ 0 w 220"/>
                      <a:gd name="T11" fmla="*/ 0 h 54"/>
                      <a:gd name="T12" fmla="*/ 0 w 220"/>
                      <a:gd name="T13" fmla="*/ 0 h 54"/>
                      <a:gd name="T14" fmla="*/ 0 w 220"/>
                      <a:gd name="T15" fmla="*/ 0 h 54"/>
                      <a:gd name="T16" fmla="*/ 0 w 220"/>
                      <a:gd name="T17" fmla="*/ 0 h 54"/>
                      <a:gd name="T18" fmla="*/ 0 w 220"/>
                      <a:gd name="T19" fmla="*/ 0 h 54"/>
                      <a:gd name="T20" fmla="*/ 0 w 220"/>
                      <a:gd name="T21" fmla="*/ 0 h 54"/>
                      <a:gd name="T22" fmla="*/ 0 w 220"/>
                      <a:gd name="T23" fmla="*/ 0 h 54"/>
                      <a:gd name="T24" fmla="*/ 0 w 220"/>
                      <a:gd name="T25" fmla="*/ 0 h 54"/>
                      <a:gd name="T26" fmla="*/ 0 w 220"/>
                      <a:gd name="T27" fmla="*/ 0 h 54"/>
                      <a:gd name="T28" fmla="*/ 0 w 220"/>
                      <a:gd name="T29" fmla="*/ 0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0" h="54">
                        <a:moveTo>
                          <a:pt x="0" y="0"/>
                        </a:moveTo>
                        <a:lnTo>
                          <a:pt x="7" y="14"/>
                        </a:lnTo>
                        <a:lnTo>
                          <a:pt x="46" y="12"/>
                        </a:lnTo>
                        <a:lnTo>
                          <a:pt x="62" y="20"/>
                        </a:lnTo>
                        <a:lnTo>
                          <a:pt x="93" y="37"/>
                        </a:lnTo>
                        <a:lnTo>
                          <a:pt x="138" y="46"/>
                        </a:lnTo>
                        <a:lnTo>
                          <a:pt x="184" y="47"/>
                        </a:lnTo>
                        <a:lnTo>
                          <a:pt x="220" y="54"/>
                        </a:lnTo>
                        <a:lnTo>
                          <a:pt x="191" y="43"/>
                        </a:lnTo>
                        <a:lnTo>
                          <a:pt x="154" y="37"/>
                        </a:lnTo>
                        <a:lnTo>
                          <a:pt x="128" y="37"/>
                        </a:lnTo>
                        <a:lnTo>
                          <a:pt x="93" y="27"/>
                        </a:lnTo>
                        <a:lnTo>
                          <a:pt x="66" y="9"/>
                        </a:lnTo>
                        <a:lnTo>
                          <a:pt x="52"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2" name="Freeform 1271"/>
                  <p:cNvSpPr>
                    <a:spLocks/>
                  </p:cNvSpPr>
                  <p:nvPr/>
                </p:nvSpPr>
                <p:spPr bwMode="auto">
                  <a:xfrm>
                    <a:off x="5057" y="2027"/>
                    <a:ext cx="18" cy="14"/>
                  </a:xfrm>
                  <a:custGeom>
                    <a:avLst/>
                    <a:gdLst>
                      <a:gd name="T0" fmla="*/ 0 w 129"/>
                      <a:gd name="T1" fmla="*/ 0 h 58"/>
                      <a:gd name="T2" fmla="*/ 0 w 129"/>
                      <a:gd name="T3" fmla="*/ 0 h 58"/>
                      <a:gd name="T4" fmla="*/ 0 w 129"/>
                      <a:gd name="T5" fmla="*/ 0 h 58"/>
                      <a:gd name="T6" fmla="*/ 0 w 129"/>
                      <a:gd name="T7" fmla="*/ 0 h 58"/>
                      <a:gd name="T8" fmla="*/ 0 w 129"/>
                      <a:gd name="T9" fmla="*/ 0 h 58"/>
                      <a:gd name="T10" fmla="*/ 0 w 129"/>
                      <a:gd name="T11" fmla="*/ 0 h 58"/>
                      <a:gd name="T12" fmla="*/ 0 w 129"/>
                      <a:gd name="T13" fmla="*/ 0 h 58"/>
                      <a:gd name="T14" fmla="*/ 0 w 129"/>
                      <a:gd name="T15" fmla="*/ 0 h 58"/>
                      <a:gd name="T16" fmla="*/ 0 w 129"/>
                      <a:gd name="T17" fmla="*/ 0 h 58"/>
                      <a:gd name="T18" fmla="*/ 0 w 129"/>
                      <a:gd name="T19" fmla="*/ 0 h 58"/>
                      <a:gd name="T20" fmla="*/ 0 w 129"/>
                      <a:gd name="T21" fmla="*/ 0 h 58"/>
                      <a:gd name="T22" fmla="*/ 0 w 129"/>
                      <a:gd name="T23" fmla="*/ 0 h 58"/>
                      <a:gd name="T24" fmla="*/ 0 w 129"/>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58">
                        <a:moveTo>
                          <a:pt x="0" y="55"/>
                        </a:moveTo>
                        <a:lnTo>
                          <a:pt x="13" y="58"/>
                        </a:lnTo>
                        <a:lnTo>
                          <a:pt x="32" y="40"/>
                        </a:lnTo>
                        <a:lnTo>
                          <a:pt x="58" y="30"/>
                        </a:lnTo>
                        <a:lnTo>
                          <a:pt x="70" y="17"/>
                        </a:lnTo>
                        <a:lnTo>
                          <a:pt x="82" y="9"/>
                        </a:lnTo>
                        <a:lnTo>
                          <a:pt x="112" y="4"/>
                        </a:lnTo>
                        <a:lnTo>
                          <a:pt x="129" y="1"/>
                        </a:lnTo>
                        <a:lnTo>
                          <a:pt x="105" y="0"/>
                        </a:lnTo>
                        <a:lnTo>
                          <a:pt x="73" y="4"/>
                        </a:lnTo>
                        <a:lnTo>
                          <a:pt x="61" y="13"/>
                        </a:lnTo>
                        <a:lnTo>
                          <a:pt x="47" y="23"/>
                        </a:lnTo>
                        <a:lnTo>
                          <a:pt x="0" y="5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3" name="Freeform 1272"/>
                  <p:cNvSpPr>
                    <a:spLocks/>
                  </p:cNvSpPr>
                  <p:nvPr/>
                </p:nvSpPr>
                <p:spPr bwMode="auto">
                  <a:xfrm>
                    <a:off x="5084" y="2020"/>
                    <a:ext cx="29" cy="14"/>
                  </a:xfrm>
                  <a:custGeom>
                    <a:avLst/>
                    <a:gdLst>
                      <a:gd name="T0" fmla="*/ 0 w 203"/>
                      <a:gd name="T1" fmla="*/ 0 h 53"/>
                      <a:gd name="T2" fmla="*/ 0 w 203"/>
                      <a:gd name="T3" fmla="*/ 0 h 53"/>
                      <a:gd name="T4" fmla="*/ 0 w 203"/>
                      <a:gd name="T5" fmla="*/ 0 h 53"/>
                      <a:gd name="T6" fmla="*/ 0 w 203"/>
                      <a:gd name="T7" fmla="*/ 0 h 53"/>
                      <a:gd name="T8" fmla="*/ 0 w 203"/>
                      <a:gd name="T9" fmla="*/ 0 h 53"/>
                      <a:gd name="T10" fmla="*/ 0 w 203"/>
                      <a:gd name="T11" fmla="*/ 0 h 53"/>
                      <a:gd name="T12" fmla="*/ 0 w 203"/>
                      <a:gd name="T13" fmla="*/ 0 h 53"/>
                      <a:gd name="T14" fmla="*/ 0 w 203"/>
                      <a:gd name="T15" fmla="*/ 0 h 53"/>
                      <a:gd name="T16" fmla="*/ 0 w 203"/>
                      <a:gd name="T17" fmla="*/ 0 h 53"/>
                      <a:gd name="T18" fmla="*/ 0 w 203"/>
                      <a:gd name="T19" fmla="*/ 0 h 53"/>
                      <a:gd name="T20" fmla="*/ 0 w 203"/>
                      <a:gd name="T21" fmla="*/ 0 h 53"/>
                      <a:gd name="T22" fmla="*/ 0 w 203"/>
                      <a:gd name="T23" fmla="*/ 0 h 53"/>
                      <a:gd name="T24" fmla="*/ 0 w 203"/>
                      <a:gd name="T25" fmla="*/ 0 h 53"/>
                      <a:gd name="T26" fmla="*/ 0 w 203"/>
                      <a:gd name="T27" fmla="*/ 0 h 53"/>
                      <a:gd name="T28" fmla="*/ 0 w 203"/>
                      <a:gd name="T29" fmla="*/ 0 h 53"/>
                      <a:gd name="T30" fmla="*/ 0 w 203"/>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 h="53">
                        <a:moveTo>
                          <a:pt x="0" y="13"/>
                        </a:moveTo>
                        <a:lnTo>
                          <a:pt x="42" y="7"/>
                        </a:lnTo>
                        <a:lnTo>
                          <a:pt x="68" y="0"/>
                        </a:lnTo>
                        <a:lnTo>
                          <a:pt x="78" y="0"/>
                        </a:lnTo>
                        <a:lnTo>
                          <a:pt x="104" y="6"/>
                        </a:lnTo>
                        <a:lnTo>
                          <a:pt x="115" y="18"/>
                        </a:lnTo>
                        <a:lnTo>
                          <a:pt x="135" y="29"/>
                        </a:lnTo>
                        <a:lnTo>
                          <a:pt x="175" y="45"/>
                        </a:lnTo>
                        <a:lnTo>
                          <a:pt x="203" y="45"/>
                        </a:lnTo>
                        <a:lnTo>
                          <a:pt x="174" y="53"/>
                        </a:lnTo>
                        <a:lnTo>
                          <a:pt x="155" y="48"/>
                        </a:lnTo>
                        <a:lnTo>
                          <a:pt x="111" y="28"/>
                        </a:lnTo>
                        <a:lnTo>
                          <a:pt x="96" y="13"/>
                        </a:lnTo>
                        <a:lnTo>
                          <a:pt x="68" y="9"/>
                        </a:lnTo>
                        <a:lnTo>
                          <a:pt x="42" y="13"/>
                        </a:lnTo>
                        <a:lnTo>
                          <a:pt x="0" y="1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4" name="Freeform 1273"/>
                  <p:cNvSpPr>
                    <a:spLocks/>
                  </p:cNvSpPr>
                  <p:nvPr/>
                </p:nvSpPr>
                <p:spPr bwMode="auto">
                  <a:xfrm>
                    <a:off x="5127" y="2038"/>
                    <a:ext cx="7" cy="13"/>
                  </a:xfrm>
                  <a:custGeom>
                    <a:avLst/>
                    <a:gdLst>
                      <a:gd name="T0" fmla="*/ 0 w 48"/>
                      <a:gd name="T1" fmla="*/ 0 h 53"/>
                      <a:gd name="T2" fmla="*/ 0 w 48"/>
                      <a:gd name="T3" fmla="*/ 0 h 53"/>
                      <a:gd name="T4" fmla="*/ 0 w 48"/>
                      <a:gd name="T5" fmla="*/ 0 h 53"/>
                      <a:gd name="T6" fmla="*/ 0 w 48"/>
                      <a:gd name="T7" fmla="*/ 0 h 53"/>
                      <a:gd name="T8" fmla="*/ 0 w 48"/>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3">
                        <a:moveTo>
                          <a:pt x="0" y="0"/>
                        </a:moveTo>
                        <a:lnTo>
                          <a:pt x="10" y="27"/>
                        </a:lnTo>
                        <a:lnTo>
                          <a:pt x="30" y="49"/>
                        </a:lnTo>
                        <a:lnTo>
                          <a:pt x="48"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5" name="Freeform 1274"/>
                  <p:cNvSpPr>
                    <a:spLocks/>
                  </p:cNvSpPr>
                  <p:nvPr/>
                </p:nvSpPr>
                <p:spPr bwMode="auto">
                  <a:xfrm>
                    <a:off x="5150" y="2093"/>
                    <a:ext cx="9" cy="13"/>
                  </a:xfrm>
                  <a:custGeom>
                    <a:avLst/>
                    <a:gdLst>
                      <a:gd name="T0" fmla="*/ 0 w 62"/>
                      <a:gd name="T1" fmla="*/ 0 h 50"/>
                      <a:gd name="T2" fmla="*/ 0 w 62"/>
                      <a:gd name="T3" fmla="*/ 0 h 50"/>
                      <a:gd name="T4" fmla="*/ 0 w 62"/>
                      <a:gd name="T5" fmla="*/ 0 h 50"/>
                      <a:gd name="T6" fmla="*/ 0 w 62"/>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0">
                        <a:moveTo>
                          <a:pt x="62" y="0"/>
                        </a:moveTo>
                        <a:lnTo>
                          <a:pt x="21" y="19"/>
                        </a:lnTo>
                        <a:lnTo>
                          <a:pt x="0" y="50"/>
                        </a:lnTo>
                        <a:lnTo>
                          <a:pt x="6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6" name="Freeform 1275"/>
                  <p:cNvSpPr>
                    <a:spLocks/>
                  </p:cNvSpPr>
                  <p:nvPr/>
                </p:nvSpPr>
                <p:spPr bwMode="auto">
                  <a:xfrm>
                    <a:off x="5085" y="2065"/>
                    <a:ext cx="9" cy="8"/>
                  </a:xfrm>
                  <a:custGeom>
                    <a:avLst/>
                    <a:gdLst>
                      <a:gd name="T0" fmla="*/ 0 w 64"/>
                      <a:gd name="T1" fmla="*/ 0 h 33"/>
                      <a:gd name="T2" fmla="*/ 0 w 64"/>
                      <a:gd name="T3" fmla="*/ 0 h 33"/>
                      <a:gd name="T4" fmla="*/ 0 w 64"/>
                      <a:gd name="T5" fmla="*/ 0 h 33"/>
                      <a:gd name="T6" fmla="*/ 0 w 64"/>
                      <a:gd name="T7" fmla="*/ 0 h 33"/>
                      <a:gd name="T8" fmla="*/ 0 w 64"/>
                      <a:gd name="T9" fmla="*/ 0 h 33"/>
                      <a:gd name="T10" fmla="*/ 0 w 64"/>
                      <a:gd name="T11" fmla="*/ 0 h 33"/>
                      <a:gd name="T12" fmla="*/ 0 w 6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3">
                        <a:moveTo>
                          <a:pt x="0" y="0"/>
                        </a:moveTo>
                        <a:lnTo>
                          <a:pt x="18" y="22"/>
                        </a:lnTo>
                        <a:lnTo>
                          <a:pt x="41" y="26"/>
                        </a:lnTo>
                        <a:lnTo>
                          <a:pt x="64" y="5"/>
                        </a:lnTo>
                        <a:lnTo>
                          <a:pt x="48" y="33"/>
                        </a:lnTo>
                        <a:lnTo>
                          <a:pt x="15" y="3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7" name="Freeform 1276"/>
                  <p:cNvSpPr>
                    <a:spLocks/>
                  </p:cNvSpPr>
                  <p:nvPr/>
                </p:nvSpPr>
                <p:spPr bwMode="auto">
                  <a:xfrm>
                    <a:off x="5060" y="2038"/>
                    <a:ext cx="9" cy="6"/>
                  </a:xfrm>
                  <a:custGeom>
                    <a:avLst/>
                    <a:gdLst>
                      <a:gd name="T0" fmla="*/ 0 w 64"/>
                      <a:gd name="T1" fmla="*/ 0 h 22"/>
                      <a:gd name="T2" fmla="*/ 0 w 64"/>
                      <a:gd name="T3" fmla="*/ 0 h 22"/>
                      <a:gd name="T4" fmla="*/ 0 w 64"/>
                      <a:gd name="T5" fmla="*/ 0 h 22"/>
                      <a:gd name="T6" fmla="*/ 0 w 64"/>
                      <a:gd name="T7" fmla="*/ 0 h 22"/>
                      <a:gd name="T8" fmla="*/ 0 w 64"/>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2">
                        <a:moveTo>
                          <a:pt x="0" y="19"/>
                        </a:moveTo>
                        <a:lnTo>
                          <a:pt x="26" y="17"/>
                        </a:lnTo>
                        <a:lnTo>
                          <a:pt x="64" y="0"/>
                        </a:lnTo>
                        <a:lnTo>
                          <a:pt x="32" y="22"/>
                        </a:lnTo>
                        <a:lnTo>
                          <a:pt x="0" y="1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38" name="Freeform 1277"/>
                  <p:cNvSpPr>
                    <a:spLocks/>
                  </p:cNvSpPr>
                  <p:nvPr/>
                </p:nvSpPr>
                <p:spPr bwMode="auto">
                  <a:xfrm>
                    <a:off x="5053" y="2030"/>
                    <a:ext cx="6" cy="5"/>
                  </a:xfrm>
                  <a:custGeom>
                    <a:avLst/>
                    <a:gdLst>
                      <a:gd name="T0" fmla="*/ 0 w 42"/>
                      <a:gd name="T1" fmla="*/ 0 h 18"/>
                      <a:gd name="T2" fmla="*/ 0 w 42"/>
                      <a:gd name="T3" fmla="*/ 0 h 18"/>
                      <a:gd name="T4" fmla="*/ 0 w 42"/>
                      <a:gd name="T5" fmla="*/ 0 h 18"/>
                      <a:gd name="T6" fmla="*/ 0 w 42"/>
                      <a:gd name="T7" fmla="*/ 0 h 18"/>
                      <a:gd name="T8" fmla="*/ 0 w 42"/>
                      <a:gd name="T9" fmla="*/ 0 h 18"/>
                      <a:gd name="T10" fmla="*/ 0 w 42"/>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8">
                        <a:moveTo>
                          <a:pt x="0" y="18"/>
                        </a:moveTo>
                        <a:lnTo>
                          <a:pt x="23" y="13"/>
                        </a:lnTo>
                        <a:lnTo>
                          <a:pt x="42" y="0"/>
                        </a:lnTo>
                        <a:lnTo>
                          <a:pt x="39" y="13"/>
                        </a:lnTo>
                        <a:lnTo>
                          <a:pt x="21" y="18"/>
                        </a:lnTo>
                        <a:lnTo>
                          <a:pt x="0" y="1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63" name="Group 1278"/>
                <p:cNvGrpSpPr>
                  <a:grpSpLocks/>
                </p:cNvGrpSpPr>
                <p:nvPr/>
              </p:nvGrpSpPr>
              <p:grpSpPr bwMode="auto">
                <a:xfrm>
                  <a:off x="4978" y="2128"/>
                  <a:ext cx="120" cy="83"/>
                  <a:chOff x="4978" y="2128"/>
                  <a:chExt cx="120" cy="83"/>
                </a:xfrm>
              </p:grpSpPr>
              <p:sp>
                <p:nvSpPr>
                  <p:cNvPr id="58517" name="Freeform 1279"/>
                  <p:cNvSpPr>
                    <a:spLocks/>
                  </p:cNvSpPr>
                  <p:nvPr/>
                </p:nvSpPr>
                <p:spPr bwMode="auto">
                  <a:xfrm>
                    <a:off x="4978" y="2128"/>
                    <a:ext cx="120" cy="83"/>
                  </a:xfrm>
                  <a:custGeom>
                    <a:avLst/>
                    <a:gdLst>
                      <a:gd name="T0" fmla="*/ 0 w 838"/>
                      <a:gd name="T1" fmla="*/ 0 h 333"/>
                      <a:gd name="T2" fmla="*/ 0 w 838"/>
                      <a:gd name="T3" fmla="*/ 0 h 333"/>
                      <a:gd name="T4" fmla="*/ 0 w 838"/>
                      <a:gd name="T5" fmla="*/ 0 h 333"/>
                      <a:gd name="T6" fmla="*/ 0 w 838"/>
                      <a:gd name="T7" fmla="*/ 0 h 333"/>
                      <a:gd name="T8" fmla="*/ 0 w 838"/>
                      <a:gd name="T9" fmla="*/ 0 h 333"/>
                      <a:gd name="T10" fmla="*/ 0 w 838"/>
                      <a:gd name="T11" fmla="*/ 0 h 333"/>
                      <a:gd name="T12" fmla="*/ 0 w 838"/>
                      <a:gd name="T13" fmla="*/ 0 h 333"/>
                      <a:gd name="T14" fmla="*/ 0 w 838"/>
                      <a:gd name="T15" fmla="*/ 0 h 333"/>
                      <a:gd name="T16" fmla="*/ 0 w 838"/>
                      <a:gd name="T17" fmla="*/ 0 h 333"/>
                      <a:gd name="T18" fmla="*/ 0 w 838"/>
                      <a:gd name="T19" fmla="*/ 0 h 333"/>
                      <a:gd name="T20" fmla="*/ 0 w 838"/>
                      <a:gd name="T21" fmla="*/ 0 h 333"/>
                      <a:gd name="T22" fmla="*/ 0 w 838"/>
                      <a:gd name="T23" fmla="*/ 0 h 333"/>
                      <a:gd name="T24" fmla="*/ 0 w 838"/>
                      <a:gd name="T25" fmla="*/ 0 h 333"/>
                      <a:gd name="T26" fmla="*/ 0 w 838"/>
                      <a:gd name="T27" fmla="*/ 0 h 333"/>
                      <a:gd name="T28" fmla="*/ 0 w 838"/>
                      <a:gd name="T29" fmla="*/ 0 h 333"/>
                      <a:gd name="T30" fmla="*/ 0 w 838"/>
                      <a:gd name="T31" fmla="*/ 0 h 333"/>
                      <a:gd name="T32" fmla="*/ 0 w 838"/>
                      <a:gd name="T33" fmla="*/ 0 h 333"/>
                      <a:gd name="T34" fmla="*/ 0 w 838"/>
                      <a:gd name="T35" fmla="*/ 0 h 333"/>
                      <a:gd name="T36" fmla="*/ 0 w 838"/>
                      <a:gd name="T37" fmla="*/ 0 h 333"/>
                      <a:gd name="T38" fmla="*/ 0 w 838"/>
                      <a:gd name="T39" fmla="*/ 0 h 333"/>
                      <a:gd name="T40" fmla="*/ 0 w 838"/>
                      <a:gd name="T41" fmla="*/ 0 h 333"/>
                      <a:gd name="T42" fmla="*/ 0 w 838"/>
                      <a:gd name="T43" fmla="*/ 0 h 333"/>
                      <a:gd name="T44" fmla="*/ 0 w 838"/>
                      <a:gd name="T45" fmla="*/ 0 h 333"/>
                      <a:gd name="T46" fmla="*/ 0 w 838"/>
                      <a:gd name="T47" fmla="*/ 0 h 333"/>
                      <a:gd name="T48" fmla="*/ 0 w 838"/>
                      <a:gd name="T49" fmla="*/ 0 h 333"/>
                      <a:gd name="T50" fmla="*/ 0 w 838"/>
                      <a:gd name="T51" fmla="*/ 0 h 333"/>
                      <a:gd name="T52" fmla="*/ 0 w 838"/>
                      <a:gd name="T53" fmla="*/ 0 h 333"/>
                      <a:gd name="T54" fmla="*/ 0 w 838"/>
                      <a:gd name="T55" fmla="*/ 0 h 333"/>
                      <a:gd name="T56" fmla="*/ 0 w 838"/>
                      <a:gd name="T57" fmla="*/ 0 h 333"/>
                      <a:gd name="T58" fmla="*/ 0 w 838"/>
                      <a:gd name="T59" fmla="*/ 0 h 333"/>
                      <a:gd name="T60" fmla="*/ 0 w 838"/>
                      <a:gd name="T61" fmla="*/ 0 h 333"/>
                      <a:gd name="T62" fmla="*/ 0 w 838"/>
                      <a:gd name="T63" fmla="*/ 0 h 333"/>
                      <a:gd name="T64" fmla="*/ 0 w 838"/>
                      <a:gd name="T65" fmla="*/ 0 h 333"/>
                      <a:gd name="T66" fmla="*/ 0 w 838"/>
                      <a:gd name="T67" fmla="*/ 0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8" h="333">
                        <a:moveTo>
                          <a:pt x="838" y="129"/>
                        </a:moveTo>
                        <a:lnTo>
                          <a:pt x="759" y="123"/>
                        </a:lnTo>
                        <a:lnTo>
                          <a:pt x="704" y="90"/>
                        </a:lnTo>
                        <a:lnTo>
                          <a:pt x="577" y="42"/>
                        </a:lnTo>
                        <a:lnTo>
                          <a:pt x="522" y="9"/>
                        </a:lnTo>
                        <a:lnTo>
                          <a:pt x="485" y="0"/>
                        </a:lnTo>
                        <a:lnTo>
                          <a:pt x="452" y="11"/>
                        </a:lnTo>
                        <a:lnTo>
                          <a:pt x="344" y="20"/>
                        </a:lnTo>
                        <a:lnTo>
                          <a:pt x="289" y="19"/>
                        </a:lnTo>
                        <a:lnTo>
                          <a:pt x="243" y="29"/>
                        </a:lnTo>
                        <a:lnTo>
                          <a:pt x="212" y="49"/>
                        </a:lnTo>
                        <a:lnTo>
                          <a:pt x="157" y="66"/>
                        </a:lnTo>
                        <a:lnTo>
                          <a:pt x="91" y="81"/>
                        </a:lnTo>
                        <a:lnTo>
                          <a:pt x="69" y="93"/>
                        </a:lnTo>
                        <a:lnTo>
                          <a:pt x="52" y="111"/>
                        </a:lnTo>
                        <a:lnTo>
                          <a:pt x="11" y="126"/>
                        </a:lnTo>
                        <a:lnTo>
                          <a:pt x="0" y="144"/>
                        </a:lnTo>
                        <a:lnTo>
                          <a:pt x="2" y="164"/>
                        </a:lnTo>
                        <a:lnTo>
                          <a:pt x="20" y="179"/>
                        </a:lnTo>
                        <a:lnTo>
                          <a:pt x="24" y="204"/>
                        </a:lnTo>
                        <a:lnTo>
                          <a:pt x="47" y="218"/>
                        </a:lnTo>
                        <a:lnTo>
                          <a:pt x="93" y="218"/>
                        </a:lnTo>
                        <a:lnTo>
                          <a:pt x="115" y="233"/>
                        </a:lnTo>
                        <a:lnTo>
                          <a:pt x="152" y="242"/>
                        </a:lnTo>
                        <a:lnTo>
                          <a:pt x="268" y="226"/>
                        </a:lnTo>
                        <a:lnTo>
                          <a:pt x="358" y="231"/>
                        </a:lnTo>
                        <a:lnTo>
                          <a:pt x="417" y="263"/>
                        </a:lnTo>
                        <a:lnTo>
                          <a:pt x="470" y="281"/>
                        </a:lnTo>
                        <a:lnTo>
                          <a:pt x="527" y="307"/>
                        </a:lnTo>
                        <a:lnTo>
                          <a:pt x="578" y="323"/>
                        </a:lnTo>
                        <a:lnTo>
                          <a:pt x="629" y="327"/>
                        </a:lnTo>
                        <a:lnTo>
                          <a:pt x="722" y="318"/>
                        </a:lnTo>
                        <a:lnTo>
                          <a:pt x="782" y="333"/>
                        </a:lnTo>
                        <a:lnTo>
                          <a:pt x="838" y="129"/>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518" name="Freeform 1280"/>
                  <p:cNvSpPr>
                    <a:spLocks/>
                  </p:cNvSpPr>
                  <p:nvPr/>
                </p:nvSpPr>
                <p:spPr bwMode="auto">
                  <a:xfrm>
                    <a:off x="4994" y="2165"/>
                    <a:ext cx="24" cy="11"/>
                  </a:xfrm>
                  <a:custGeom>
                    <a:avLst/>
                    <a:gdLst>
                      <a:gd name="T0" fmla="*/ 0 w 169"/>
                      <a:gd name="T1" fmla="*/ 0 h 47"/>
                      <a:gd name="T2" fmla="*/ 0 w 169"/>
                      <a:gd name="T3" fmla="*/ 0 h 47"/>
                      <a:gd name="T4" fmla="*/ 0 w 169"/>
                      <a:gd name="T5" fmla="*/ 0 h 47"/>
                      <a:gd name="T6" fmla="*/ 0 w 169"/>
                      <a:gd name="T7" fmla="*/ 0 h 47"/>
                      <a:gd name="T8" fmla="*/ 0 w 169"/>
                      <a:gd name="T9" fmla="*/ 0 h 47"/>
                      <a:gd name="T10" fmla="*/ 0 w 169"/>
                      <a:gd name="T11" fmla="*/ 0 h 47"/>
                      <a:gd name="T12" fmla="*/ 0 w 169"/>
                      <a:gd name="T13" fmla="*/ 0 h 47"/>
                      <a:gd name="T14" fmla="*/ 0 w 169"/>
                      <a:gd name="T15" fmla="*/ 0 h 47"/>
                      <a:gd name="T16" fmla="*/ 0 w 169"/>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47">
                        <a:moveTo>
                          <a:pt x="0" y="47"/>
                        </a:moveTo>
                        <a:lnTo>
                          <a:pt x="44" y="32"/>
                        </a:lnTo>
                        <a:lnTo>
                          <a:pt x="97" y="25"/>
                        </a:lnTo>
                        <a:lnTo>
                          <a:pt x="169" y="1"/>
                        </a:lnTo>
                        <a:lnTo>
                          <a:pt x="149" y="0"/>
                        </a:lnTo>
                        <a:lnTo>
                          <a:pt x="86" y="21"/>
                        </a:lnTo>
                        <a:lnTo>
                          <a:pt x="45" y="21"/>
                        </a:lnTo>
                        <a:lnTo>
                          <a:pt x="21" y="37"/>
                        </a:lnTo>
                        <a:lnTo>
                          <a:pt x="0" y="4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9" name="Freeform 1281"/>
                  <p:cNvSpPr>
                    <a:spLocks/>
                  </p:cNvSpPr>
                  <p:nvPr/>
                </p:nvSpPr>
                <p:spPr bwMode="auto">
                  <a:xfrm>
                    <a:off x="5027" y="2164"/>
                    <a:ext cx="11" cy="3"/>
                  </a:xfrm>
                  <a:custGeom>
                    <a:avLst/>
                    <a:gdLst>
                      <a:gd name="T0" fmla="*/ 0 w 81"/>
                      <a:gd name="T1" fmla="*/ 0 h 15"/>
                      <a:gd name="T2" fmla="*/ 0 w 81"/>
                      <a:gd name="T3" fmla="*/ 0 h 15"/>
                      <a:gd name="T4" fmla="*/ 0 w 81"/>
                      <a:gd name="T5" fmla="*/ 0 h 15"/>
                      <a:gd name="T6" fmla="*/ 0 w 81"/>
                      <a:gd name="T7" fmla="*/ 0 h 15"/>
                      <a:gd name="T8" fmla="*/ 0 w 81"/>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
                        <a:moveTo>
                          <a:pt x="0" y="4"/>
                        </a:moveTo>
                        <a:lnTo>
                          <a:pt x="52" y="15"/>
                        </a:lnTo>
                        <a:lnTo>
                          <a:pt x="81" y="7"/>
                        </a:lnTo>
                        <a:lnTo>
                          <a:pt x="55"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0" name="Freeform 1282"/>
                  <p:cNvSpPr>
                    <a:spLocks/>
                  </p:cNvSpPr>
                  <p:nvPr/>
                </p:nvSpPr>
                <p:spPr bwMode="auto">
                  <a:xfrm>
                    <a:off x="4984" y="2147"/>
                    <a:ext cx="42" cy="22"/>
                  </a:xfrm>
                  <a:custGeom>
                    <a:avLst/>
                    <a:gdLst>
                      <a:gd name="T0" fmla="*/ 0 w 299"/>
                      <a:gd name="T1" fmla="*/ 0 h 90"/>
                      <a:gd name="T2" fmla="*/ 0 w 299"/>
                      <a:gd name="T3" fmla="*/ 0 h 90"/>
                      <a:gd name="T4" fmla="*/ 0 w 299"/>
                      <a:gd name="T5" fmla="*/ 0 h 90"/>
                      <a:gd name="T6" fmla="*/ 0 w 299"/>
                      <a:gd name="T7" fmla="*/ 0 h 90"/>
                      <a:gd name="T8" fmla="*/ 0 w 299"/>
                      <a:gd name="T9" fmla="*/ 0 h 90"/>
                      <a:gd name="T10" fmla="*/ 0 w 299"/>
                      <a:gd name="T11" fmla="*/ 0 h 90"/>
                      <a:gd name="T12" fmla="*/ 0 w 299"/>
                      <a:gd name="T13" fmla="*/ 0 h 90"/>
                      <a:gd name="T14" fmla="*/ 0 w 299"/>
                      <a:gd name="T15" fmla="*/ 0 h 90"/>
                      <a:gd name="T16" fmla="*/ 0 w 299"/>
                      <a:gd name="T17" fmla="*/ 0 h 90"/>
                      <a:gd name="T18" fmla="*/ 0 w 299"/>
                      <a:gd name="T19" fmla="*/ 0 h 90"/>
                      <a:gd name="T20" fmla="*/ 0 w 299"/>
                      <a:gd name="T21" fmla="*/ 0 h 90"/>
                      <a:gd name="T22" fmla="*/ 0 w 299"/>
                      <a:gd name="T23" fmla="*/ 0 h 90"/>
                      <a:gd name="T24" fmla="*/ 0 w 299"/>
                      <a:gd name="T25" fmla="*/ 0 h 90"/>
                      <a:gd name="T26" fmla="*/ 0 w 299"/>
                      <a:gd name="T27" fmla="*/ 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9" h="90">
                        <a:moveTo>
                          <a:pt x="0" y="90"/>
                        </a:moveTo>
                        <a:lnTo>
                          <a:pt x="40" y="72"/>
                        </a:lnTo>
                        <a:lnTo>
                          <a:pt x="74" y="51"/>
                        </a:lnTo>
                        <a:lnTo>
                          <a:pt x="123" y="40"/>
                        </a:lnTo>
                        <a:lnTo>
                          <a:pt x="187" y="26"/>
                        </a:lnTo>
                        <a:lnTo>
                          <a:pt x="250" y="9"/>
                        </a:lnTo>
                        <a:lnTo>
                          <a:pt x="299" y="9"/>
                        </a:lnTo>
                        <a:lnTo>
                          <a:pt x="247" y="0"/>
                        </a:lnTo>
                        <a:lnTo>
                          <a:pt x="213" y="8"/>
                        </a:lnTo>
                        <a:lnTo>
                          <a:pt x="175" y="20"/>
                        </a:lnTo>
                        <a:lnTo>
                          <a:pt x="119" y="35"/>
                        </a:lnTo>
                        <a:lnTo>
                          <a:pt x="70" y="41"/>
                        </a:lnTo>
                        <a:lnTo>
                          <a:pt x="47" y="60"/>
                        </a:lnTo>
                        <a:lnTo>
                          <a:pt x="0" y="9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1" name="Freeform 1283"/>
                  <p:cNvSpPr>
                    <a:spLocks/>
                  </p:cNvSpPr>
                  <p:nvPr/>
                </p:nvSpPr>
                <p:spPr bwMode="auto">
                  <a:xfrm>
                    <a:off x="5029" y="2142"/>
                    <a:ext cx="11" cy="8"/>
                  </a:xfrm>
                  <a:custGeom>
                    <a:avLst/>
                    <a:gdLst>
                      <a:gd name="T0" fmla="*/ 0 w 80"/>
                      <a:gd name="T1" fmla="*/ 0 h 29"/>
                      <a:gd name="T2" fmla="*/ 0 w 80"/>
                      <a:gd name="T3" fmla="*/ 0 h 29"/>
                      <a:gd name="T4" fmla="*/ 0 w 80"/>
                      <a:gd name="T5" fmla="*/ 0 h 29"/>
                      <a:gd name="T6" fmla="*/ 0 w 80"/>
                      <a:gd name="T7" fmla="*/ 0 h 29"/>
                      <a:gd name="T8" fmla="*/ 0 w 8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9">
                        <a:moveTo>
                          <a:pt x="80" y="0"/>
                        </a:moveTo>
                        <a:lnTo>
                          <a:pt x="51" y="18"/>
                        </a:lnTo>
                        <a:lnTo>
                          <a:pt x="0" y="29"/>
                        </a:lnTo>
                        <a:lnTo>
                          <a:pt x="38" y="14"/>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2" name="Freeform 1284"/>
                  <p:cNvSpPr>
                    <a:spLocks/>
                  </p:cNvSpPr>
                  <p:nvPr/>
                </p:nvSpPr>
                <p:spPr bwMode="auto">
                  <a:xfrm>
                    <a:off x="4985" y="2144"/>
                    <a:ext cx="23" cy="12"/>
                  </a:xfrm>
                  <a:custGeom>
                    <a:avLst/>
                    <a:gdLst>
                      <a:gd name="T0" fmla="*/ 0 w 161"/>
                      <a:gd name="T1" fmla="*/ 0 h 52"/>
                      <a:gd name="T2" fmla="*/ 0 w 161"/>
                      <a:gd name="T3" fmla="*/ 0 h 52"/>
                      <a:gd name="T4" fmla="*/ 0 w 161"/>
                      <a:gd name="T5" fmla="*/ 0 h 52"/>
                      <a:gd name="T6" fmla="*/ 0 w 161"/>
                      <a:gd name="T7" fmla="*/ 0 h 52"/>
                      <a:gd name="T8" fmla="*/ 0 w 161"/>
                      <a:gd name="T9" fmla="*/ 0 h 52"/>
                      <a:gd name="T10" fmla="*/ 0 w 161"/>
                      <a:gd name="T11" fmla="*/ 0 h 52"/>
                      <a:gd name="T12" fmla="*/ 0 w 161"/>
                      <a:gd name="T13" fmla="*/ 0 h 52"/>
                      <a:gd name="T14" fmla="*/ 0 w 161"/>
                      <a:gd name="T15" fmla="*/ 0 h 52"/>
                      <a:gd name="T16" fmla="*/ 0 w 161"/>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52">
                        <a:moveTo>
                          <a:pt x="14" y="37"/>
                        </a:moveTo>
                        <a:lnTo>
                          <a:pt x="0" y="52"/>
                        </a:lnTo>
                        <a:lnTo>
                          <a:pt x="55" y="29"/>
                        </a:lnTo>
                        <a:lnTo>
                          <a:pt x="101" y="19"/>
                        </a:lnTo>
                        <a:lnTo>
                          <a:pt x="137" y="8"/>
                        </a:lnTo>
                        <a:lnTo>
                          <a:pt x="161" y="0"/>
                        </a:lnTo>
                        <a:lnTo>
                          <a:pt x="105" y="11"/>
                        </a:lnTo>
                        <a:lnTo>
                          <a:pt x="59" y="25"/>
                        </a:lnTo>
                        <a:lnTo>
                          <a:pt x="14"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3" name="Freeform 1285"/>
                  <p:cNvSpPr>
                    <a:spLocks/>
                  </p:cNvSpPr>
                  <p:nvPr/>
                </p:nvSpPr>
                <p:spPr bwMode="auto">
                  <a:xfrm>
                    <a:off x="5017" y="2135"/>
                    <a:ext cx="21" cy="3"/>
                  </a:xfrm>
                  <a:custGeom>
                    <a:avLst/>
                    <a:gdLst>
                      <a:gd name="T0" fmla="*/ 0 w 146"/>
                      <a:gd name="T1" fmla="*/ 0 h 9"/>
                      <a:gd name="T2" fmla="*/ 0 w 146"/>
                      <a:gd name="T3" fmla="*/ 0 h 9"/>
                      <a:gd name="T4" fmla="*/ 0 w 146"/>
                      <a:gd name="T5" fmla="*/ 0 h 9"/>
                      <a:gd name="T6" fmla="*/ 0 w 146"/>
                      <a:gd name="T7" fmla="*/ 0 h 9"/>
                      <a:gd name="T8" fmla="*/ 0 w 146"/>
                      <a:gd name="T9" fmla="*/ 0 h 9"/>
                      <a:gd name="T10" fmla="*/ 0 w 14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9">
                        <a:moveTo>
                          <a:pt x="0" y="9"/>
                        </a:moveTo>
                        <a:lnTo>
                          <a:pt x="35" y="9"/>
                        </a:lnTo>
                        <a:lnTo>
                          <a:pt x="89" y="9"/>
                        </a:lnTo>
                        <a:lnTo>
                          <a:pt x="146" y="0"/>
                        </a:lnTo>
                        <a:lnTo>
                          <a:pt x="81" y="0"/>
                        </a:lnTo>
                        <a:lnTo>
                          <a:pt x="0" y="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4" name="Freeform 1286"/>
                  <p:cNvSpPr>
                    <a:spLocks/>
                  </p:cNvSpPr>
                  <p:nvPr/>
                </p:nvSpPr>
                <p:spPr bwMode="auto">
                  <a:xfrm>
                    <a:off x="5001" y="2174"/>
                    <a:ext cx="3" cy="9"/>
                  </a:xfrm>
                  <a:custGeom>
                    <a:avLst/>
                    <a:gdLst>
                      <a:gd name="T0" fmla="*/ 0 w 19"/>
                      <a:gd name="T1" fmla="*/ 0 h 35"/>
                      <a:gd name="T2" fmla="*/ 0 w 19"/>
                      <a:gd name="T3" fmla="*/ 0 h 35"/>
                      <a:gd name="T4" fmla="*/ 0 w 19"/>
                      <a:gd name="T5" fmla="*/ 0 h 35"/>
                      <a:gd name="T6" fmla="*/ 0 w 19"/>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5">
                        <a:moveTo>
                          <a:pt x="9" y="0"/>
                        </a:moveTo>
                        <a:lnTo>
                          <a:pt x="19" y="11"/>
                        </a:lnTo>
                        <a:lnTo>
                          <a:pt x="0" y="35"/>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5" name="Freeform 1287"/>
                  <p:cNvSpPr>
                    <a:spLocks/>
                  </p:cNvSpPr>
                  <p:nvPr/>
                </p:nvSpPr>
                <p:spPr bwMode="auto">
                  <a:xfrm>
                    <a:off x="4987" y="2167"/>
                    <a:ext cx="5"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5">
                        <a:moveTo>
                          <a:pt x="23" y="0"/>
                        </a:moveTo>
                        <a:lnTo>
                          <a:pt x="33" y="15"/>
                        </a:lnTo>
                        <a:lnTo>
                          <a:pt x="10" y="42"/>
                        </a:lnTo>
                        <a:lnTo>
                          <a:pt x="0" y="45"/>
                        </a:lnTo>
                        <a:lnTo>
                          <a:pt x="15" y="30"/>
                        </a:lnTo>
                        <a:lnTo>
                          <a:pt x="2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6" name="Freeform 1288"/>
                  <p:cNvSpPr>
                    <a:spLocks/>
                  </p:cNvSpPr>
                  <p:nvPr/>
                </p:nvSpPr>
                <p:spPr bwMode="auto">
                  <a:xfrm>
                    <a:off x="4982" y="2158"/>
                    <a:ext cx="5" cy="10"/>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8">
                        <a:moveTo>
                          <a:pt x="31" y="0"/>
                        </a:moveTo>
                        <a:lnTo>
                          <a:pt x="29" y="18"/>
                        </a:lnTo>
                        <a:lnTo>
                          <a:pt x="18" y="30"/>
                        </a:lnTo>
                        <a:lnTo>
                          <a:pt x="0" y="38"/>
                        </a:lnTo>
                        <a:lnTo>
                          <a:pt x="16" y="22"/>
                        </a:lnTo>
                        <a:lnTo>
                          <a:pt x="3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7" name="Freeform 1289"/>
                  <p:cNvSpPr>
                    <a:spLocks/>
                  </p:cNvSpPr>
                  <p:nvPr/>
                </p:nvSpPr>
                <p:spPr bwMode="auto">
                  <a:xfrm>
                    <a:off x="5052" y="2142"/>
                    <a:ext cx="3" cy="12"/>
                  </a:xfrm>
                  <a:custGeom>
                    <a:avLst/>
                    <a:gdLst>
                      <a:gd name="T0" fmla="*/ 0 w 23"/>
                      <a:gd name="T1" fmla="*/ 0 h 47"/>
                      <a:gd name="T2" fmla="*/ 0 w 23"/>
                      <a:gd name="T3" fmla="*/ 0 h 47"/>
                      <a:gd name="T4" fmla="*/ 0 w 23"/>
                      <a:gd name="T5" fmla="*/ 0 h 47"/>
                      <a:gd name="T6" fmla="*/ 0 w 23"/>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7">
                        <a:moveTo>
                          <a:pt x="0" y="0"/>
                        </a:moveTo>
                        <a:lnTo>
                          <a:pt x="23" y="23"/>
                        </a:lnTo>
                        <a:lnTo>
                          <a:pt x="22" y="4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8" name="Freeform 1290"/>
                  <p:cNvSpPr>
                    <a:spLocks/>
                  </p:cNvSpPr>
                  <p:nvPr/>
                </p:nvSpPr>
                <p:spPr bwMode="auto">
                  <a:xfrm>
                    <a:off x="5052" y="2174"/>
                    <a:ext cx="29" cy="9"/>
                  </a:xfrm>
                  <a:custGeom>
                    <a:avLst/>
                    <a:gdLst>
                      <a:gd name="T0" fmla="*/ 0 w 207"/>
                      <a:gd name="T1" fmla="*/ 0 h 36"/>
                      <a:gd name="T2" fmla="*/ 0 w 207"/>
                      <a:gd name="T3" fmla="*/ 0 h 36"/>
                      <a:gd name="T4" fmla="*/ 0 w 207"/>
                      <a:gd name="T5" fmla="*/ 0 h 36"/>
                      <a:gd name="T6" fmla="*/ 0 w 207"/>
                      <a:gd name="T7" fmla="*/ 0 h 36"/>
                      <a:gd name="T8" fmla="*/ 0 w 20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36">
                        <a:moveTo>
                          <a:pt x="0" y="0"/>
                        </a:moveTo>
                        <a:lnTo>
                          <a:pt x="94" y="19"/>
                        </a:lnTo>
                        <a:lnTo>
                          <a:pt x="207" y="36"/>
                        </a:lnTo>
                        <a:lnTo>
                          <a:pt x="120" y="3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29" name="Freeform 1291"/>
                  <p:cNvSpPr>
                    <a:spLocks/>
                  </p:cNvSpPr>
                  <p:nvPr/>
                </p:nvSpPr>
                <p:spPr bwMode="auto">
                  <a:xfrm>
                    <a:off x="5059" y="2151"/>
                    <a:ext cx="22" cy="17"/>
                  </a:xfrm>
                  <a:custGeom>
                    <a:avLst/>
                    <a:gdLst>
                      <a:gd name="T0" fmla="*/ 0 w 155"/>
                      <a:gd name="T1" fmla="*/ 0 h 70"/>
                      <a:gd name="T2" fmla="*/ 0 w 155"/>
                      <a:gd name="T3" fmla="*/ 0 h 70"/>
                      <a:gd name="T4" fmla="*/ 0 w 155"/>
                      <a:gd name="T5" fmla="*/ 0 h 70"/>
                      <a:gd name="T6" fmla="*/ 0 w 155"/>
                      <a:gd name="T7" fmla="*/ 0 h 70"/>
                      <a:gd name="T8" fmla="*/ 0 w 155"/>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70">
                        <a:moveTo>
                          <a:pt x="0" y="0"/>
                        </a:moveTo>
                        <a:lnTo>
                          <a:pt x="86" y="49"/>
                        </a:lnTo>
                        <a:lnTo>
                          <a:pt x="155" y="70"/>
                        </a:lnTo>
                        <a:lnTo>
                          <a:pt x="91"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464" name="Freeform 1292"/>
                <p:cNvSpPr>
                  <a:spLocks/>
                </p:cNvSpPr>
                <p:nvPr/>
              </p:nvSpPr>
              <p:spPr bwMode="auto">
                <a:xfrm>
                  <a:off x="4986" y="2312"/>
                  <a:ext cx="366" cy="521"/>
                </a:xfrm>
                <a:custGeom>
                  <a:avLst/>
                  <a:gdLst>
                    <a:gd name="T0" fmla="*/ 0 w 2566"/>
                    <a:gd name="T1" fmla="*/ 1 h 2082"/>
                    <a:gd name="T2" fmla="*/ 0 w 2566"/>
                    <a:gd name="T3" fmla="*/ 1 h 2082"/>
                    <a:gd name="T4" fmla="*/ 0 w 2566"/>
                    <a:gd name="T5" fmla="*/ 1 h 2082"/>
                    <a:gd name="T6" fmla="*/ 0 w 2566"/>
                    <a:gd name="T7" fmla="*/ 1 h 2082"/>
                    <a:gd name="T8" fmla="*/ 0 w 2566"/>
                    <a:gd name="T9" fmla="*/ 1 h 2082"/>
                    <a:gd name="T10" fmla="*/ 0 w 2566"/>
                    <a:gd name="T11" fmla="*/ 1 h 2082"/>
                    <a:gd name="T12" fmla="*/ 0 w 2566"/>
                    <a:gd name="T13" fmla="*/ 0 h 2082"/>
                    <a:gd name="T14" fmla="*/ 0 w 2566"/>
                    <a:gd name="T15" fmla="*/ 0 h 2082"/>
                    <a:gd name="T16" fmla="*/ 0 w 2566"/>
                    <a:gd name="T17" fmla="*/ 0 h 2082"/>
                    <a:gd name="T18" fmla="*/ 0 w 2566"/>
                    <a:gd name="T19" fmla="*/ 0 h 2082"/>
                    <a:gd name="T20" fmla="*/ 0 w 2566"/>
                    <a:gd name="T21" fmla="*/ 0 h 2082"/>
                    <a:gd name="T22" fmla="*/ 0 w 2566"/>
                    <a:gd name="T23" fmla="*/ 0 h 2082"/>
                    <a:gd name="T24" fmla="*/ 0 w 2566"/>
                    <a:gd name="T25" fmla="*/ 0 h 2082"/>
                    <a:gd name="T26" fmla="*/ 0 w 2566"/>
                    <a:gd name="T27" fmla="*/ 0 h 2082"/>
                    <a:gd name="T28" fmla="*/ 0 w 2566"/>
                    <a:gd name="T29" fmla="*/ 0 h 2082"/>
                    <a:gd name="T30" fmla="*/ 0 w 2566"/>
                    <a:gd name="T31" fmla="*/ 0 h 2082"/>
                    <a:gd name="T32" fmla="*/ 0 w 2566"/>
                    <a:gd name="T33" fmla="*/ 0 h 2082"/>
                    <a:gd name="T34" fmla="*/ 0 w 2566"/>
                    <a:gd name="T35" fmla="*/ 0 h 2082"/>
                    <a:gd name="T36" fmla="*/ 0 w 2566"/>
                    <a:gd name="T37" fmla="*/ 0 h 2082"/>
                    <a:gd name="T38" fmla="*/ 0 w 2566"/>
                    <a:gd name="T39" fmla="*/ 0 h 2082"/>
                    <a:gd name="T40" fmla="*/ 0 w 2566"/>
                    <a:gd name="T41" fmla="*/ 0 h 2082"/>
                    <a:gd name="T42" fmla="*/ 0 w 2566"/>
                    <a:gd name="T43" fmla="*/ 0 h 2082"/>
                    <a:gd name="T44" fmla="*/ 0 w 2566"/>
                    <a:gd name="T45" fmla="*/ 0 h 2082"/>
                    <a:gd name="T46" fmla="*/ 0 w 2566"/>
                    <a:gd name="T47" fmla="*/ 0 h 2082"/>
                    <a:gd name="T48" fmla="*/ 0 w 2566"/>
                    <a:gd name="T49" fmla="*/ 0 h 2082"/>
                    <a:gd name="T50" fmla="*/ 0 w 2566"/>
                    <a:gd name="T51" fmla="*/ 0 h 2082"/>
                    <a:gd name="T52" fmla="*/ 0 w 2566"/>
                    <a:gd name="T53" fmla="*/ 0 h 2082"/>
                    <a:gd name="T54" fmla="*/ 0 w 2566"/>
                    <a:gd name="T55" fmla="*/ 0 h 2082"/>
                    <a:gd name="T56" fmla="*/ 0 w 2566"/>
                    <a:gd name="T57" fmla="*/ 0 h 2082"/>
                    <a:gd name="T58" fmla="*/ 0 w 2566"/>
                    <a:gd name="T59" fmla="*/ 0 h 2082"/>
                    <a:gd name="T60" fmla="*/ 0 w 2566"/>
                    <a:gd name="T61" fmla="*/ 0 h 2082"/>
                    <a:gd name="T62" fmla="*/ 0 w 2566"/>
                    <a:gd name="T63" fmla="*/ 0 h 2082"/>
                    <a:gd name="T64" fmla="*/ 0 w 2566"/>
                    <a:gd name="T65" fmla="*/ 0 h 2082"/>
                    <a:gd name="T66" fmla="*/ 0 w 2566"/>
                    <a:gd name="T67" fmla="*/ 0 h 2082"/>
                    <a:gd name="T68" fmla="*/ 0 w 2566"/>
                    <a:gd name="T69" fmla="*/ 0 h 2082"/>
                    <a:gd name="T70" fmla="*/ 0 w 2566"/>
                    <a:gd name="T71" fmla="*/ 0 h 2082"/>
                    <a:gd name="T72" fmla="*/ 0 w 2566"/>
                    <a:gd name="T73" fmla="*/ 0 h 2082"/>
                    <a:gd name="T74" fmla="*/ 0 w 2566"/>
                    <a:gd name="T75" fmla="*/ 0 h 2082"/>
                    <a:gd name="T76" fmla="*/ 0 w 2566"/>
                    <a:gd name="T77" fmla="*/ 0 h 2082"/>
                    <a:gd name="T78" fmla="*/ 0 w 2566"/>
                    <a:gd name="T79" fmla="*/ 0 h 2082"/>
                    <a:gd name="T80" fmla="*/ 0 w 2566"/>
                    <a:gd name="T81" fmla="*/ 0 h 2082"/>
                    <a:gd name="T82" fmla="*/ 0 w 2566"/>
                    <a:gd name="T83" fmla="*/ 0 h 2082"/>
                    <a:gd name="T84" fmla="*/ 0 w 2566"/>
                    <a:gd name="T85" fmla="*/ 0 h 2082"/>
                    <a:gd name="T86" fmla="*/ 0 w 2566"/>
                    <a:gd name="T87" fmla="*/ 0 h 2082"/>
                    <a:gd name="T88" fmla="*/ 0 w 2566"/>
                    <a:gd name="T89" fmla="*/ 0 h 2082"/>
                    <a:gd name="T90" fmla="*/ 0 w 2566"/>
                    <a:gd name="T91" fmla="*/ 0 h 2082"/>
                    <a:gd name="T92" fmla="*/ 0 w 2566"/>
                    <a:gd name="T93" fmla="*/ 0 h 2082"/>
                    <a:gd name="T94" fmla="*/ 0 w 2566"/>
                    <a:gd name="T95" fmla="*/ 0 h 2082"/>
                    <a:gd name="T96" fmla="*/ 0 w 2566"/>
                    <a:gd name="T97" fmla="*/ 0 h 2082"/>
                    <a:gd name="T98" fmla="*/ 0 w 2566"/>
                    <a:gd name="T99" fmla="*/ 0 h 2082"/>
                    <a:gd name="T100" fmla="*/ 0 w 2566"/>
                    <a:gd name="T101" fmla="*/ 0 h 2082"/>
                    <a:gd name="T102" fmla="*/ 0 w 2566"/>
                    <a:gd name="T103" fmla="*/ 0 h 2082"/>
                    <a:gd name="T104" fmla="*/ 0 w 2566"/>
                    <a:gd name="T105" fmla="*/ 0 h 2082"/>
                    <a:gd name="T106" fmla="*/ 0 w 2566"/>
                    <a:gd name="T107" fmla="*/ 0 h 2082"/>
                    <a:gd name="T108" fmla="*/ 0 w 2566"/>
                    <a:gd name="T109" fmla="*/ 0 h 2082"/>
                    <a:gd name="T110" fmla="*/ 0 w 2566"/>
                    <a:gd name="T111" fmla="*/ 1 h 20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66" h="2082">
                      <a:moveTo>
                        <a:pt x="503" y="1385"/>
                      </a:moveTo>
                      <a:lnTo>
                        <a:pt x="524" y="2035"/>
                      </a:lnTo>
                      <a:lnTo>
                        <a:pt x="346" y="2082"/>
                      </a:lnTo>
                      <a:lnTo>
                        <a:pt x="216" y="2076"/>
                      </a:lnTo>
                      <a:lnTo>
                        <a:pt x="99" y="2042"/>
                      </a:lnTo>
                      <a:lnTo>
                        <a:pt x="37" y="1448"/>
                      </a:lnTo>
                      <a:lnTo>
                        <a:pt x="28" y="1084"/>
                      </a:lnTo>
                      <a:lnTo>
                        <a:pt x="29" y="943"/>
                      </a:lnTo>
                      <a:lnTo>
                        <a:pt x="0" y="824"/>
                      </a:lnTo>
                      <a:lnTo>
                        <a:pt x="0" y="728"/>
                      </a:lnTo>
                      <a:lnTo>
                        <a:pt x="33" y="643"/>
                      </a:lnTo>
                      <a:lnTo>
                        <a:pt x="144" y="529"/>
                      </a:lnTo>
                      <a:lnTo>
                        <a:pt x="277" y="464"/>
                      </a:lnTo>
                      <a:lnTo>
                        <a:pt x="582" y="355"/>
                      </a:lnTo>
                      <a:lnTo>
                        <a:pt x="1029" y="248"/>
                      </a:lnTo>
                      <a:lnTo>
                        <a:pt x="1117" y="241"/>
                      </a:lnTo>
                      <a:lnTo>
                        <a:pt x="1175" y="248"/>
                      </a:lnTo>
                      <a:lnTo>
                        <a:pt x="1191" y="227"/>
                      </a:lnTo>
                      <a:lnTo>
                        <a:pt x="1214" y="203"/>
                      </a:lnTo>
                      <a:lnTo>
                        <a:pt x="1244" y="208"/>
                      </a:lnTo>
                      <a:lnTo>
                        <a:pt x="1282" y="211"/>
                      </a:lnTo>
                      <a:lnTo>
                        <a:pt x="1298" y="166"/>
                      </a:lnTo>
                      <a:lnTo>
                        <a:pt x="1333" y="142"/>
                      </a:lnTo>
                      <a:lnTo>
                        <a:pt x="1367" y="136"/>
                      </a:lnTo>
                      <a:lnTo>
                        <a:pt x="1414" y="136"/>
                      </a:lnTo>
                      <a:lnTo>
                        <a:pt x="1406" y="99"/>
                      </a:lnTo>
                      <a:lnTo>
                        <a:pt x="1459" y="0"/>
                      </a:lnTo>
                      <a:lnTo>
                        <a:pt x="2503" y="27"/>
                      </a:lnTo>
                      <a:lnTo>
                        <a:pt x="2500" y="131"/>
                      </a:lnTo>
                      <a:lnTo>
                        <a:pt x="2518" y="227"/>
                      </a:lnTo>
                      <a:lnTo>
                        <a:pt x="2534" y="293"/>
                      </a:lnTo>
                      <a:lnTo>
                        <a:pt x="2552" y="376"/>
                      </a:lnTo>
                      <a:lnTo>
                        <a:pt x="2566" y="512"/>
                      </a:lnTo>
                      <a:lnTo>
                        <a:pt x="2549" y="592"/>
                      </a:lnTo>
                      <a:lnTo>
                        <a:pt x="2518" y="667"/>
                      </a:lnTo>
                      <a:lnTo>
                        <a:pt x="2482" y="730"/>
                      </a:lnTo>
                      <a:lnTo>
                        <a:pt x="2432" y="754"/>
                      </a:lnTo>
                      <a:lnTo>
                        <a:pt x="2358" y="776"/>
                      </a:lnTo>
                      <a:lnTo>
                        <a:pt x="2258" y="807"/>
                      </a:lnTo>
                      <a:lnTo>
                        <a:pt x="2212" y="860"/>
                      </a:lnTo>
                      <a:lnTo>
                        <a:pt x="2158" y="904"/>
                      </a:lnTo>
                      <a:lnTo>
                        <a:pt x="2074" y="943"/>
                      </a:lnTo>
                      <a:lnTo>
                        <a:pt x="1974" y="973"/>
                      </a:lnTo>
                      <a:lnTo>
                        <a:pt x="1816" y="991"/>
                      </a:lnTo>
                      <a:lnTo>
                        <a:pt x="1680" y="991"/>
                      </a:lnTo>
                      <a:lnTo>
                        <a:pt x="1577" y="981"/>
                      </a:lnTo>
                      <a:lnTo>
                        <a:pt x="1483" y="973"/>
                      </a:lnTo>
                      <a:lnTo>
                        <a:pt x="1414" y="1010"/>
                      </a:lnTo>
                      <a:lnTo>
                        <a:pt x="1277" y="1002"/>
                      </a:lnTo>
                      <a:lnTo>
                        <a:pt x="720" y="1053"/>
                      </a:lnTo>
                      <a:lnTo>
                        <a:pt x="594" y="1079"/>
                      </a:lnTo>
                      <a:lnTo>
                        <a:pt x="574" y="1105"/>
                      </a:lnTo>
                      <a:lnTo>
                        <a:pt x="493" y="1116"/>
                      </a:lnTo>
                      <a:lnTo>
                        <a:pt x="525" y="1167"/>
                      </a:lnTo>
                      <a:lnTo>
                        <a:pt x="499" y="1230"/>
                      </a:lnTo>
                      <a:lnTo>
                        <a:pt x="503" y="1385"/>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465" name="Freeform 1293"/>
                <p:cNvSpPr>
                  <a:spLocks/>
                </p:cNvSpPr>
                <p:nvPr/>
              </p:nvSpPr>
              <p:spPr bwMode="auto">
                <a:xfrm>
                  <a:off x="4988" y="2337"/>
                  <a:ext cx="360" cy="489"/>
                </a:xfrm>
                <a:custGeom>
                  <a:avLst/>
                  <a:gdLst>
                    <a:gd name="T0" fmla="*/ 0 w 2516"/>
                    <a:gd name="T1" fmla="*/ 0 h 1955"/>
                    <a:gd name="T2" fmla="*/ 0 w 2516"/>
                    <a:gd name="T3" fmla="*/ 0 h 1955"/>
                    <a:gd name="T4" fmla="*/ 0 w 2516"/>
                    <a:gd name="T5" fmla="*/ 0 h 1955"/>
                    <a:gd name="T6" fmla="*/ 0 w 2516"/>
                    <a:gd name="T7" fmla="*/ 0 h 1955"/>
                    <a:gd name="T8" fmla="*/ 0 w 2516"/>
                    <a:gd name="T9" fmla="*/ 0 h 1955"/>
                    <a:gd name="T10" fmla="*/ 0 w 2516"/>
                    <a:gd name="T11" fmla="*/ 0 h 1955"/>
                    <a:gd name="T12" fmla="*/ 0 w 2516"/>
                    <a:gd name="T13" fmla="*/ 0 h 1955"/>
                    <a:gd name="T14" fmla="*/ 0 w 2516"/>
                    <a:gd name="T15" fmla="*/ 0 h 1955"/>
                    <a:gd name="T16" fmla="*/ 0 w 2516"/>
                    <a:gd name="T17" fmla="*/ 0 h 1955"/>
                    <a:gd name="T18" fmla="*/ 0 w 2516"/>
                    <a:gd name="T19" fmla="*/ 0 h 1955"/>
                    <a:gd name="T20" fmla="*/ 0 w 2516"/>
                    <a:gd name="T21" fmla="*/ 0 h 1955"/>
                    <a:gd name="T22" fmla="*/ 0 w 2516"/>
                    <a:gd name="T23" fmla="*/ 0 h 1955"/>
                    <a:gd name="T24" fmla="*/ 0 w 2516"/>
                    <a:gd name="T25" fmla="*/ 0 h 1955"/>
                    <a:gd name="T26" fmla="*/ 0 w 2516"/>
                    <a:gd name="T27" fmla="*/ 0 h 1955"/>
                    <a:gd name="T28" fmla="*/ 0 w 2516"/>
                    <a:gd name="T29" fmla="*/ 0 h 1955"/>
                    <a:gd name="T30" fmla="*/ 0 w 2516"/>
                    <a:gd name="T31" fmla="*/ 0 h 1955"/>
                    <a:gd name="T32" fmla="*/ 0 w 2516"/>
                    <a:gd name="T33" fmla="*/ 0 h 1955"/>
                    <a:gd name="T34" fmla="*/ 0 w 2516"/>
                    <a:gd name="T35" fmla="*/ 1 h 1955"/>
                    <a:gd name="T36" fmla="*/ 0 w 2516"/>
                    <a:gd name="T37" fmla="*/ 0 h 1955"/>
                    <a:gd name="T38" fmla="*/ 0 w 2516"/>
                    <a:gd name="T39" fmla="*/ 0 h 1955"/>
                    <a:gd name="T40" fmla="*/ 0 w 2516"/>
                    <a:gd name="T41" fmla="*/ 0 h 1955"/>
                    <a:gd name="T42" fmla="*/ 0 w 2516"/>
                    <a:gd name="T43" fmla="*/ 0 h 1955"/>
                    <a:gd name="T44" fmla="*/ 0 w 2516"/>
                    <a:gd name="T45" fmla="*/ 0 h 1955"/>
                    <a:gd name="T46" fmla="*/ 0 w 2516"/>
                    <a:gd name="T47" fmla="*/ 0 h 1955"/>
                    <a:gd name="T48" fmla="*/ 0 w 2516"/>
                    <a:gd name="T49" fmla="*/ 0 h 1955"/>
                    <a:gd name="T50" fmla="*/ 0 w 2516"/>
                    <a:gd name="T51" fmla="*/ 0 h 1955"/>
                    <a:gd name="T52" fmla="*/ 0 w 2516"/>
                    <a:gd name="T53" fmla="*/ 0 h 1955"/>
                    <a:gd name="T54" fmla="*/ 0 w 2516"/>
                    <a:gd name="T55" fmla="*/ 0 h 1955"/>
                    <a:gd name="T56" fmla="*/ 0 w 2516"/>
                    <a:gd name="T57" fmla="*/ 0 h 1955"/>
                    <a:gd name="T58" fmla="*/ 0 w 2516"/>
                    <a:gd name="T59" fmla="*/ 0 h 1955"/>
                    <a:gd name="T60" fmla="*/ 0 w 2516"/>
                    <a:gd name="T61" fmla="*/ 0 h 1955"/>
                    <a:gd name="T62" fmla="*/ 0 w 2516"/>
                    <a:gd name="T63" fmla="*/ 0 h 1955"/>
                    <a:gd name="T64" fmla="*/ 0 w 2516"/>
                    <a:gd name="T65" fmla="*/ 0 h 1955"/>
                    <a:gd name="T66" fmla="*/ 0 w 2516"/>
                    <a:gd name="T67" fmla="*/ 0 h 1955"/>
                    <a:gd name="T68" fmla="*/ 0 w 2516"/>
                    <a:gd name="T69" fmla="*/ 0 h 1955"/>
                    <a:gd name="T70" fmla="*/ 0 w 2516"/>
                    <a:gd name="T71" fmla="*/ 0 h 1955"/>
                    <a:gd name="T72" fmla="*/ 0 w 2516"/>
                    <a:gd name="T73" fmla="*/ 0 h 1955"/>
                    <a:gd name="T74" fmla="*/ 0 w 2516"/>
                    <a:gd name="T75" fmla="*/ 0 h 1955"/>
                    <a:gd name="T76" fmla="*/ 0 w 2516"/>
                    <a:gd name="T77" fmla="*/ 0 h 1955"/>
                    <a:gd name="T78" fmla="*/ 0 w 2516"/>
                    <a:gd name="T79" fmla="*/ 0 h 1955"/>
                    <a:gd name="T80" fmla="*/ 0 w 2516"/>
                    <a:gd name="T81" fmla="*/ 0 h 19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6" h="1955">
                      <a:moveTo>
                        <a:pt x="2434" y="38"/>
                      </a:moveTo>
                      <a:lnTo>
                        <a:pt x="2438" y="108"/>
                      </a:lnTo>
                      <a:lnTo>
                        <a:pt x="2467" y="81"/>
                      </a:lnTo>
                      <a:lnTo>
                        <a:pt x="2500" y="238"/>
                      </a:lnTo>
                      <a:lnTo>
                        <a:pt x="2516" y="423"/>
                      </a:lnTo>
                      <a:lnTo>
                        <a:pt x="2450" y="615"/>
                      </a:lnTo>
                      <a:lnTo>
                        <a:pt x="2296" y="657"/>
                      </a:lnTo>
                      <a:lnTo>
                        <a:pt x="2312" y="615"/>
                      </a:lnTo>
                      <a:lnTo>
                        <a:pt x="2229" y="680"/>
                      </a:lnTo>
                      <a:lnTo>
                        <a:pt x="2157" y="749"/>
                      </a:lnTo>
                      <a:lnTo>
                        <a:pt x="1996" y="826"/>
                      </a:lnTo>
                      <a:lnTo>
                        <a:pt x="1798" y="843"/>
                      </a:lnTo>
                      <a:lnTo>
                        <a:pt x="1559" y="853"/>
                      </a:lnTo>
                      <a:lnTo>
                        <a:pt x="1460" y="843"/>
                      </a:lnTo>
                      <a:lnTo>
                        <a:pt x="1549" y="804"/>
                      </a:lnTo>
                      <a:lnTo>
                        <a:pt x="1588" y="707"/>
                      </a:lnTo>
                      <a:lnTo>
                        <a:pt x="1516" y="788"/>
                      </a:lnTo>
                      <a:lnTo>
                        <a:pt x="1427" y="837"/>
                      </a:lnTo>
                      <a:lnTo>
                        <a:pt x="1344" y="881"/>
                      </a:lnTo>
                      <a:lnTo>
                        <a:pt x="1260" y="870"/>
                      </a:lnTo>
                      <a:lnTo>
                        <a:pt x="1316" y="831"/>
                      </a:lnTo>
                      <a:lnTo>
                        <a:pt x="1372" y="783"/>
                      </a:lnTo>
                      <a:lnTo>
                        <a:pt x="1283" y="815"/>
                      </a:lnTo>
                      <a:lnTo>
                        <a:pt x="1194" y="881"/>
                      </a:lnTo>
                      <a:lnTo>
                        <a:pt x="906" y="913"/>
                      </a:lnTo>
                      <a:lnTo>
                        <a:pt x="619" y="957"/>
                      </a:lnTo>
                      <a:lnTo>
                        <a:pt x="497" y="990"/>
                      </a:lnTo>
                      <a:lnTo>
                        <a:pt x="463" y="1005"/>
                      </a:lnTo>
                      <a:lnTo>
                        <a:pt x="410" y="983"/>
                      </a:lnTo>
                      <a:lnTo>
                        <a:pt x="316" y="972"/>
                      </a:lnTo>
                      <a:lnTo>
                        <a:pt x="369" y="1001"/>
                      </a:lnTo>
                      <a:lnTo>
                        <a:pt x="451" y="1030"/>
                      </a:lnTo>
                      <a:lnTo>
                        <a:pt x="485" y="1053"/>
                      </a:lnTo>
                      <a:lnTo>
                        <a:pt x="459" y="1127"/>
                      </a:lnTo>
                      <a:lnTo>
                        <a:pt x="465" y="1901"/>
                      </a:lnTo>
                      <a:lnTo>
                        <a:pt x="307" y="1955"/>
                      </a:lnTo>
                      <a:lnTo>
                        <a:pt x="102" y="1935"/>
                      </a:lnTo>
                      <a:lnTo>
                        <a:pt x="34" y="1279"/>
                      </a:lnTo>
                      <a:lnTo>
                        <a:pt x="41" y="931"/>
                      </a:lnTo>
                      <a:lnTo>
                        <a:pt x="0" y="735"/>
                      </a:lnTo>
                      <a:lnTo>
                        <a:pt x="8" y="609"/>
                      </a:lnTo>
                      <a:lnTo>
                        <a:pt x="71" y="522"/>
                      </a:lnTo>
                      <a:lnTo>
                        <a:pt x="151" y="443"/>
                      </a:lnTo>
                      <a:lnTo>
                        <a:pt x="364" y="354"/>
                      </a:lnTo>
                      <a:lnTo>
                        <a:pt x="620" y="266"/>
                      </a:lnTo>
                      <a:lnTo>
                        <a:pt x="990" y="173"/>
                      </a:lnTo>
                      <a:lnTo>
                        <a:pt x="1139" y="162"/>
                      </a:lnTo>
                      <a:lnTo>
                        <a:pt x="1200" y="249"/>
                      </a:lnTo>
                      <a:lnTo>
                        <a:pt x="1388" y="341"/>
                      </a:lnTo>
                      <a:lnTo>
                        <a:pt x="1288" y="260"/>
                      </a:lnTo>
                      <a:lnTo>
                        <a:pt x="1212" y="218"/>
                      </a:lnTo>
                      <a:lnTo>
                        <a:pt x="1182" y="157"/>
                      </a:lnTo>
                      <a:lnTo>
                        <a:pt x="1194" y="130"/>
                      </a:lnTo>
                      <a:lnTo>
                        <a:pt x="1249" y="130"/>
                      </a:lnTo>
                      <a:lnTo>
                        <a:pt x="1283" y="162"/>
                      </a:lnTo>
                      <a:lnTo>
                        <a:pt x="1316" y="195"/>
                      </a:lnTo>
                      <a:lnTo>
                        <a:pt x="1399" y="228"/>
                      </a:lnTo>
                      <a:lnTo>
                        <a:pt x="1321" y="162"/>
                      </a:lnTo>
                      <a:lnTo>
                        <a:pt x="1288" y="114"/>
                      </a:lnTo>
                      <a:lnTo>
                        <a:pt x="1310" y="81"/>
                      </a:lnTo>
                      <a:lnTo>
                        <a:pt x="1376" y="59"/>
                      </a:lnTo>
                      <a:lnTo>
                        <a:pt x="1465" y="135"/>
                      </a:lnTo>
                      <a:lnTo>
                        <a:pt x="1549" y="184"/>
                      </a:lnTo>
                      <a:lnTo>
                        <a:pt x="1449" y="76"/>
                      </a:lnTo>
                      <a:lnTo>
                        <a:pt x="1415" y="31"/>
                      </a:lnTo>
                      <a:lnTo>
                        <a:pt x="1415" y="0"/>
                      </a:lnTo>
                      <a:lnTo>
                        <a:pt x="1498" y="11"/>
                      </a:lnTo>
                      <a:lnTo>
                        <a:pt x="1576" y="65"/>
                      </a:lnTo>
                      <a:lnTo>
                        <a:pt x="1626" y="103"/>
                      </a:lnTo>
                      <a:lnTo>
                        <a:pt x="1864" y="126"/>
                      </a:lnTo>
                      <a:lnTo>
                        <a:pt x="1857" y="65"/>
                      </a:lnTo>
                      <a:lnTo>
                        <a:pt x="1930" y="42"/>
                      </a:lnTo>
                      <a:lnTo>
                        <a:pt x="1930" y="119"/>
                      </a:lnTo>
                      <a:lnTo>
                        <a:pt x="2002" y="135"/>
                      </a:lnTo>
                      <a:lnTo>
                        <a:pt x="2157" y="157"/>
                      </a:lnTo>
                      <a:lnTo>
                        <a:pt x="2146" y="76"/>
                      </a:lnTo>
                      <a:lnTo>
                        <a:pt x="2201" y="76"/>
                      </a:lnTo>
                      <a:lnTo>
                        <a:pt x="2207" y="157"/>
                      </a:lnTo>
                      <a:lnTo>
                        <a:pt x="2296" y="153"/>
                      </a:lnTo>
                      <a:lnTo>
                        <a:pt x="2389" y="130"/>
                      </a:lnTo>
                      <a:lnTo>
                        <a:pt x="2395" y="65"/>
                      </a:lnTo>
                      <a:lnTo>
                        <a:pt x="2434" y="3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6" name="Freeform 1294"/>
                <p:cNvSpPr>
                  <a:spLocks/>
                </p:cNvSpPr>
                <p:nvPr/>
              </p:nvSpPr>
              <p:spPr bwMode="auto">
                <a:xfrm>
                  <a:off x="5028" y="2489"/>
                  <a:ext cx="148" cy="65"/>
                </a:xfrm>
                <a:custGeom>
                  <a:avLst/>
                  <a:gdLst>
                    <a:gd name="T0" fmla="*/ 0 w 1040"/>
                    <a:gd name="T1" fmla="*/ 0 h 256"/>
                    <a:gd name="T2" fmla="*/ 0 w 1040"/>
                    <a:gd name="T3" fmla="*/ 0 h 256"/>
                    <a:gd name="T4" fmla="*/ 0 w 1040"/>
                    <a:gd name="T5" fmla="*/ 0 h 256"/>
                    <a:gd name="T6" fmla="*/ 0 w 1040"/>
                    <a:gd name="T7" fmla="*/ 0 h 256"/>
                    <a:gd name="T8" fmla="*/ 0 w 1040"/>
                    <a:gd name="T9" fmla="*/ 0 h 256"/>
                    <a:gd name="T10" fmla="*/ 0 w 1040"/>
                    <a:gd name="T11" fmla="*/ 0 h 256"/>
                    <a:gd name="T12" fmla="*/ 0 w 1040"/>
                    <a:gd name="T13" fmla="*/ 0 h 256"/>
                    <a:gd name="T14" fmla="*/ 0 w 1040"/>
                    <a:gd name="T15" fmla="*/ 0 h 256"/>
                    <a:gd name="T16" fmla="*/ 0 w 1040"/>
                    <a:gd name="T17" fmla="*/ 0 h 256"/>
                    <a:gd name="T18" fmla="*/ 0 w 1040"/>
                    <a:gd name="T19" fmla="*/ 0 h 256"/>
                    <a:gd name="T20" fmla="*/ 0 w 1040"/>
                    <a:gd name="T21" fmla="*/ 0 h 256"/>
                    <a:gd name="T22" fmla="*/ 0 w 1040"/>
                    <a:gd name="T23" fmla="*/ 0 h 256"/>
                    <a:gd name="T24" fmla="*/ 0 w 1040"/>
                    <a:gd name="T25" fmla="*/ 0 h 256"/>
                    <a:gd name="T26" fmla="*/ 0 w 1040"/>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0" h="256">
                      <a:moveTo>
                        <a:pt x="1040" y="0"/>
                      </a:moveTo>
                      <a:lnTo>
                        <a:pt x="774" y="11"/>
                      </a:lnTo>
                      <a:lnTo>
                        <a:pt x="503" y="76"/>
                      </a:lnTo>
                      <a:lnTo>
                        <a:pt x="304" y="87"/>
                      </a:lnTo>
                      <a:lnTo>
                        <a:pt x="137" y="121"/>
                      </a:lnTo>
                      <a:lnTo>
                        <a:pt x="78" y="207"/>
                      </a:lnTo>
                      <a:lnTo>
                        <a:pt x="0" y="256"/>
                      </a:lnTo>
                      <a:lnTo>
                        <a:pt x="78" y="240"/>
                      </a:lnTo>
                      <a:lnTo>
                        <a:pt x="149" y="141"/>
                      </a:lnTo>
                      <a:lnTo>
                        <a:pt x="370" y="99"/>
                      </a:lnTo>
                      <a:lnTo>
                        <a:pt x="503" y="99"/>
                      </a:lnTo>
                      <a:lnTo>
                        <a:pt x="608" y="76"/>
                      </a:lnTo>
                      <a:lnTo>
                        <a:pt x="792" y="27"/>
                      </a:lnTo>
                      <a:lnTo>
                        <a:pt x="104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7" name="Freeform 1295"/>
                <p:cNvSpPr>
                  <a:spLocks/>
                </p:cNvSpPr>
                <p:nvPr/>
              </p:nvSpPr>
              <p:spPr bwMode="auto">
                <a:xfrm>
                  <a:off x="5020" y="2562"/>
                  <a:ext cx="9" cy="258"/>
                </a:xfrm>
                <a:custGeom>
                  <a:avLst/>
                  <a:gdLst>
                    <a:gd name="T0" fmla="*/ 0 w 69"/>
                    <a:gd name="T1" fmla="*/ 0 h 1030"/>
                    <a:gd name="T2" fmla="*/ 0 w 69"/>
                    <a:gd name="T3" fmla="*/ 0 h 1030"/>
                    <a:gd name="T4" fmla="*/ 0 w 69"/>
                    <a:gd name="T5" fmla="*/ 0 h 1030"/>
                    <a:gd name="T6" fmla="*/ 0 w 69"/>
                    <a:gd name="T7" fmla="*/ 0 h 1030"/>
                    <a:gd name="T8" fmla="*/ 0 w 69"/>
                    <a:gd name="T9" fmla="*/ 0 h 1030"/>
                    <a:gd name="T10" fmla="*/ 0 w 69"/>
                    <a:gd name="T11" fmla="*/ 0 h 1030"/>
                    <a:gd name="T12" fmla="*/ 0 w 69"/>
                    <a:gd name="T13" fmla="*/ 0 h 1030"/>
                    <a:gd name="T14" fmla="*/ 0 w 69"/>
                    <a:gd name="T15" fmla="*/ 0 h 1030"/>
                    <a:gd name="T16" fmla="*/ 0 w 69"/>
                    <a:gd name="T17" fmla="*/ 0 h 1030"/>
                    <a:gd name="T18" fmla="*/ 0 w 69"/>
                    <a:gd name="T19" fmla="*/ 0 h 1030"/>
                    <a:gd name="T20" fmla="*/ 0 w 69"/>
                    <a:gd name="T21" fmla="*/ 0 h 1030"/>
                    <a:gd name="T22" fmla="*/ 0 w 69"/>
                    <a:gd name="T23" fmla="*/ 0 h 1030"/>
                    <a:gd name="T24" fmla="*/ 0 w 69"/>
                    <a:gd name="T25" fmla="*/ 0 h 1030"/>
                    <a:gd name="T26" fmla="*/ 0 w 69"/>
                    <a:gd name="T27" fmla="*/ 0 h 1030"/>
                    <a:gd name="T28" fmla="*/ 0 w 69"/>
                    <a:gd name="T29" fmla="*/ 0 h 10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1030">
                      <a:moveTo>
                        <a:pt x="23" y="0"/>
                      </a:moveTo>
                      <a:lnTo>
                        <a:pt x="0" y="51"/>
                      </a:lnTo>
                      <a:lnTo>
                        <a:pt x="26" y="92"/>
                      </a:lnTo>
                      <a:lnTo>
                        <a:pt x="46" y="177"/>
                      </a:lnTo>
                      <a:lnTo>
                        <a:pt x="20" y="258"/>
                      </a:lnTo>
                      <a:lnTo>
                        <a:pt x="34" y="720"/>
                      </a:lnTo>
                      <a:lnTo>
                        <a:pt x="34" y="1017"/>
                      </a:lnTo>
                      <a:lnTo>
                        <a:pt x="69" y="1030"/>
                      </a:lnTo>
                      <a:lnTo>
                        <a:pt x="64" y="418"/>
                      </a:lnTo>
                      <a:lnTo>
                        <a:pt x="34" y="269"/>
                      </a:lnTo>
                      <a:lnTo>
                        <a:pt x="53" y="200"/>
                      </a:lnTo>
                      <a:lnTo>
                        <a:pt x="61" y="174"/>
                      </a:lnTo>
                      <a:lnTo>
                        <a:pt x="49" y="100"/>
                      </a:lnTo>
                      <a:lnTo>
                        <a:pt x="26" y="59"/>
                      </a:lnTo>
                      <a:lnTo>
                        <a:pt x="2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8" name="Freeform 1296"/>
                <p:cNvSpPr>
                  <a:spLocks/>
                </p:cNvSpPr>
                <p:nvPr/>
              </p:nvSpPr>
              <p:spPr bwMode="auto">
                <a:xfrm>
                  <a:off x="5044" y="2565"/>
                  <a:ext cx="24" cy="14"/>
                </a:xfrm>
                <a:custGeom>
                  <a:avLst/>
                  <a:gdLst>
                    <a:gd name="T0" fmla="*/ 0 w 169"/>
                    <a:gd name="T1" fmla="*/ 0 h 55"/>
                    <a:gd name="T2" fmla="*/ 0 w 169"/>
                    <a:gd name="T3" fmla="*/ 0 h 55"/>
                    <a:gd name="T4" fmla="*/ 0 w 169"/>
                    <a:gd name="T5" fmla="*/ 0 h 55"/>
                    <a:gd name="T6" fmla="*/ 0 w 169"/>
                    <a:gd name="T7" fmla="*/ 0 h 55"/>
                    <a:gd name="T8" fmla="*/ 0 w 169"/>
                    <a:gd name="T9" fmla="*/ 0 h 55"/>
                    <a:gd name="T10" fmla="*/ 0 w 169"/>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55">
                      <a:moveTo>
                        <a:pt x="0" y="0"/>
                      </a:moveTo>
                      <a:lnTo>
                        <a:pt x="82" y="40"/>
                      </a:lnTo>
                      <a:lnTo>
                        <a:pt x="154" y="55"/>
                      </a:lnTo>
                      <a:lnTo>
                        <a:pt x="169" y="55"/>
                      </a:lnTo>
                      <a:lnTo>
                        <a:pt x="125" y="18"/>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69" name="Freeform 1297"/>
                <p:cNvSpPr>
                  <a:spLocks/>
                </p:cNvSpPr>
                <p:nvPr/>
              </p:nvSpPr>
              <p:spPr bwMode="auto">
                <a:xfrm>
                  <a:off x="5249" y="2428"/>
                  <a:ext cx="49" cy="15"/>
                </a:xfrm>
                <a:custGeom>
                  <a:avLst/>
                  <a:gdLst>
                    <a:gd name="T0" fmla="*/ 0 w 343"/>
                    <a:gd name="T1" fmla="*/ 0 h 59"/>
                    <a:gd name="T2" fmla="*/ 0 w 343"/>
                    <a:gd name="T3" fmla="*/ 0 h 59"/>
                    <a:gd name="T4" fmla="*/ 0 w 343"/>
                    <a:gd name="T5" fmla="*/ 0 h 59"/>
                    <a:gd name="T6" fmla="*/ 0 w 343"/>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59">
                      <a:moveTo>
                        <a:pt x="343" y="0"/>
                      </a:moveTo>
                      <a:lnTo>
                        <a:pt x="183" y="59"/>
                      </a:lnTo>
                      <a:lnTo>
                        <a:pt x="0" y="44"/>
                      </a:lnTo>
                      <a:lnTo>
                        <a:pt x="34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0" name="Freeform 1298"/>
                <p:cNvSpPr>
                  <a:spLocks/>
                </p:cNvSpPr>
                <p:nvPr/>
              </p:nvSpPr>
              <p:spPr bwMode="auto">
                <a:xfrm>
                  <a:off x="5316" y="2405"/>
                  <a:ext cx="30" cy="18"/>
                </a:xfrm>
                <a:custGeom>
                  <a:avLst/>
                  <a:gdLst>
                    <a:gd name="T0" fmla="*/ 0 w 209"/>
                    <a:gd name="T1" fmla="*/ 0 h 69"/>
                    <a:gd name="T2" fmla="*/ 0 w 209"/>
                    <a:gd name="T3" fmla="*/ 0 h 69"/>
                    <a:gd name="T4" fmla="*/ 0 w 209"/>
                    <a:gd name="T5" fmla="*/ 0 h 69"/>
                    <a:gd name="T6" fmla="*/ 0 w 209"/>
                    <a:gd name="T7" fmla="*/ 0 h 69"/>
                    <a:gd name="T8" fmla="*/ 0 w 20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69">
                      <a:moveTo>
                        <a:pt x="209" y="0"/>
                      </a:moveTo>
                      <a:lnTo>
                        <a:pt x="154" y="42"/>
                      </a:lnTo>
                      <a:lnTo>
                        <a:pt x="0" y="65"/>
                      </a:lnTo>
                      <a:lnTo>
                        <a:pt x="161" y="69"/>
                      </a:lnTo>
                      <a:lnTo>
                        <a:pt x="20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71" name="Freeform 1299"/>
                <p:cNvSpPr>
                  <a:spLocks/>
                </p:cNvSpPr>
                <p:nvPr/>
              </p:nvSpPr>
              <p:spPr bwMode="auto">
                <a:xfrm>
                  <a:off x="5176" y="2392"/>
                  <a:ext cx="46" cy="43"/>
                </a:xfrm>
                <a:custGeom>
                  <a:avLst/>
                  <a:gdLst>
                    <a:gd name="T0" fmla="*/ 0 w 321"/>
                    <a:gd name="T1" fmla="*/ 0 h 173"/>
                    <a:gd name="T2" fmla="*/ 0 w 321"/>
                    <a:gd name="T3" fmla="*/ 0 h 173"/>
                    <a:gd name="T4" fmla="*/ 0 w 321"/>
                    <a:gd name="T5" fmla="*/ 0 h 173"/>
                    <a:gd name="T6" fmla="*/ 0 w 321"/>
                    <a:gd name="T7" fmla="*/ 0 h 173"/>
                    <a:gd name="T8" fmla="*/ 0 w 321"/>
                    <a:gd name="T9" fmla="*/ 0 h 173"/>
                    <a:gd name="T10" fmla="*/ 0 w 321"/>
                    <a:gd name="T11" fmla="*/ 0 h 173"/>
                    <a:gd name="T12" fmla="*/ 0 w 321"/>
                    <a:gd name="T13" fmla="*/ 0 h 173"/>
                    <a:gd name="T14" fmla="*/ 0 w 321"/>
                    <a:gd name="T15" fmla="*/ 0 h 173"/>
                    <a:gd name="T16" fmla="*/ 0 w 321"/>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 h="173">
                      <a:moveTo>
                        <a:pt x="321" y="0"/>
                      </a:moveTo>
                      <a:lnTo>
                        <a:pt x="177" y="16"/>
                      </a:lnTo>
                      <a:lnTo>
                        <a:pt x="149" y="37"/>
                      </a:lnTo>
                      <a:lnTo>
                        <a:pt x="149" y="92"/>
                      </a:lnTo>
                      <a:lnTo>
                        <a:pt x="138" y="152"/>
                      </a:lnTo>
                      <a:lnTo>
                        <a:pt x="0" y="173"/>
                      </a:lnTo>
                      <a:lnTo>
                        <a:pt x="165" y="167"/>
                      </a:lnTo>
                      <a:lnTo>
                        <a:pt x="194" y="58"/>
                      </a:lnTo>
                      <a:lnTo>
                        <a:pt x="321"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472" name="Group 1300"/>
                <p:cNvGrpSpPr>
                  <a:grpSpLocks/>
                </p:cNvGrpSpPr>
                <p:nvPr/>
              </p:nvGrpSpPr>
              <p:grpSpPr bwMode="auto">
                <a:xfrm>
                  <a:off x="5196" y="1614"/>
                  <a:ext cx="138" cy="262"/>
                  <a:chOff x="5196" y="1614"/>
                  <a:chExt cx="138" cy="262"/>
                </a:xfrm>
              </p:grpSpPr>
              <p:sp>
                <p:nvSpPr>
                  <p:cNvPr id="58498" name="Freeform 1301"/>
                  <p:cNvSpPr>
                    <a:spLocks/>
                  </p:cNvSpPr>
                  <p:nvPr/>
                </p:nvSpPr>
                <p:spPr bwMode="auto">
                  <a:xfrm>
                    <a:off x="5196" y="1622"/>
                    <a:ext cx="129" cy="254"/>
                  </a:xfrm>
                  <a:custGeom>
                    <a:avLst/>
                    <a:gdLst>
                      <a:gd name="T0" fmla="*/ 0 w 901"/>
                      <a:gd name="T1" fmla="*/ 0 h 1013"/>
                      <a:gd name="T2" fmla="*/ 0 w 901"/>
                      <a:gd name="T3" fmla="*/ 0 h 1013"/>
                      <a:gd name="T4" fmla="*/ 0 w 901"/>
                      <a:gd name="T5" fmla="*/ 0 h 1013"/>
                      <a:gd name="T6" fmla="*/ 0 w 901"/>
                      <a:gd name="T7" fmla="*/ 0 h 1013"/>
                      <a:gd name="T8" fmla="*/ 0 w 901"/>
                      <a:gd name="T9" fmla="*/ 0 h 1013"/>
                      <a:gd name="T10" fmla="*/ 0 w 901"/>
                      <a:gd name="T11" fmla="*/ 0 h 1013"/>
                      <a:gd name="T12" fmla="*/ 0 w 901"/>
                      <a:gd name="T13" fmla="*/ 0 h 1013"/>
                      <a:gd name="T14" fmla="*/ 0 w 901"/>
                      <a:gd name="T15" fmla="*/ 0 h 1013"/>
                      <a:gd name="T16" fmla="*/ 0 w 901"/>
                      <a:gd name="T17" fmla="*/ 0 h 1013"/>
                      <a:gd name="T18" fmla="*/ 0 w 901"/>
                      <a:gd name="T19" fmla="*/ 0 h 1013"/>
                      <a:gd name="T20" fmla="*/ 0 w 901"/>
                      <a:gd name="T21" fmla="*/ 0 h 1013"/>
                      <a:gd name="T22" fmla="*/ 0 w 901"/>
                      <a:gd name="T23" fmla="*/ 0 h 1013"/>
                      <a:gd name="T24" fmla="*/ 0 w 901"/>
                      <a:gd name="T25" fmla="*/ 0 h 1013"/>
                      <a:gd name="T26" fmla="*/ 0 w 901"/>
                      <a:gd name="T27" fmla="*/ 0 h 1013"/>
                      <a:gd name="T28" fmla="*/ 0 w 901"/>
                      <a:gd name="T29" fmla="*/ 0 h 1013"/>
                      <a:gd name="T30" fmla="*/ 0 w 901"/>
                      <a:gd name="T31" fmla="*/ 0 h 1013"/>
                      <a:gd name="T32" fmla="*/ 0 w 901"/>
                      <a:gd name="T33" fmla="*/ 0 h 1013"/>
                      <a:gd name="T34" fmla="*/ 0 w 901"/>
                      <a:gd name="T35" fmla="*/ 0 h 1013"/>
                      <a:gd name="T36" fmla="*/ 0 w 901"/>
                      <a:gd name="T37" fmla="*/ 0 h 1013"/>
                      <a:gd name="T38" fmla="*/ 0 w 901"/>
                      <a:gd name="T39" fmla="*/ 0 h 1013"/>
                      <a:gd name="T40" fmla="*/ 0 w 901"/>
                      <a:gd name="T41" fmla="*/ 0 h 1013"/>
                      <a:gd name="T42" fmla="*/ 0 w 901"/>
                      <a:gd name="T43" fmla="*/ 0 h 1013"/>
                      <a:gd name="T44" fmla="*/ 0 w 901"/>
                      <a:gd name="T45" fmla="*/ 0 h 1013"/>
                      <a:gd name="T46" fmla="*/ 0 w 901"/>
                      <a:gd name="T47" fmla="*/ 0 h 1013"/>
                      <a:gd name="T48" fmla="*/ 0 w 901"/>
                      <a:gd name="T49" fmla="*/ 0 h 1013"/>
                      <a:gd name="T50" fmla="*/ 0 w 901"/>
                      <a:gd name="T51" fmla="*/ 0 h 1013"/>
                      <a:gd name="T52" fmla="*/ 0 w 901"/>
                      <a:gd name="T53" fmla="*/ 0 h 1013"/>
                      <a:gd name="T54" fmla="*/ 0 w 901"/>
                      <a:gd name="T55" fmla="*/ 0 h 1013"/>
                      <a:gd name="T56" fmla="*/ 0 w 901"/>
                      <a:gd name="T57" fmla="*/ 0 h 1013"/>
                      <a:gd name="T58" fmla="*/ 0 w 901"/>
                      <a:gd name="T59" fmla="*/ 0 h 1013"/>
                      <a:gd name="T60" fmla="*/ 0 w 901"/>
                      <a:gd name="T61" fmla="*/ 0 h 1013"/>
                      <a:gd name="T62" fmla="*/ 0 w 901"/>
                      <a:gd name="T63" fmla="*/ 0 h 1013"/>
                      <a:gd name="T64" fmla="*/ 0 w 901"/>
                      <a:gd name="T65" fmla="*/ 0 h 1013"/>
                      <a:gd name="T66" fmla="*/ 0 w 901"/>
                      <a:gd name="T67" fmla="*/ 0 h 1013"/>
                      <a:gd name="T68" fmla="*/ 0 w 901"/>
                      <a:gd name="T69" fmla="*/ 0 h 1013"/>
                      <a:gd name="T70" fmla="*/ 0 w 901"/>
                      <a:gd name="T71" fmla="*/ 0 h 1013"/>
                      <a:gd name="T72" fmla="*/ 0 w 901"/>
                      <a:gd name="T73" fmla="*/ 0 h 1013"/>
                      <a:gd name="T74" fmla="*/ 0 w 901"/>
                      <a:gd name="T75" fmla="*/ 0 h 1013"/>
                      <a:gd name="T76" fmla="*/ 0 w 901"/>
                      <a:gd name="T77" fmla="*/ 0 h 10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01" h="1013">
                        <a:moveTo>
                          <a:pt x="295" y="77"/>
                        </a:moveTo>
                        <a:lnTo>
                          <a:pt x="238" y="107"/>
                        </a:lnTo>
                        <a:lnTo>
                          <a:pt x="203" y="144"/>
                        </a:lnTo>
                        <a:lnTo>
                          <a:pt x="175" y="203"/>
                        </a:lnTo>
                        <a:lnTo>
                          <a:pt x="136" y="277"/>
                        </a:lnTo>
                        <a:lnTo>
                          <a:pt x="112" y="315"/>
                        </a:lnTo>
                        <a:lnTo>
                          <a:pt x="112" y="357"/>
                        </a:lnTo>
                        <a:lnTo>
                          <a:pt x="133" y="406"/>
                        </a:lnTo>
                        <a:lnTo>
                          <a:pt x="94" y="444"/>
                        </a:lnTo>
                        <a:lnTo>
                          <a:pt x="32" y="549"/>
                        </a:lnTo>
                        <a:lnTo>
                          <a:pt x="0" y="605"/>
                        </a:lnTo>
                        <a:lnTo>
                          <a:pt x="0" y="623"/>
                        </a:lnTo>
                        <a:lnTo>
                          <a:pt x="8" y="642"/>
                        </a:lnTo>
                        <a:lnTo>
                          <a:pt x="34" y="649"/>
                        </a:lnTo>
                        <a:lnTo>
                          <a:pt x="73" y="650"/>
                        </a:lnTo>
                        <a:lnTo>
                          <a:pt x="96" y="657"/>
                        </a:lnTo>
                        <a:lnTo>
                          <a:pt x="94" y="699"/>
                        </a:lnTo>
                        <a:lnTo>
                          <a:pt x="82" y="749"/>
                        </a:lnTo>
                        <a:lnTo>
                          <a:pt x="104" y="776"/>
                        </a:lnTo>
                        <a:lnTo>
                          <a:pt x="97" y="811"/>
                        </a:lnTo>
                        <a:lnTo>
                          <a:pt x="115" y="834"/>
                        </a:lnTo>
                        <a:lnTo>
                          <a:pt x="134" y="898"/>
                        </a:lnTo>
                        <a:lnTo>
                          <a:pt x="162" y="919"/>
                        </a:lnTo>
                        <a:lnTo>
                          <a:pt x="203" y="919"/>
                        </a:lnTo>
                        <a:lnTo>
                          <a:pt x="264" y="910"/>
                        </a:lnTo>
                        <a:lnTo>
                          <a:pt x="327" y="898"/>
                        </a:lnTo>
                        <a:lnTo>
                          <a:pt x="320" y="1013"/>
                        </a:lnTo>
                        <a:lnTo>
                          <a:pt x="800" y="860"/>
                        </a:lnTo>
                        <a:lnTo>
                          <a:pt x="761" y="771"/>
                        </a:lnTo>
                        <a:lnTo>
                          <a:pt x="771" y="703"/>
                        </a:lnTo>
                        <a:lnTo>
                          <a:pt x="901" y="575"/>
                        </a:lnTo>
                        <a:lnTo>
                          <a:pt x="901" y="231"/>
                        </a:lnTo>
                        <a:lnTo>
                          <a:pt x="812" y="138"/>
                        </a:lnTo>
                        <a:lnTo>
                          <a:pt x="702" y="88"/>
                        </a:lnTo>
                        <a:lnTo>
                          <a:pt x="628" y="8"/>
                        </a:lnTo>
                        <a:lnTo>
                          <a:pt x="545" y="0"/>
                        </a:lnTo>
                        <a:lnTo>
                          <a:pt x="440" y="23"/>
                        </a:lnTo>
                        <a:lnTo>
                          <a:pt x="358" y="41"/>
                        </a:lnTo>
                        <a:lnTo>
                          <a:pt x="295" y="77"/>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499" name="Freeform 1302"/>
                  <p:cNvSpPr>
                    <a:spLocks/>
                  </p:cNvSpPr>
                  <p:nvPr/>
                </p:nvSpPr>
                <p:spPr bwMode="auto">
                  <a:xfrm>
                    <a:off x="5203" y="1779"/>
                    <a:ext cx="8" cy="4"/>
                  </a:xfrm>
                  <a:custGeom>
                    <a:avLst/>
                    <a:gdLst>
                      <a:gd name="T0" fmla="*/ 0 w 54"/>
                      <a:gd name="T1" fmla="*/ 0 h 13"/>
                      <a:gd name="T2" fmla="*/ 0 w 54"/>
                      <a:gd name="T3" fmla="*/ 0 h 13"/>
                      <a:gd name="T4" fmla="*/ 0 w 54"/>
                      <a:gd name="T5" fmla="*/ 0 h 13"/>
                      <a:gd name="T6" fmla="*/ 0 w 54"/>
                      <a:gd name="T7" fmla="*/ 0 h 13"/>
                      <a:gd name="T8" fmla="*/ 0 w 54"/>
                      <a:gd name="T9" fmla="*/ 0 h 13"/>
                      <a:gd name="T10" fmla="*/ 0 w 54"/>
                      <a:gd name="T11" fmla="*/ 0 h 13"/>
                      <a:gd name="T12" fmla="*/ 0 w 54"/>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3">
                        <a:moveTo>
                          <a:pt x="0" y="5"/>
                        </a:moveTo>
                        <a:lnTo>
                          <a:pt x="12" y="12"/>
                        </a:lnTo>
                        <a:lnTo>
                          <a:pt x="39" y="9"/>
                        </a:lnTo>
                        <a:lnTo>
                          <a:pt x="51" y="13"/>
                        </a:lnTo>
                        <a:lnTo>
                          <a:pt x="54" y="4"/>
                        </a:lnTo>
                        <a:lnTo>
                          <a:pt x="38"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0" name="Freeform 1303"/>
                  <p:cNvSpPr>
                    <a:spLocks/>
                  </p:cNvSpPr>
                  <p:nvPr/>
                </p:nvSpPr>
                <p:spPr bwMode="auto">
                  <a:xfrm>
                    <a:off x="5210" y="1770"/>
                    <a:ext cx="4" cy="10"/>
                  </a:xfrm>
                  <a:custGeom>
                    <a:avLst/>
                    <a:gdLst>
                      <a:gd name="T0" fmla="*/ 0 w 24"/>
                      <a:gd name="T1" fmla="*/ 0 h 40"/>
                      <a:gd name="T2" fmla="*/ 0 w 24"/>
                      <a:gd name="T3" fmla="*/ 0 h 40"/>
                      <a:gd name="T4" fmla="*/ 0 w 24"/>
                      <a:gd name="T5" fmla="*/ 0 h 40"/>
                      <a:gd name="T6" fmla="*/ 0 w 24"/>
                      <a:gd name="T7" fmla="*/ 0 h 40"/>
                      <a:gd name="T8" fmla="*/ 0 w 24"/>
                      <a:gd name="T9" fmla="*/ 0 h 40"/>
                      <a:gd name="T10" fmla="*/ 0 w 24"/>
                      <a:gd name="T11" fmla="*/ 0 h 40"/>
                      <a:gd name="T12" fmla="*/ 0 w 2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0">
                        <a:moveTo>
                          <a:pt x="0" y="0"/>
                        </a:moveTo>
                        <a:lnTo>
                          <a:pt x="15" y="9"/>
                        </a:lnTo>
                        <a:lnTo>
                          <a:pt x="15" y="22"/>
                        </a:lnTo>
                        <a:lnTo>
                          <a:pt x="18" y="40"/>
                        </a:lnTo>
                        <a:lnTo>
                          <a:pt x="24" y="17"/>
                        </a:lnTo>
                        <a:lnTo>
                          <a:pt x="24"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1" name="Freeform 1304"/>
                  <p:cNvSpPr>
                    <a:spLocks/>
                  </p:cNvSpPr>
                  <p:nvPr/>
                </p:nvSpPr>
                <p:spPr bwMode="auto">
                  <a:xfrm>
                    <a:off x="5215" y="1740"/>
                    <a:ext cx="4" cy="19"/>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75">
                        <a:moveTo>
                          <a:pt x="26" y="0"/>
                        </a:moveTo>
                        <a:lnTo>
                          <a:pt x="6" y="42"/>
                        </a:lnTo>
                        <a:lnTo>
                          <a:pt x="0" y="75"/>
                        </a:lnTo>
                        <a:lnTo>
                          <a:pt x="12" y="53"/>
                        </a:lnTo>
                        <a:lnTo>
                          <a:pt x="2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2" name="Freeform 1305"/>
                  <p:cNvSpPr>
                    <a:spLocks/>
                  </p:cNvSpPr>
                  <p:nvPr/>
                </p:nvSpPr>
                <p:spPr bwMode="auto">
                  <a:xfrm>
                    <a:off x="5218" y="1723"/>
                    <a:ext cx="14" cy="15"/>
                  </a:xfrm>
                  <a:custGeom>
                    <a:avLst/>
                    <a:gdLst>
                      <a:gd name="T0" fmla="*/ 0 w 99"/>
                      <a:gd name="T1" fmla="*/ 0 h 62"/>
                      <a:gd name="T2" fmla="*/ 0 w 99"/>
                      <a:gd name="T3" fmla="*/ 0 h 62"/>
                      <a:gd name="T4" fmla="*/ 0 w 99"/>
                      <a:gd name="T5" fmla="*/ 0 h 62"/>
                      <a:gd name="T6" fmla="*/ 0 w 99"/>
                      <a:gd name="T7" fmla="*/ 0 h 62"/>
                      <a:gd name="T8" fmla="*/ 0 w 99"/>
                      <a:gd name="T9" fmla="*/ 0 h 62"/>
                      <a:gd name="T10" fmla="*/ 0 w 99"/>
                      <a:gd name="T11" fmla="*/ 0 h 62"/>
                      <a:gd name="T12" fmla="*/ 0 w 99"/>
                      <a:gd name="T13" fmla="*/ 0 h 62"/>
                      <a:gd name="T14" fmla="*/ 0 w 99"/>
                      <a:gd name="T15" fmla="*/ 0 h 62"/>
                      <a:gd name="T16" fmla="*/ 0 w 99"/>
                      <a:gd name="T17" fmla="*/ 0 h 62"/>
                      <a:gd name="T18" fmla="*/ 0 w 99"/>
                      <a:gd name="T19" fmla="*/ 0 h 62"/>
                      <a:gd name="T20" fmla="*/ 0 w 99"/>
                      <a:gd name="T21" fmla="*/ 0 h 62"/>
                      <a:gd name="T22" fmla="*/ 0 w 99"/>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62">
                        <a:moveTo>
                          <a:pt x="0" y="0"/>
                        </a:moveTo>
                        <a:lnTo>
                          <a:pt x="12" y="8"/>
                        </a:lnTo>
                        <a:lnTo>
                          <a:pt x="20" y="33"/>
                        </a:lnTo>
                        <a:lnTo>
                          <a:pt x="16" y="42"/>
                        </a:lnTo>
                        <a:lnTo>
                          <a:pt x="16" y="49"/>
                        </a:lnTo>
                        <a:lnTo>
                          <a:pt x="11" y="62"/>
                        </a:lnTo>
                        <a:lnTo>
                          <a:pt x="24" y="41"/>
                        </a:lnTo>
                        <a:lnTo>
                          <a:pt x="43" y="41"/>
                        </a:lnTo>
                        <a:lnTo>
                          <a:pt x="64" y="33"/>
                        </a:lnTo>
                        <a:lnTo>
                          <a:pt x="99" y="31"/>
                        </a:lnTo>
                        <a:lnTo>
                          <a:pt x="64" y="1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3" name="Freeform 1306"/>
                  <p:cNvSpPr>
                    <a:spLocks/>
                  </p:cNvSpPr>
                  <p:nvPr/>
                </p:nvSpPr>
                <p:spPr bwMode="auto">
                  <a:xfrm>
                    <a:off x="5214" y="1700"/>
                    <a:ext cx="24" cy="15"/>
                  </a:xfrm>
                  <a:custGeom>
                    <a:avLst/>
                    <a:gdLst>
                      <a:gd name="T0" fmla="*/ 0 w 165"/>
                      <a:gd name="T1" fmla="*/ 0 h 60"/>
                      <a:gd name="T2" fmla="*/ 0 w 165"/>
                      <a:gd name="T3" fmla="*/ 0 h 60"/>
                      <a:gd name="T4" fmla="*/ 0 w 165"/>
                      <a:gd name="T5" fmla="*/ 0 h 60"/>
                      <a:gd name="T6" fmla="*/ 0 w 165"/>
                      <a:gd name="T7" fmla="*/ 0 h 60"/>
                      <a:gd name="T8" fmla="*/ 0 w 165"/>
                      <a:gd name="T9" fmla="*/ 0 h 60"/>
                      <a:gd name="T10" fmla="*/ 0 w 165"/>
                      <a:gd name="T11" fmla="*/ 0 h 60"/>
                      <a:gd name="T12" fmla="*/ 0 w 165"/>
                      <a:gd name="T13" fmla="*/ 0 h 60"/>
                      <a:gd name="T14" fmla="*/ 0 w 165"/>
                      <a:gd name="T15" fmla="*/ 0 h 60"/>
                      <a:gd name="T16" fmla="*/ 0 w 165"/>
                      <a:gd name="T17" fmla="*/ 0 h 60"/>
                      <a:gd name="T18" fmla="*/ 0 w 165"/>
                      <a:gd name="T19" fmla="*/ 0 h 60"/>
                      <a:gd name="T20" fmla="*/ 0 w 165"/>
                      <a:gd name="T21" fmla="*/ 0 h 60"/>
                      <a:gd name="T22" fmla="*/ 0 w 165"/>
                      <a:gd name="T23" fmla="*/ 0 h 60"/>
                      <a:gd name="T24" fmla="*/ 0 w 165"/>
                      <a:gd name="T25" fmla="*/ 0 h 60"/>
                      <a:gd name="T26" fmla="*/ 0 w 165"/>
                      <a:gd name="T27" fmla="*/ 0 h 60"/>
                      <a:gd name="T28" fmla="*/ 0 w 165"/>
                      <a:gd name="T29" fmla="*/ 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60">
                        <a:moveTo>
                          <a:pt x="0" y="31"/>
                        </a:moveTo>
                        <a:lnTo>
                          <a:pt x="7" y="54"/>
                        </a:lnTo>
                        <a:lnTo>
                          <a:pt x="24" y="60"/>
                        </a:lnTo>
                        <a:lnTo>
                          <a:pt x="51" y="42"/>
                        </a:lnTo>
                        <a:lnTo>
                          <a:pt x="84" y="31"/>
                        </a:lnTo>
                        <a:lnTo>
                          <a:pt x="139" y="30"/>
                        </a:lnTo>
                        <a:lnTo>
                          <a:pt x="165" y="33"/>
                        </a:lnTo>
                        <a:lnTo>
                          <a:pt x="123" y="15"/>
                        </a:lnTo>
                        <a:lnTo>
                          <a:pt x="94" y="7"/>
                        </a:lnTo>
                        <a:lnTo>
                          <a:pt x="98" y="0"/>
                        </a:lnTo>
                        <a:lnTo>
                          <a:pt x="71" y="11"/>
                        </a:lnTo>
                        <a:lnTo>
                          <a:pt x="73" y="4"/>
                        </a:lnTo>
                        <a:lnTo>
                          <a:pt x="49" y="15"/>
                        </a:lnTo>
                        <a:lnTo>
                          <a:pt x="27" y="15"/>
                        </a:lnTo>
                        <a:lnTo>
                          <a:pt x="0" y="3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4" name="Freeform 1307"/>
                  <p:cNvSpPr>
                    <a:spLocks/>
                  </p:cNvSpPr>
                  <p:nvPr/>
                </p:nvSpPr>
                <p:spPr bwMode="auto">
                  <a:xfrm>
                    <a:off x="5267" y="1720"/>
                    <a:ext cx="14" cy="48"/>
                  </a:xfrm>
                  <a:custGeom>
                    <a:avLst/>
                    <a:gdLst>
                      <a:gd name="T0" fmla="*/ 0 w 97"/>
                      <a:gd name="T1" fmla="*/ 0 h 192"/>
                      <a:gd name="T2" fmla="*/ 0 w 97"/>
                      <a:gd name="T3" fmla="*/ 0 h 192"/>
                      <a:gd name="T4" fmla="*/ 0 w 97"/>
                      <a:gd name="T5" fmla="*/ 0 h 192"/>
                      <a:gd name="T6" fmla="*/ 0 w 97"/>
                      <a:gd name="T7" fmla="*/ 0 h 192"/>
                      <a:gd name="T8" fmla="*/ 0 w 97"/>
                      <a:gd name="T9" fmla="*/ 0 h 192"/>
                      <a:gd name="T10" fmla="*/ 0 w 97"/>
                      <a:gd name="T11" fmla="*/ 0 h 192"/>
                      <a:gd name="T12" fmla="*/ 0 w 97"/>
                      <a:gd name="T13" fmla="*/ 0 h 192"/>
                      <a:gd name="T14" fmla="*/ 0 w 97"/>
                      <a:gd name="T15" fmla="*/ 0 h 192"/>
                      <a:gd name="T16" fmla="*/ 0 w 97"/>
                      <a:gd name="T17" fmla="*/ 0 h 192"/>
                      <a:gd name="T18" fmla="*/ 0 w 97"/>
                      <a:gd name="T19" fmla="*/ 0 h 192"/>
                      <a:gd name="T20" fmla="*/ 0 w 97"/>
                      <a:gd name="T21" fmla="*/ 0 h 192"/>
                      <a:gd name="T22" fmla="*/ 0 w 97"/>
                      <a:gd name="T23" fmla="*/ 0 h 192"/>
                      <a:gd name="T24" fmla="*/ 0 w 97"/>
                      <a:gd name="T25" fmla="*/ 0 h 192"/>
                      <a:gd name="T26" fmla="*/ 0 w 97"/>
                      <a:gd name="T27" fmla="*/ 0 h 192"/>
                      <a:gd name="T28" fmla="*/ 0 w 97"/>
                      <a:gd name="T29" fmla="*/ 0 h 192"/>
                      <a:gd name="T30" fmla="*/ 0 w 97"/>
                      <a:gd name="T31" fmla="*/ 0 h 192"/>
                      <a:gd name="T32" fmla="*/ 0 w 97"/>
                      <a:gd name="T33" fmla="*/ 0 h 192"/>
                      <a:gd name="T34" fmla="*/ 0 w 97"/>
                      <a:gd name="T35" fmla="*/ 0 h 192"/>
                      <a:gd name="T36" fmla="*/ 0 w 97"/>
                      <a:gd name="T37" fmla="*/ 0 h 192"/>
                      <a:gd name="T38" fmla="*/ 0 w 97"/>
                      <a:gd name="T39" fmla="*/ 0 h 192"/>
                      <a:gd name="T40" fmla="*/ 0 w 97"/>
                      <a:gd name="T41" fmla="*/ 0 h 192"/>
                      <a:gd name="T42" fmla="*/ 0 w 97"/>
                      <a:gd name="T43" fmla="*/ 0 h 192"/>
                      <a:gd name="T44" fmla="*/ 0 w 97"/>
                      <a:gd name="T45" fmla="*/ 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 h="192">
                        <a:moveTo>
                          <a:pt x="0" y="34"/>
                        </a:moveTo>
                        <a:lnTo>
                          <a:pt x="29" y="12"/>
                        </a:lnTo>
                        <a:lnTo>
                          <a:pt x="65" y="18"/>
                        </a:lnTo>
                        <a:lnTo>
                          <a:pt x="84" y="50"/>
                        </a:lnTo>
                        <a:lnTo>
                          <a:pt x="88" y="93"/>
                        </a:lnTo>
                        <a:lnTo>
                          <a:pt x="84" y="127"/>
                        </a:lnTo>
                        <a:lnTo>
                          <a:pt x="72" y="155"/>
                        </a:lnTo>
                        <a:lnTo>
                          <a:pt x="55" y="111"/>
                        </a:lnTo>
                        <a:lnTo>
                          <a:pt x="39" y="88"/>
                        </a:lnTo>
                        <a:lnTo>
                          <a:pt x="5" y="71"/>
                        </a:lnTo>
                        <a:lnTo>
                          <a:pt x="31" y="106"/>
                        </a:lnTo>
                        <a:lnTo>
                          <a:pt x="58" y="133"/>
                        </a:lnTo>
                        <a:lnTo>
                          <a:pt x="60" y="161"/>
                        </a:lnTo>
                        <a:lnTo>
                          <a:pt x="49" y="187"/>
                        </a:lnTo>
                        <a:lnTo>
                          <a:pt x="34" y="192"/>
                        </a:lnTo>
                        <a:lnTo>
                          <a:pt x="75" y="183"/>
                        </a:lnTo>
                        <a:lnTo>
                          <a:pt x="96" y="141"/>
                        </a:lnTo>
                        <a:lnTo>
                          <a:pt x="97" y="88"/>
                        </a:lnTo>
                        <a:lnTo>
                          <a:pt x="96" y="39"/>
                        </a:lnTo>
                        <a:lnTo>
                          <a:pt x="72" y="7"/>
                        </a:lnTo>
                        <a:lnTo>
                          <a:pt x="42" y="0"/>
                        </a:lnTo>
                        <a:lnTo>
                          <a:pt x="12" y="4"/>
                        </a:lnTo>
                        <a:lnTo>
                          <a:pt x="0" y="3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5" name="Freeform 1308"/>
                  <p:cNvSpPr>
                    <a:spLocks/>
                  </p:cNvSpPr>
                  <p:nvPr/>
                </p:nvSpPr>
                <p:spPr bwMode="auto">
                  <a:xfrm>
                    <a:off x="5263" y="1712"/>
                    <a:ext cx="23" cy="66"/>
                  </a:xfrm>
                  <a:custGeom>
                    <a:avLst/>
                    <a:gdLst>
                      <a:gd name="T0" fmla="*/ 0 w 160"/>
                      <a:gd name="T1" fmla="*/ 0 h 263"/>
                      <a:gd name="T2" fmla="*/ 0 w 160"/>
                      <a:gd name="T3" fmla="*/ 0 h 263"/>
                      <a:gd name="T4" fmla="*/ 0 w 160"/>
                      <a:gd name="T5" fmla="*/ 0 h 263"/>
                      <a:gd name="T6" fmla="*/ 0 w 160"/>
                      <a:gd name="T7" fmla="*/ 0 h 263"/>
                      <a:gd name="T8" fmla="*/ 0 w 160"/>
                      <a:gd name="T9" fmla="*/ 0 h 263"/>
                      <a:gd name="T10" fmla="*/ 0 w 160"/>
                      <a:gd name="T11" fmla="*/ 0 h 263"/>
                      <a:gd name="T12" fmla="*/ 0 w 160"/>
                      <a:gd name="T13" fmla="*/ 0 h 263"/>
                      <a:gd name="T14" fmla="*/ 0 w 160"/>
                      <a:gd name="T15" fmla="*/ 0 h 263"/>
                      <a:gd name="T16" fmla="*/ 0 w 160"/>
                      <a:gd name="T17" fmla="*/ 0 h 263"/>
                      <a:gd name="T18" fmla="*/ 0 w 160"/>
                      <a:gd name="T19" fmla="*/ 0 h 263"/>
                      <a:gd name="T20" fmla="*/ 0 w 160"/>
                      <a:gd name="T21" fmla="*/ 0 h 263"/>
                      <a:gd name="T22" fmla="*/ 0 w 160"/>
                      <a:gd name="T23" fmla="*/ 0 h 263"/>
                      <a:gd name="T24" fmla="*/ 0 w 160"/>
                      <a:gd name="T25" fmla="*/ 0 h 263"/>
                      <a:gd name="T26" fmla="*/ 0 w 160"/>
                      <a:gd name="T27" fmla="*/ 0 h 263"/>
                      <a:gd name="T28" fmla="*/ 0 w 160"/>
                      <a:gd name="T29" fmla="*/ 0 h 263"/>
                      <a:gd name="T30" fmla="*/ 0 w 160"/>
                      <a:gd name="T31" fmla="*/ 0 h 263"/>
                      <a:gd name="T32" fmla="*/ 0 w 160"/>
                      <a:gd name="T33" fmla="*/ 0 h 263"/>
                      <a:gd name="T34" fmla="*/ 0 w 160"/>
                      <a:gd name="T35" fmla="*/ 0 h 263"/>
                      <a:gd name="T36" fmla="*/ 0 w 160"/>
                      <a:gd name="T37" fmla="*/ 0 h 263"/>
                      <a:gd name="T38" fmla="*/ 0 w 160"/>
                      <a:gd name="T39" fmla="*/ 0 h 263"/>
                      <a:gd name="T40" fmla="*/ 0 w 160"/>
                      <a:gd name="T41" fmla="*/ 0 h 263"/>
                      <a:gd name="T42" fmla="*/ 0 w 160"/>
                      <a:gd name="T43" fmla="*/ 0 h 263"/>
                      <a:gd name="T44" fmla="*/ 0 w 160"/>
                      <a:gd name="T45" fmla="*/ 0 h 263"/>
                      <a:gd name="T46" fmla="*/ 0 w 160"/>
                      <a:gd name="T47" fmla="*/ 0 h 263"/>
                      <a:gd name="T48" fmla="*/ 0 w 160"/>
                      <a:gd name="T49" fmla="*/ 0 h 263"/>
                      <a:gd name="T50" fmla="*/ 0 w 160"/>
                      <a:gd name="T51" fmla="*/ 0 h 263"/>
                      <a:gd name="T52" fmla="*/ 0 w 160"/>
                      <a:gd name="T53" fmla="*/ 0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263">
                        <a:moveTo>
                          <a:pt x="0" y="63"/>
                        </a:moveTo>
                        <a:lnTo>
                          <a:pt x="24" y="23"/>
                        </a:lnTo>
                        <a:lnTo>
                          <a:pt x="68" y="11"/>
                        </a:lnTo>
                        <a:lnTo>
                          <a:pt x="117" y="19"/>
                        </a:lnTo>
                        <a:lnTo>
                          <a:pt x="136" y="43"/>
                        </a:lnTo>
                        <a:lnTo>
                          <a:pt x="149" y="82"/>
                        </a:lnTo>
                        <a:lnTo>
                          <a:pt x="149" y="112"/>
                        </a:lnTo>
                        <a:lnTo>
                          <a:pt x="141" y="135"/>
                        </a:lnTo>
                        <a:lnTo>
                          <a:pt x="141" y="165"/>
                        </a:lnTo>
                        <a:lnTo>
                          <a:pt x="134" y="203"/>
                        </a:lnTo>
                        <a:lnTo>
                          <a:pt x="98" y="239"/>
                        </a:lnTo>
                        <a:lnTo>
                          <a:pt x="57" y="237"/>
                        </a:lnTo>
                        <a:lnTo>
                          <a:pt x="24" y="225"/>
                        </a:lnTo>
                        <a:lnTo>
                          <a:pt x="23" y="247"/>
                        </a:lnTo>
                        <a:lnTo>
                          <a:pt x="57" y="263"/>
                        </a:lnTo>
                        <a:lnTo>
                          <a:pt x="95" y="255"/>
                        </a:lnTo>
                        <a:lnTo>
                          <a:pt x="126" y="243"/>
                        </a:lnTo>
                        <a:lnTo>
                          <a:pt x="150" y="207"/>
                        </a:lnTo>
                        <a:lnTo>
                          <a:pt x="152" y="146"/>
                        </a:lnTo>
                        <a:lnTo>
                          <a:pt x="160" y="105"/>
                        </a:lnTo>
                        <a:lnTo>
                          <a:pt x="160" y="71"/>
                        </a:lnTo>
                        <a:lnTo>
                          <a:pt x="145" y="38"/>
                        </a:lnTo>
                        <a:lnTo>
                          <a:pt x="128" y="11"/>
                        </a:lnTo>
                        <a:lnTo>
                          <a:pt x="86" y="0"/>
                        </a:lnTo>
                        <a:lnTo>
                          <a:pt x="24" y="8"/>
                        </a:lnTo>
                        <a:lnTo>
                          <a:pt x="5" y="23"/>
                        </a:lnTo>
                        <a:lnTo>
                          <a:pt x="0" y="6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6" name="Freeform 1309"/>
                  <p:cNvSpPr>
                    <a:spLocks/>
                  </p:cNvSpPr>
                  <p:nvPr/>
                </p:nvSpPr>
                <p:spPr bwMode="auto">
                  <a:xfrm>
                    <a:off x="5252" y="1781"/>
                    <a:ext cx="21" cy="55"/>
                  </a:xfrm>
                  <a:custGeom>
                    <a:avLst/>
                    <a:gdLst>
                      <a:gd name="T0" fmla="*/ 0 w 147"/>
                      <a:gd name="T1" fmla="*/ 0 h 216"/>
                      <a:gd name="T2" fmla="*/ 0 w 147"/>
                      <a:gd name="T3" fmla="*/ 0 h 216"/>
                      <a:gd name="T4" fmla="*/ 0 w 147"/>
                      <a:gd name="T5" fmla="*/ 0 h 216"/>
                      <a:gd name="T6" fmla="*/ 0 w 147"/>
                      <a:gd name="T7" fmla="*/ 0 h 216"/>
                      <a:gd name="T8" fmla="*/ 0 w 147"/>
                      <a:gd name="T9" fmla="*/ 0 h 216"/>
                      <a:gd name="T10" fmla="*/ 0 w 147"/>
                      <a:gd name="T11" fmla="*/ 0 h 216"/>
                      <a:gd name="T12" fmla="*/ 0 w 147"/>
                      <a:gd name="T13" fmla="*/ 0 h 216"/>
                      <a:gd name="T14" fmla="*/ 0 w 147"/>
                      <a:gd name="T15" fmla="*/ 0 h 216"/>
                      <a:gd name="T16" fmla="*/ 0 w 147"/>
                      <a:gd name="T17" fmla="*/ 0 h 216"/>
                      <a:gd name="T18" fmla="*/ 0 w 147"/>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216">
                        <a:moveTo>
                          <a:pt x="147" y="0"/>
                        </a:moveTo>
                        <a:lnTo>
                          <a:pt x="127" y="46"/>
                        </a:lnTo>
                        <a:lnTo>
                          <a:pt x="96" y="96"/>
                        </a:lnTo>
                        <a:lnTo>
                          <a:pt x="64" y="140"/>
                        </a:lnTo>
                        <a:lnTo>
                          <a:pt x="21" y="197"/>
                        </a:lnTo>
                        <a:lnTo>
                          <a:pt x="0" y="216"/>
                        </a:lnTo>
                        <a:lnTo>
                          <a:pt x="50" y="192"/>
                        </a:lnTo>
                        <a:lnTo>
                          <a:pt x="87" y="139"/>
                        </a:lnTo>
                        <a:lnTo>
                          <a:pt x="124" y="80"/>
                        </a:lnTo>
                        <a:lnTo>
                          <a:pt x="14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7" name="Freeform 1310"/>
                  <p:cNvSpPr>
                    <a:spLocks/>
                  </p:cNvSpPr>
                  <p:nvPr/>
                </p:nvSpPr>
                <p:spPr bwMode="auto">
                  <a:xfrm>
                    <a:off x="5226" y="1614"/>
                    <a:ext cx="108" cy="187"/>
                  </a:xfrm>
                  <a:custGeom>
                    <a:avLst/>
                    <a:gdLst>
                      <a:gd name="T0" fmla="*/ 0 w 752"/>
                      <a:gd name="T1" fmla="*/ 0 h 746"/>
                      <a:gd name="T2" fmla="*/ 0 w 752"/>
                      <a:gd name="T3" fmla="*/ 0 h 746"/>
                      <a:gd name="T4" fmla="*/ 0 w 752"/>
                      <a:gd name="T5" fmla="*/ 0 h 746"/>
                      <a:gd name="T6" fmla="*/ 0 w 752"/>
                      <a:gd name="T7" fmla="*/ 0 h 746"/>
                      <a:gd name="T8" fmla="*/ 0 w 752"/>
                      <a:gd name="T9" fmla="*/ 0 h 746"/>
                      <a:gd name="T10" fmla="*/ 0 w 752"/>
                      <a:gd name="T11" fmla="*/ 0 h 746"/>
                      <a:gd name="T12" fmla="*/ 0 w 752"/>
                      <a:gd name="T13" fmla="*/ 0 h 746"/>
                      <a:gd name="T14" fmla="*/ 0 w 752"/>
                      <a:gd name="T15" fmla="*/ 0 h 746"/>
                      <a:gd name="T16" fmla="*/ 0 w 752"/>
                      <a:gd name="T17" fmla="*/ 0 h 746"/>
                      <a:gd name="T18" fmla="*/ 0 w 752"/>
                      <a:gd name="T19" fmla="*/ 0 h 746"/>
                      <a:gd name="T20" fmla="*/ 0 w 752"/>
                      <a:gd name="T21" fmla="*/ 0 h 746"/>
                      <a:gd name="T22" fmla="*/ 0 w 752"/>
                      <a:gd name="T23" fmla="*/ 0 h 746"/>
                      <a:gd name="T24" fmla="*/ 0 w 752"/>
                      <a:gd name="T25" fmla="*/ 0 h 746"/>
                      <a:gd name="T26" fmla="*/ 0 w 752"/>
                      <a:gd name="T27" fmla="*/ 0 h 746"/>
                      <a:gd name="T28" fmla="*/ 0 w 752"/>
                      <a:gd name="T29" fmla="*/ 0 h 746"/>
                      <a:gd name="T30" fmla="*/ 0 w 752"/>
                      <a:gd name="T31" fmla="*/ 0 h 746"/>
                      <a:gd name="T32" fmla="*/ 0 w 752"/>
                      <a:gd name="T33" fmla="*/ 0 h 746"/>
                      <a:gd name="T34" fmla="*/ 0 w 752"/>
                      <a:gd name="T35" fmla="*/ 0 h 746"/>
                      <a:gd name="T36" fmla="*/ 0 w 752"/>
                      <a:gd name="T37" fmla="*/ 0 h 746"/>
                      <a:gd name="T38" fmla="*/ 0 w 752"/>
                      <a:gd name="T39" fmla="*/ 0 h 746"/>
                      <a:gd name="T40" fmla="*/ 0 w 752"/>
                      <a:gd name="T41" fmla="*/ 0 h 746"/>
                      <a:gd name="T42" fmla="*/ 0 w 752"/>
                      <a:gd name="T43" fmla="*/ 0 h 746"/>
                      <a:gd name="T44" fmla="*/ 0 w 752"/>
                      <a:gd name="T45" fmla="*/ 0 h 746"/>
                      <a:gd name="T46" fmla="*/ 0 w 752"/>
                      <a:gd name="T47" fmla="*/ 0 h 746"/>
                      <a:gd name="T48" fmla="*/ 0 w 752"/>
                      <a:gd name="T49" fmla="*/ 0 h 746"/>
                      <a:gd name="T50" fmla="*/ 0 w 752"/>
                      <a:gd name="T51" fmla="*/ 0 h 746"/>
                      <a:gd name="T52" fmla="*/ 0 w 752"/>
                      <a:gd name="T53" fmla="*/ 0 h 746"/>
                      <a:gd name="T54" fmla="*/ 0 w 752"/>
                      <a:gd name="T55" fmla="*/ 0 h 746"/>
                      <a:gd name="T56" fmla="*/ 0 w 752"/>
                      <a:gd name="T57" fmla="*/ 0 h 746"/>
                      <a:gd name="T58" fmla="*/ 0 w 752"/>
                      <a:gd name="T59" fmla="*/ 0 h 746"/>
                      <a:gd name="T60" fmla="*/ 0 w 752"/>
                      <a:gd name="T61" fmla="*/ 0 h 746"/>
                      <a:gd name="T62" fmla="*/ 0 w 752"/>
                      <a:gd name="T63" fmla="*/ 0 h 746"/>
                      <a:gd name="T64" fmla="*/ 0 w 752"/>
                      <a:gd name="T65" fmla="*/ 0 h 746"/>
                      <a:gd name="T66" fmla="*/ 0 w 752"/>
                      <a:gd name="T67" fmla="*/ 0 h 746"/>
                      <a:gd name="T68" fmla="*/ 0 w 752"/>
                      <a:gd name="T69" fmla="*/ 0 h 746"/>
                      <a:gd name="T70" fmla="*/ 0 w 752"/>
                      <a:gd name="T71" fmla="*/ 0 h 746"/>
                      <a:gd name="T72" fmla="*/ 0 w 752"/>
                      <a:gd name="T73" fmla="*/ 0 h 7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2" h="746">
                        <a:moveTo>
                          <a:pt x="101" y="147"/>
                        </a:moveTo>
                        <a:lnTo>
                          <a:pt x="143" y="162"/>
                        </a:lnTo>
                        <a:lnTo>
                          <a:pt x="214" y="166"/>
                        </a:lnTo>
                        <a:lnTo>
                          <a:pt x="264" y="222"/>
                        </a:lnTo>
                        <a:lnTo>
                          <a:pt x="233" y="290"/>
                        </a:lnTo>
                        <a:lnTo>
                          <a:pt x="195" y="316"/>
                        </a:lnTo>
                        <a:lnTo>
                          <a:pt x="183" y="381"/>
                        </a:lnTo>
                        <a:lnTo>
                          <a:pt x="207" y="424"/>
                        </a:lnTo>
                        <a:lnTo>
                          <a:pt x="187" y="486"/>
                        </a:lnTo>
                        <a:lnTo>
                          <a:pt x="237" y="486"/>
                        </a:lnTo>
                        <a:lnTo>
                          <a:pt x="252" y="415"/>
                        </a:lnTo>
                        <a:lnTo>
                          <a:pt x="282" y="381"/>
                        </a:lnTo>
                        <a:lnTo>
                          <a:pt x="343" y="381"/>
                        </a:lnTo>
                        <a:lnTo>
                          <a:pt x="402" y="397"/>
                        </a:lnTo>
                        <a:lnTo>
                          <a:pt x="421" y="445"/>
                        </a:lnTo>
                        <a:lnTo>
                          <a:pt x="429" y="512"/>
                        </a:lnTo>
                        <a:lnTo>
                          <a:pt x="421" y="563"/>
                        </a:lnTo>
                        <a:lnTo>
                          <a:pt x="421" y="599"/>
                        </a:lnTo>
                        <a:lnTo>
                          <a:pt x="424" y="640"/>
                        </a:lnTo>
                        <a:lnTo>
                          <a:pt x="463" y="679"/>
                        </a:lnTo>
                        <a:lnTo>
                          <a:pt x="491" y="700"/>
                        </a:lnTo>
                        <a:lnTo>
                          <a:pt x="563" y="746"/>
                        </a:lnTo>
                        <a:lnTo>
                          <a:pt x="697" y="611"/>
                        </a:lnTo>
                        <a:lnTo>
                          <a:pt x="736" y="501"/>
                        </a:lnTo>
                        <a:lnTo>
                          <a:pt x="752" y="325"/>
                        </a:lnTo>
                        <a:lnTo>
                          <a:pt x="740" y="210"/>
                        </a:lnTo>
                        <a:lnTo>
                          <a:pt x="695" y="99"/>
                        </a:lnTo>
                        <a:lnTo>
                          <a:pt x="657" y="62"/>
                        </a:lnTo>
                        <a:lnTo>
                          <a:pt x="598" y="32"/>
                        </a:lnTo>
                        <a:lnTo>
                          <a:pt x="522" y="18"/>
                        </a:lnTo>
                        <a:lnTo>
                          <a:pt x="440" y="0"/>
                        </a:lnTo>
                        <a:lnTo>
                          <a:pt x="319" y="3"/>
                        </a:lnTo>
                        <a:lnTo>
                          <a:pt x="214" y="18"/>
                        </a:lnTo>
                        <a:lnTo>
                          <a:pt x="101" y="55"/>
                        </a:lnTo>
                        <a:lnTo>
                          <a:pt x="27" y="118"/>
                        </a:lnTo>
                        <a:lnTo>
                          <a:pt x="0" y="158"/>
                        </a:lnTo>
                        <a:lnTo>
                          <a:pt x="101" y="1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8" name="Freeform 1311"/>
                  <p:cNvSpPr>
                    <a:spLocks/>
                  </p:cNvSpPr>
                  <p:nvPr/>
                </p:nvSpPr>
                <p:spPr bwMode="auto">
                  <a:xfrm>
                    <a:off x="5233" y="1620"/>
                    <a:ext cx="98" cy="175"/>
                  </a:xfrm>
                  <a:custGeom>
                    <a:avLst/>
                    <a:gdLst>
                      <a:gd name="T0" fmla="*/ 0 w 681"/>
                      <a:gd name="T1" fmla="*/ 0 h 703"/>
                      <a:gd name="T2" fmla="*/ 0 w 681"/>
                      <a:gd name="T3" fmla="*/ 0 h 703"/>
                      <a:gd name="T4" fmla="*/ 0 w 681"/>
                      <a:gd name="T5" fmla="*/ 0 h 703"/>
                      <a:gd name="T6" fmla="*/ 0 w 681"/>
                      <a:gd name="T7" fmla="*/ 0 h 703"/>
                      <a:gd name="T8" fmla="*/ 0 w 681"/>
                      <a:gd name="T9" fmla="*/ 0 h 703"/>
                      <a:gd name="T10" fmla="*/ 0 w 681"/>
                      <a:gd name="T11" fmla="*/ 0 h 703"/>
                      <a:gd name="T12" fmla="*/ 0 w 681"/>
                      <a:gd name="T13" fmla="*/ 0 h 703"/>
                      <a:gd name="T14" fmla="*/ 0 w 681"/>
                      <a:gd name="T15" fmla="*/ 0 h 703"/>
                      <a:gd name="T16" fmla="*/ 0 w 681"/>
                      <a:gd name="T17" fmla="*/ 0 h 703"/>
                      <a:gd name="T18" fmla="*/ 0 w 681"/>
                      <a:gd name="T19" fmla="*/ 0 h 703"/>
                      <a:gd name="T20" fmla="*/ 0 w 681"/>
                      <a:gd name="T21" fmla="*/ 0 h 703"/>
                      <a:gd name="T22" fmla="*/ 0 w 681"/>
                      <a:gd name="T23" fmla="*/ 0 h 703"/>
                      <a:gd name="T24" fmla="*/ 0 w 681"/>
                      <a:gd name="T25" fmla="*/ 0 h 703"/>
                      <a:gd name="T26" fmla="*/ 0 w 681"/>
                      <a:gd name="T27" fmla="*/ 0 h 703"/>
                      <a:gd name="T28" fmla="*/ 0 w 681"/>
                      <a:gd name="T29" fmla="*/ 0 h 703"/>
                      <a:gd name="T30" fmla="*/ 0 w 681"/>
                      <a:gd name="T31" fmla="*/ 0 h 703"/>
                      <a:gd name="T32" fmla="*/ 0 w 681"/>
                      <a:gd name="T33" fmla="*/ 0 h 703"/>
                      <a:gd name="T34" fmla="*/ 0 w 681"/>
                      <a:gd name="T35" fmla="*/ 0 h 703"/>
                      <a:gd name="T36" fmla="*/ 0 w 681"/>
                      <a:gd name="T37" fmla="*/ 0 h 703"/>
                      <a:gd name="T38" fmla="*/ 0 w 681"/>
                      <a:gd name="T39" fmla="*/ 0 h 703"/>
                      <a:gd name="T40" fmla="*/ 0 w 681"/>
                      <a:gd name="T41" fmla="*/ 0 h 703"/>
                      <a:gd name="T42" fmla="*/ 0 w 681"/>
                      <a:gd name="T43" fmla="*/ 0 h 703"/>
                      <a:gd name="T44" fmla="*/ 0 w 681"/>
                      <a:gd name="T45" fmla="*/ 0 h 703"/>
                      <a:gd name="T46" fmla="*/ 0 w 681"/>
                      <a:gd name="T47" fmla="*/ 0 h 703"/>
                      <a:gd name="T48" fmla="*/ 0 w 681"/>
                      <a:gd name="T49" fmla="*/ 0 h 703"/>
                      <a:gd name="T50" fmla="*/ 0 w 681"/>
                      <a:gd name="T51" fmla="*/ 0 h 703"/>
                      <a:gd name="T52" fmla="*/ 0 w 681"/>
                      <a:gd name="T53" fmla="*/ 0 h 703"/>
                      <a:gd name="T54" fmla="*/ 0 w 681"/>
                      <a:gd name="T55" fmla="*/ 0 h 703"/>
                      <a:gd name="T56" fmla="*/ 0 w 681"/>
                      <a:gd name="T57" fmla="*/ 0 h 703"/>
                      <a:gd name="T58" fmla="*/ 0 w 681"/>
                      <a:gd name="T59" fmla="*/ 0 h 703"/>
                      <a:gd name="T60" fmla="*/ 0 w 681"/>
                      <a:gd name="T61" fmla="*/ 0 h 703"/>
                      <a:gd name="T62" fmla="*/ 0 w 681"/>
                      <a:gd name="T63" fmla="*/ 0 h 703"/>
                      <a:gd name="T64" fmla="*/ 0 w 681"/>
                      <a:gd name="T65" fmla="*/ 0 h 703"/>
                      <a:gd name="T66" fmla="*/ 0 w 681"/>
                      <a:gd name="T67" fmla="*/ 0 h 703"/>
                      <a:gd name="T68" fmla="*/ 0 w 681"/>
                      <a:gd name="T69" fmla="*/ 0 h 703"/>
                      <a:gd name="T70" fmla="*/ 0 w 681"/>
                      <a:gd name="T71" fmla="*/ 0 h 703"/>
                      <a:gd name="T72" fmla="*/ 0 w 681"/>
                      <a:gd name="T73" fmla="*/ 0 h 703"/>
                      <a:gd name="T74" fmla="*/ 0 w 681"/>
                      <a:gd name="T75" fmla="*/ 0 h 703"/>
                      <a:gd name="T76" fmla="*/ 0 w 681"/>
                      <a:gd name="T77" fmla="*/ 0 h 703"/>
                      <a:gd name="T78" fmla="*/ 0 w 681"/>
                      <a:gd name="T79" fmla="*/ 0 h 703"/>
                      <a:gd name="T80" fmla="*/ 0 w 681"/>
                      <a:gd name="T81" fmla="*/ 0 h 703"/>
                      <a:gd name="T82" fmla="*/ 0 w 681"/>
                      <a:gd name="T83" fmla="*/ 0 h 703"/>
                      <a:gd name="T84" fmla="*/ 0 w 681"/>
                      <a:gd name="T85" fmla="*/ 0 h 703"/>
                      <a:gd name="T86" fmla="*/ 0 w 681"/>
                      <a:gd name="T87" fmla="*/ 0 h 703"/>
                      <a:gd name="T88" fmla="*/ 0 w 681"/>
                      <a:gd name="T89" fmla="*/ 0 h 703"/>
                      <a:gd name="T90" fmla="*/ 0 w 681"/>
                      <a:gd name="T91" fmla="*/ 0 h 703"/>
                      <a:gd name="T92" fmla="*/ 0 w 681"/>
                      <a:gd name="T93" fmla="*/ 0 h 703"/>
                      <a:gd name="T94" fmla="*/ 0 w 681"/>
                      <a:gd name="T95" fmla="*/ 0 h 703"/>
                      <a:gd name="T96" fmla="*/ 0 w 681"/>
                      <a:gd name="T97" fmla="*/ 0 h 703"/>
                      <a:gd name="T98" fmla="*/ 0 w 681"/>
                      <a:gd name="T99" fmla="*/ 0 h 703"/>
                      <a:gd name="T100" fmla="*/ 0 w 681"/>
                      <a:gd name="T101" fmla="*/ 0 h 703"/>
                      <a:gd name="T102" fmla="*/ 0 w 681"/>
                      <a:gd name="T103" fmla="*/ 0 h 703"/>
                      <a:gd name="T104" fmla="*/ 0 w 681"/>
                      <a:gd name="T105" fmla="*/ 0 h 7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1" h="703">
                        <a:moveTo>
                          <a:pt x="64" y="60"/>
                        </a:moveTo>
                        <a:lnTo>
                          <a:pt x="0" y="111"/>
                        </a:lnTo>
                        <a:lnTo>
                          <a:pt x="112" y="118"/>
                        </a:lnTo>
                        <a:lnTo>
                          <a:pt x="153" y="99"/>
                        </a:lnTo>
                        <a:lnTo>
                          <a:pt x="216" y="84"/>
                        </a:lnTo>
                        <a:lnTo>
                          <a:pt x="270" y="80"/>
                        </a:lnTo>
                        <a:lnTo>
                          <a:pt x="334" y="84"/>
                        </a:lnTo>
                        <a:lnTo>
                          <a:pt x="242" y="96"/>
                        </a:lnTo>
                        <a:lnTo>
                          <a:pt x="196" y="107"/>
                        </a:lnTo>
                        <a:lnTo>
                          <a:pt x="163" y="118"/>
                        </a:lnTo>
                        <a:lnTo>
                          <a:pt x="153" y="123"/>
                        </a:lnTo>
                        <a:lnTo>
                          <a:pt x="177" y="134"/>
                        </a:lnTo>
                        <a:lnTo>
                          <a:pt x="196" y="152"/>
                        </a:lnTo>
                        <a:lnTo>
                          <a:pt x="228" y="134"/>
                        </a:lnTo>
                        <a:lnTo>
                          <a:pt x="255" y="126"/>
                        </a:lnTo>
                        <a:lnTo>
                          <a:pt x="312" y="115"/>
                        </a:lnTo>
                        <a:lnTo>
                          <a:pt x="330" y="115"/>
                        </a:lnTo>
                        <a:lnTo>
                          <a:pt x="273" y="137"/>
                        </a:lnTo>
                        <a:lnTo>
                          <a:pt x="231" y="155"/>
                        </a:lnTo>
                        <a:lnTo>
                          <a:pt x="208" y="172"/>
                        </a:lnTo>
                        <a:lnTo>
                          <a:pt x="228" y="190"/>
                        </a:lnTo>
                        <a:lnTo>
                          <a:pt x="273" y="176"/>
                        </a:lnTo>
                        <a:lnTo>
                          <a:pt x="312" y="168"/>
                        </a:lnTo>
                        <a:lnTo>
                          <a:pt x="242" y="201"/>
                        </a:lnTo>
                        <a:lnTo>
                          <a:pt x="220" y="217"/>
                        </a:lnTo>
                        <a:lnTo>
                          <a:pt x="213" y="250"/>
                        </a:lnTo>
                        <a:lnTo>
                          <a:pt x="200" y="267"/>
                        </a:lnTo>
                        <a:lnTo>
                          <a:pt x="242" y="245"/>
                        </a:lnTo>
                        <a:lnTo>
                          <a:pt x="280" y="238"/>
                        </a:lnTo>
                        <a:lnTo>
                          <a:pt x="342" y="236"/>
                        </a:lnTo>
                        <a:lnTo>
                          <a:pt x="249" y="263"/>
                        </a:lnTo>
                        <a:lnTo>
                          <a:pt x="192" y="283"/>
                        </a:lnTo>
                        <a:lnTo>
                          <a:pt x="153" y="304"/>
                        </a:lnTo>
                        <a:lnTo>
                          <a:pt x="150" y="333"/>
                        </a:lnTo>
                        <a:lnTo>
                          <a:pt x="196" y="311"/>
                        </a:lnTo>
                        <a:lnTo>
                          <a:pt x="258" y="291"/>
                        </a:lnTo>
                        <a:lnTo>
                          <a:pt x="288" y="291"/>
                        </a:lnTo>
                        <a:lnTo>
                          <a:pt x="220" y="315"/>
                        </a:lnTo>
                        <a:lnTo>
                          <a:pt x="166" y="337"/>
                        </a:lnTo>
                        <a:lnTo>
                          <a:pt x="147" y="356"/>
                        </a:lnTo>
                        <a:lnTo>
                          <a:pt x="153" y="376"/>
                        </a:lnTo>
                        <a:lnTo>
                          <a:pt x="196" y="360"/>
                        </a:lnTo>
                        <a:lnTo>
                          <a:pt x="234" y="344"/>
                        </a:lnTo>
                        <a:lnTo>
                          <a:pt x="316" y="341"/>
                        </a:lnTo>
                        <a:lnTo>
                          <a:pt x="348" y="344"/>
                        </a:lnTo>
                        <a:lnTo>
                          <a:pt x="423" y="347"/>
                        </a:lnTo>
                        <a:lnTo>
                          <a:pt x="512" y="337"/>
                        </a:lnTo>
                        <a:lnTo>
                          <a:pt x="458" y="356"/>
                        </a:lnTo>
                        <a:lnTo>
                          <a:pt x="366" y="371"/>
                        </a:lnTo>
                        <a:lnTo>
                          <a:pt x="384" y="403"/>
                        </a:lnTo>
                        <a:lnTo>
                          <a:pt x="450" y="386"/>
                        </a:lnTo>
                        <a:lnTo>
                          <a:pt x="515" y="364"/>
                        </a:lnTo>
                        <a:lnTo>
                          <a:pt x="557" y="344"/>
                        </a:lnTo>
                        <a:lnTo>
                          <a:pt x="477" y="403"/>
                        </a:lnTo>
                        <a:lnTo>
                          <a:pt x="426" y="417"/>
                        </a:lnTo>
                        <a:lnTo>
                          <a:pt x="384" y="431"/>
                        </a:lnTo>
                        <a:lnTo>
                          <a:pt x="388" y="461"/>
                        </a:lnTo>
                        <a:lnTo>
                          <a:pt x="450" y="451"/>
                        </a:lnTo>
                        <a:lnTo>
                          <a:pt x="501" y="437"/>
                        </a:lnTo>
                        <a:lnTo>
                          <a:pt x="470" y="459"/>
                        </a:lnTo>
                        <a:lnTo>
                          <a:pt x="415" y="472"/>
                        </a:lnTo>
                        <a:lnTo>
                          <a:pt x="388" y="476"/>
                        </a:lnTo>
                        <a:lnTo>
                          <a:pt x="388" y="545"/>
                        </a:lnTo>
                        <a:lnTo>
                          <a:pt x="447" y="522"/>
                        </a:lnTo>
                        <a:lnTo>
                          <a:pt x="493" y="504"/>
                        </a:lnTo>
                        <a:lnTo>
                          <a:pt x="443" y="542"/>
                        </a:lnTo>
                        <a:lnTo>
                          <a:pt x="381" y="568"/>
                        </a:lnTo>
                        <a:lnTo>
                          <a:pt x="384" y="598"/>
                        </a:lnTo>
                        <a:lnTo>
                          <a:pt x="420" y="634"/>
                        </a:lnTo>
                        <a:lnTo>
                          <a:pt x="450" y="595"/>
                        </a:lnTo>
                        <a:lnTo>
                          <a:pt x="493" y="545"/>
                        </a:lnTo>
                        <a:lnTo>
                          <a:pt x="522" y="496"/>
                        </a:lnTo>
                        <a:lnTo>
                          <a:pt x="493" y="571"/>
                        </a:lnTo>
                        <a:lnTo>
                          <a:pt x="470" y="598"/>
                        </a:lnTo>
                        <a:lnTo>
                          <a:pt x="426" y="650"/>
                        </a:lnTo>
                        <a:lnTo>
                          <a:pt x="458" y="685"/>
                        </a:lnTo>
                        <a:lnTo>
                          <a:pt x="509" y="644"/>
                        </a:lnTo>
                        <a:lnTo>
                          <a:pt x="543" y="595"/>
                        </a:lnTo>
                        <a:lnTo>
                          <a:pt x="576" y="542"/>
                        </a:lnTo>
                        <a:lnTo>
                          <a:pt x="547" y="619"/>
                        </a:lnTo>
                        <a:lnTo>
                          <a:pt x="515" y="653"/>
                        </a:lnTo>
                        <a:lnTo>
                          <a:pt x="483" y="688"/>
                        </a:lnTo>
                        <a:lnTo>
                          <a:pt x="512" y="703"/>
                        </a:lnTo>
                        <a:lnTo>
                          <a:pt x="576" y="650"/>
                        </a:lnTo>
                        <a:lnTo>
                          <a:pt x="634" y="568"/>
                        </a:lnTo>
                        <a:lnTo>
                          <a:pt x="657" y="504"/>
                        </a:lnTo>
                        <a:lnTo>
                          <a:pt x="672" y="394"/>
                        </a:lnTo>
                        <a:lnTo>
                          <a:pt x="681" y="311"/>
                        </a:lnTo>
                        <a:lnTo>
                          <a:pt x="678" y="233"/>
                        </a:lnTo>
                        <a:lnTo>
                          <a:pt x="626" y="236"/>
                        </a:lnTo>
                        <a:lnTo>
                          <a:pt x="553" y="263"/>
                        </a:lnTo>
                        <a:lnTo>
                          <a:pt x="443" y="288"/>
                        </a:lnTo>
                        <a:lnTo>
                          <a:pt x="543" y="250"/>
                        </a:lnTo>
                        <a:lnTo>
                          <a:pt x="579" y="228"/>
                        </a:lnTo>
                        <a:lnTo>
                          <a:pt x="670" y="197"/>
                        </a:lnTo>
                        <a:lnTo>
                          <a:pt x="655" y="145"/>
                        </a:lnTo>
                        <a:lnTo>
                          <a:pt x="629" y="89"/>
                        </a:lnTo>
                        <a:lnTo>
                          <a:pt x="533" y="115"/>
                        </a:lnTo>
                        <a:lnTo>
                          <a:pt x="462" y="149"/>
                        </a:lnTo>
                        <a:lnTo>
                          <a:pt x="526" y="99"/>
                        </a:lnTo>
                        <a:lnTo>
                          <a:pt x="614" y="71"/>
                        </a:lnTo>
                        <a:lnTo>
                          <a:pt x="545" y="37"/>
                        </a:lnTo>
                        <a:lnTo>
                          <a:pt x="504" y="23"/>
                        </a:lnTo>
                        <a:lnTo>
                          <a:pt x="451" y="11"/>
                        </a:lnTo>
                        <a:lnTo>
                          <a:pt x="294" y="0"/>
                        </a:lnTo>
                        <a:lnTo>
                          <a:pt x="163" y="31"/>
                        </a:lnTo>
                        <a:lnTo>
                          <a:pt x="64" y="6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09" name="Freeform 1312"/>
                  <p:cNvSpPr>
                    <a:spLocks/>
                  </p:cNvSpPr>
                  <p:nvPr/>
                </p:nvSpPr>
                <p:spPr bwMode="auto">
                  <a:xfrm>
                    <a:off x="5209" y="1809"/>
                    <a:ext cx="10" cy="9"/>
                  </a:xfrm>
                  <a:custGeom>
                    <a:avLst/>
                    <a:gdLst>
                      <a:gd name="T0" fmla="*/ 0 w 69"/>
                      <a:gd name="T1" fmla="*/ 0 h 38"/>
                      <a:gd name="T2" fmla="*/ 0 w 69"/>
                      <a:gd name="T3" fmla="*/ 0 h 38"/>
                      <a:gd name="T4" fmla="*/ 0 w 69"/>
                      <a:gd name="T5" fmla="*/ 0 h 38"/>
                      <a:gd name="T6" fmla="*/ 0 w 69"/>
                      <a:gd name="T7" fmla="*/ 0 h 38"/>
                      <a:gd name="T8" fmla="*/ 0 w 69"/>
                      <a:gd name="T9" fmla="*/ 0 h 38"/>
                      <a:gd name="T10" fmla="*/ 0 w 69"/>
                      <a:gd name="T11" fmla="*/ 0 h 38"/>
                      <a:gd name="T12" fmla="*/ 0 w 69"/>
                      <a:gd name="T13" fmla="*/ 0 h 38"/>
                      <a:gd name="T14" fmla="*/ 0 w 69"/>
                      <a:gd name="T15" fmla="*/ 0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 h="38">
                        <a:moveTo>
                          <a:pt x="0" y="0"/>
                        </a:moveTo>
                        <a:lnTo>
                          <a:pt x="20" y="13"/>
                        </a:lnTo>
                        <a:lnTo>
                          <a:pt x="38" y="20"/>
                        </a:lnTo>
                        <a:lnTo>
                          <a:pt x="56" y="28"/>
                        </a:lnTo>
                        <a:lnTo>
                          <a:pt x="69" y="38"/>
                        </a:lnTo>
                        <a:lnTo>
                          <a:pt x="48" y="34"/>
                        </a:lnTo>
                        <a:lnTo>
                          <a:pt x="20" y="3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0" name="Freeform 1313"/>
                  <p:cNvSpPr>
                    <a:spLocks/>
                  </p:cNvSpPr>
                  <p:nvPr/>
                </p:nvSpPr>
                <p:spPr bwMode="auto">
                  <a:xfrm>
                    <a:off x="5211" y="1826"/>
                    <a:ext cx="3" cy="8"/>
                  </a:xfrm>
                  <a:custGeom>
                    <a:avLst/>
                    <a:gdLst>
                      <a:gd name="T0" fmla="*/ 0 w 21"/>
                      <a:gd name="T1" fmla="*/ 0 h 31"/>
                      <a:gd name="T2" fmla="*/ 0 w 21"/>
                      <a:gd name="T3" fmla="*/ 0 h 31"/>
                      <a:gd name="T4" fmla="*/ 0 w 21"/>
                      <a:gd name="T5" fmla="*/ 0 h 31"/>
                      <a:gd name="T6" fmla="*/ 0 w 2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1">
                        <a:moveTo>
                          <a:pt x="0" y="0"/>
                        </a:moveTo>
                        <a:lnTo>
                          <a:pt x="21" y="0"/>
                        </a:lnTo>
                        <a:lnTo>
                          <a:pt x="21" y="3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1" name="Freeform 1314"/>
                  <p:cNvSpPr>
                    <a:spLocks/>
                  </p:cNvSpPr>
                  <p:nvPr/>
                </p:nvSpPr>
                <p:spPr bwMode="auto">
                  <a:xfrm>
                    <a:off x="5221" y="1737"/>
                    <a:ext cx="10" cy="7"/>
                  </a:xfrm>
                  <a:custGeom>
                    <a:avLst/>
                    <a:gdLst>
                      <a:gd name="T0" fmla="*/ 0 w 67"/>
                      <a:gd name="T1" fmla="*/ 0 h 27"/>
                      <a:gd name="T2" fmla="*/ 0 w 67"/>
                      <a:gd name="T3" fmla="*/ 0 h 27"/>
                      <a:gd name="T4" fmla="*/ 0 w 67"/>
                      <a:gd name="T5" fmla="*/ 0 h 27"/>
                      <a:gd name="T6" fmla="*/ 0 w 67"/>
                      <a:gd name="T7" fmla="*/ 0 h 27"/>
                      <a:gd name="T8" fmla="*/ 0 w 67"/>
                      <a:gd name="T9" fmla="*/ 0 h 27"/>
                      <a:gd name="T10" fmla="*/ 0 w 67"/>
                      <a:gd name="T11" fmla="*/ 0 h 27"/>
                      <a:gd name="T12" fmla="*/ 0 w 67"/>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27">
                        <a:moveTo>
                          <a:pt x="0" y="0"/>
                        </a:moveTo>
                        <a:lnTo>
                          <a:pt x="15" y="11"/>
                        </a:lnTo>
                        <a:lnTo>
                          <a:pt x="49" y="22"/>
                        </a:lnTo>
                        <a:lnTo>
                          <a:pt x="67" y="26"/>
                        </a:lnTo>
                        <a:lnTo>
                          <a:pt x="40" y="27"/>
                        </a:lnTo>
                        <a:lnTo>
                          <a:pt x="11" y="1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2" name="Freeform 1315"/>
                  <p:cNvSpPr>
                    <a:spLocks/>
                  </p:cNvSpPr>
                  <p:nvPr/>
                </p:nvSpPr>
                <p:spPr bwMode="auto">
                  <a:xfrm>
                    <a:off x="5218" y="1720"/>
                    <a:ext cx="11" cy="5"/>
                  </a:xfrm>
                  <a:custGeom>
                    <a:avLst/>
                    <a:gdLst>
                      <a:gd name="T0" fmla="*/ 0 w 81"/>
                      <a:gd name="T1" fmla="*/ 0 h 18"/>
                      <a:gd name="T2" fmla="*/ 0 w 81"/>
                      <a:gd name="T3" fmla="*/ 0 h 18"/>
                      <a:gd name="T4" fmla="*/ 0 w 81"/>
                      <a:gd name="T5" fmla="*/ 0 h 18"/>
                      <a:gd name="T6" fmla="*/ 0 w 81"/>
                      <a:gd name="T7" fmla="*/ 0 h 18"/>
                      <a:gd name="T8" fmla="*/ 0 w 81"/>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8">
                        <a:moveTo>
                          <a:pt x="0" y="2"/>
                        </a:moveTo>
                        <a:lnTo>
                          <a:pt x="41" y="0"/>
                        </a:lnTo>
                        <a:lnTo>
                          <a:pt x="81" y="18"/>
                        </a:lnTo>
                        <a:lnTo>
                          <a:pt x="36" y="6"/>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3" name="Freeform 1316"/>
                  <p:cNvSpPr>
                    <a:spLocks/>
                  </p:cNvSpPr>
                  <p:nvPr/>
                </p:nvSpPr>
                <p:spPr bwMode="auto">
                  <a:xfrm>
                    <a:off x="5233" y="1730"/>
                    <a:ext cx="7" cy="7"/>
                  </a:xfrm>
                  <a:custGeom>
                    <a:avLst/>
                    <a:gdLst>
                      <a:gd name="T0" fmla="*/ 0 w 50"/>
                      <a:gd name="T1" fmla="*/ 0 h 28"/>
                      <a:gd name="T2" fmla="*/ 0 w 50"/>
                      <a:gd name="T3" fmla="*/ 0 h 28"/>
                      <a:gd name="T4" fmla="*/ 0 w 50"/>
                      <a:gd name="T5" fmla="*/ 0 h 28"/>
                      <a:gd name="T6" fmla="*/ 0 w 50"/>
                      <a:gd name="T7" fmla="*/ 0 h 28"/>
                      <a:gd name="T8" fmla="*/ 0 w 50"/>
                      <a:gd name="T9" fmla="*/ 0 h 28"/>
                      <a:gd name="T10" fmla="*/ 0 w 50"/>
                      <a:gd name="T11" fmla="*/ 0 h 28"/>
                      <a:gd name="T12" fmla="*/ 0 w 50"/>
                      <a:gd name="T13" fmla="*/ 0 h 28"/>
                      <a:gd name="T14" fmla="*/ 0 w 50"/>
                      <a:gd name="T15" fmla="*/ 0 h 28"/>
                      <a:gd name="T16" fmla="*/ 0 w 50"/>
                      <a:gd name="T17" fmla="*/ 0 h 28"/>
                      <a:gd name="T18" fmla="*/ 0 w 5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28">
                        <a:moveTo>
                          <a:pt x="0" y="9"/>
                        </a:moveTo>
                        <a:lnTo>
                          <a:pt x="17" y="22"/>
                        </a:lnTo>
                        <a:lnTo>
                          <a:pt x="37" y="28"/>
                        </a:lnTo>
                        <a:lnTo>
                          <a:pt x="14" y="17"/>
                        </a:lnTo>
                        <a:lnTo>
                          <a:pt x="25" y="14"/>
                        </a:lnTo>
                        <a:lnTo>
                          <a:pt x="48" y="8"/>
                        </a:lnTo>
                        <a:lnTo>
                          <a:pt x="14" y="12"/>
                        </a:lnTo>
                        <a:lnTo>
                          <a:pt x="25" y="5"/>
                        </a:lnTo>
                        <a:lnTo>
                          <a:pt x="50" y="0"/>
                        </a:lnTo>
                        <a:lnTo>
                          <a:pt x="0" y="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4" name="Freeform 1317"/>
                  <p:cNvSpPr>
                    <a:spLocks/>
                  </p:cNvSpPr>
                  <p:nvPr/>
                </p:nvSpPr>
                <p:spPr bwMode="auto">
                  <a:xfrm>
                    <a:off x="5216" y="1778"/>
                    <a:ext cx="6" cy="24"/>
                  </a:xfrm>
                  <a:custGeom>
                    <a:avLst/>
                    <a:gdLst>
                      <a:gd name="T0" fmla="*/ 0 w 38"/>
                      <a:gd name="T1" fmla="*/ 0 h 98"/>
                      <a:gd name="T2" fmla="*/ 0 w 38"/>
                      <a:gd name="T3" fmla="*/ 0 h 98"/>
                      <a:gd name="T4" fmla="*/ 0 w 38"/>
                      <a:gd name="T5" fmla="*/ 0 h 98"/>
                      <a:gd name="T6" fmla="*/ 0 w 38"/>
                      <a:gd name="T7" fmla="*/ 0 h 98"/>
                      <a:gd name="T8" fmla="*/ 0 w 38"/>
                      <a:gd name="T9" fmla="*/ 0 h 98"/>
                      <a:gd name="T10" fmla="*/ 0 w 38"/>
                      <a:gd name="T11" fmla="*/ 0 h 98"/>
                      <a:gd name="T12" fmla="*/ 0 w 38"/>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8">
                        <a:moveTo>
                          <a:pt x="0" y="0"/>
                        </a:moveTo>
                        <a:lnTo>
                          <a:pt x="28" y="42"/>
                        </a:lnTo>
                        <a:lnTo>
                          <a:pt x="38" y="98"/>
                        </a:lnTo>
                        <a:lnTo>
                          <a:pt x="38" y="62"/>
                        </a:lnTo>
                        <a:lnTo>
                          <a:pt x="36" y="33"/>
                        </a:lnTo>
                        <a:lnTo>
                          <a:pt x="26"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5" name="Freeform 1318"/>
                  <p:cNvSpPr>
                    <a:spLocks/>
                  </p:cNvSpPr>
                  <p:nvPr/>
                </p:nvSpPr>
                <p:spPr bwMode="auto">
                  <a:xfrm>
                    <a:off x="5235" y="1760"/>
                    <a:ext cx="18" cy="30"/>
                  </a:xfrm>
                  <a:custGeom>
                    <a:avLst/>
                    <a:gdLst>
                      <a:gd name="T0" fmla="*/ 0 w 126"/>
                      <a:gd name="T1" fmla="*/ 0 h 120"/>
                      <a:gd name="T2" fmla="*/ 0 w 126"/>
                      <a:gd name="T3" fmla="*/ 0 h 120"/>
                      <a:gd name="T4" fmla="*/ 0 w 126"/>
                      <a:gd name="T5" fmla="*/ 0 h 120"/>
                      <a:gd name="T6" fmla="*/ 0 w 126"/>
                      <a:gd name="T7" fmla="*/ 0 h 120"/>
                      <a:gd name="T8" fmla="*/ 0 w 126"/>
                      <a:gd name="T9" fmla="*/ 0 h 120"/>
                      <a:gd name="T10" fmla="*/ 0 w 126"/>
                      <a:gd name="T11" fmla="*/ 0 h 120"/>
                      <a:gd name="T12" fmla="*/ 0 w 126"/>
                      <a:gd name="T13" fmla="*/ 0 h 120"/>
                      <a:gd name="T14" fmla="*/ 0 w 126"/>
                      <a:gd name="T15" fmla="*/ 0 h 120"/>
                      <a:gd name="T16" fmla="*/ 0 w 12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0">
                        <a:moveTo>
                          <a:pt x="126" y="0"/>
                        </a:moveTo>
                        <a:lnTo>
                          <a:pt x="68" y="38"/>
                        </a:lnTo>
                        <a:lnTo>
                          <a:pt x="31" y="46"/>
                        </a:lnTo>
                        <a:lnTo>
                          <a:pt x="28" y="75"/>
                        </a:lnTo>
                        <a:lnTo>
                          <a:pt x="0" y="120"/>
                        </a:lnTo>
                        <a:lnTo>
                          <a:pt x="34" y="89"/>
                        </a:lnTo>
                        <a:lnTo>
                          <a:pt x="39" y="53"/>
                        </a:lnTo>
                        <a:lnTo>
                          <a:pt x="84" y="46"/>
                        </a:lnTo>
                        <a:lnTo>
                          <a:pt x="12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516" name="Freeform 1319"/>
                  <p:cNvSpPr>
                    <a:spLocks/>
                  </p:cNvSpPr>
                  <p:nvPr/>
                </p:nvSpPr>
                <p:spPr bwMode="auto">
                  <a:xfrm>
                    <a:off x="5232" y="1718"/>
                    <a:ext cx="11" cy="6"/>
                  </a:xfrm>
                  <a:custGeom>
                    <a:avLst/>
                    <a:gdLst>
                      <a:gd name="T0" fmla="*/ 0 w 73"/>
                      <a:gd name="T1" fmla="*/ 0 h 20"/>
                      <a:gd name="T2" fmla="*/ 0 w 73"/>
                      <a:gd name="T3" fmla="*/ 0 h 20"/>
                      <a:gd name="T4" fmla="*/ 0 w 73"/>
                      <a:gd name="T5" fmla="*/ 0 h 20"/>
                      <a:gd name="T6" fmla="*/ 0 w 73"/>
                      <a:gd name="T7" fmla="*/ 0 h 20"/>
                      <a:gd name="T8" fmla="*/ 0 w 73"/>
                      <a:gd name="T9" fmla="*/ 0 h 20"/>
                      <a:gd name="T10" fmla="*/ 0 w 73"/>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20">
                        <a:moveTo>
                          <a:pt x="0" y="16"/>
                        </a:moveTo>
                        <a:lnTo>
                          <a:pt x="30" y="12"/>
                        </a:lnTo>
                        <a:lnTo>
                          <a:pt x="73" y="0"/>
                        </a:lnTo>
                        <a:lnTo>
                          <a:pt x="41" y="16"/>
                        </a:lnTo>
                        <a:lnTo>
                          <a:pt x="27" y="20"/>
                        </a:lnTo>
                        <a:lnTo>
                          <a:pt x="0"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473" name="Freeform 1320"/>
                <p:cNvSpPr>
                  <a:spLocks/>
                </p:cNvSpPr>
                <p:nvPr/>
              </p:nvSpPr>
              <p:spPr bwMode="auto">
                <a:xfrm>
                  <a:off x="5214" y="1881"/>
                  <a:ext cx="31" cy="109"/>
                </a:xfrm>
                <a:custGeom>
                  <a:avLst/>
                  <a:gdLst>
                    <a:gd name="T0" fmla="*/ 0 w 218"/>
                    <a:gd name="T1" fmla="*/ 0 h 438"/>
                    <a:gd name="T2" fmla="*/ 0 w 218"/>
                    <a:gd name="T3" fmla="*/ 0 h 438"/>
                    <a:gd name="T4" fmla="*/ 0 w 218"/>
                    <a:gd name="T5" fmla="*/ 0 h 438"/>
                    <a:gd name="T6" fmla="*/ 0 w 218"/>
                    <a:gd name="T7" fmla="*/ 0 h 438"/>
                    <a:gd name="T8" fmla="*/ 0 w 218"/>
                    <a:gd name="T9" fmla="*/ 0 h 438"/>
                    <a:gd name="T10" fmla="*/ 0 w 218"/>
                    <a:gd name="T11" fmla="*/ 0 h 438"/>
                    <a:gd name="T12" fmla="*/ 0 w 218"/>
                    <a:gd name="T13" fmla="*/ 0 h 438"/>
                    <a:gd name="T14" fmla="*/ 0 w 218"/>
                    <a:gd name="T15" fmla="*/ 0 h 438"/>
                    <a:gd name="T16" fmla="*/ 0 w 218"/>
                    <a:gd name="T17" fmla="*/ 0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438">
                      <a:moveTo>
                        <a:pt x="169" y="0"/>
                      </a:moveTo>
                      <a:lnTo>
                        <a:pt x="120" y="53"/>
                      </a:lnTo>
                      <a:lnTo>
                        <a:pt x="106" y="130"/>
                      </a:lnTo>
                      <a:lnTo>
                        <a:pt x="37" y="208"/>
                      </a:lnTo>
                      <a:lnTo>
                        <a:pt x="8" y="290"/>
                      </a:lnTo>
                      <a:lnTo>
                        <a:pt x="0" y="375"/>
                      </a:lnTo>
                      <a:lnTo>
                        <a:pt x="11" y="438"/>
                      </a:lnTo>
                      <a:lnTo>
                        <a:pt x="218" y="176"/>
                      </a:lnTo>
                      <a:lnTo>
                        <a:pt x="169" y="0"/>
                      </a:lnTo>
                      <a:close/>
                    </a:path>
                  </a:pathLst>
                </a:custGeom>
                <a:solidFill>
                  <a:srgbClr val="400000"/>
                </a:solidFill>
                <a:ln w="1588">
                  <a:solidFill>
                    <a:srgbClr val="000000"/>
                  </a:solidFill>
                  <a:prstDash val="solid"/>
                  <a:round/>
                  <a:headEnd/>
                  <a:tailEnd/>
                </a:ln>
              </p:spPr>
              <p:txBody>
                <a:bodyPr/>
                <a:lstStyle/>
                <a:p>
                  <a:endParaRPr lang="zh-CN" altLang="en-US" sz="2400"/>
                </a:p>
              </p:txBody>
            </p:sp>
            <p:sp>
              <p:nvSpPr>
                <p:cNvPr id="58474" name="Freeform 1321"/>
                <p:cNvSpPr>
                  <a:spLocks/>
                </p:cNvSpPr>
                <p:nvPr/>
              </p:nvSpPr>
              <p:spPr bwMode="auto">
                <a:xfrm>
                  <a:off x="5238" y="1820"/>
                  <a:ext cx="74" cy="81"/>
                </a:xfrm>
                <a:custGeom>
                  <a:avLst/>
                  <a:gdLst>
                    <a:gd name="T0" fmla="*/ 0 w 519"/>
                    <a:gd name="T1" fmla="*/ 0 h 322"/>
                    <a:gd name="T2" fmla="*/ 0 w 519"/>
                    <a:gd name="T3" fmla="*/ 0 h 322"/>
                    <a:gd name="T4" fmla="*/ 0 w 519"/>
                    <a:gd name="T5" fmla="*/ 0 h 322"/>
                    <a:gd name="T6" fmla="*/ 0 w 519"/>
                    <a:gd name="T7" fmla="*/ 0 h 322"/>
                    <a:gd name="T8" fmla="*/ 0 w 519"/>
                    <a:gd name="T9" fmla="*/ 0 h 322"/>
                    <a:gd name="T10" fmla="*/ 0 w 519"/>
                    <a:gd name="T11" fmla="*/ 0 h 322"/>
                    <a:gd name="T12" fmla="*/ 0 w 519"/>
                    <a:gd name="T13" fmla="*/ 0 h 322"/>
                    <a:gd name="T14" fmla="*/ 0 w 519"/>
                    <a:gd name="T15" fmla="*/ 0 h 322"/>
                    <a:gd name="T16" fmla="*/ 0 w 519"/>
                    <a:gd name="T17" fmla="*/ 0 h 322"/>
                    <a:gd name="T18" fmla="*/ 0 w 519"/>
                    <a:gd name="T19" fmla="*/ 0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9" h="322">
                      <a:moveTo>
                        <a:pt x="491" y="0"/>
                      </a:moveTo>
                      <a:lnTo>
                        <a:pt x="414" y="12"/>
                      </a:lnTo>
                      <a:lnTo>
                        <a:pt x="306" y="51"/>
                      </a:lnTo>
                      <a:lnTo>
                        <a:pt x="183" y="107"/>
                      </a:lnTo>
                      <a:lnTo>
                        <a:pt x="89" y="162"/>
                      </a:lnTo>
                      <a:lnTo>
                        <a:pt x="18" y="203"/>
                      </a:lnTo>
                      <a:lnTo>
                        <a:pt x="2" y="245"/>
                      </a:lnTo>
                      <a:lnTo>
                        <a:pt x="0" y="322"/>
                      </a:lnTo>
                      <a:lnTo>
                        <a:pt x="519" y="74"/>
                      </a:lnTo>
                      <a:lnTo>
                        <a:pt x="491" y="0"/>
                      </a:lnTo>
                      <a:close/>
                    </a:path>
                  </a:pathLst>
                </a:custGeom>
                <a:solidFill>
                  <a:srgbClr val="C0C0C0"/>
                </a:solidFill>
                <a:ln w="1588">
                  <a:solidFill>
                    <a:srgbClr val="000000"/>
                  </a:solidFill>
                  <a:prstDash val="solid"/>
                  <a:round/>
                  <a:headEnd/>
                  <a:tailEnd/>
                </a:ln>
              </p:spPr>
              <p:txBody>
                <a:bodyPr/>
                <a:lstStyle/>
                <a:p>
                  <a:endParaRPr lang="zh-CN" altLang="en-US" sz="2400"/>
                </a:p>
              </p:txBody>
            </p:sp>
            <p:sp>
              <p:nvSpPr>
                <p:cNvPr id="58475" name="Freeform 1322"/>
                <p:cNvSpPr>
                  <a:spLocks/>
                </p:cNvSpPr>
                <p:nvPr/>
              </p:nvSpPr>
              <p:spPr bwMode="auto">
                <a:xfrm>
                  <a:off x="5240" y="1824"/>
                  <a:ext cx="73" cy="80"/>
                </a:xfrm>
                <a:custGeom>
                  <a:avLst/>
                  <a:gdLst>
                    <a:gd name="T0" fmla="*/ 0 w 510"/>
                    <a:gd name="T1" fmla="*/ 0 h 320"/>
                    <a:gd name="T2" fmla="*/ 0 w 510"/>
                    <a:gd name="T3" fmla="*/ 0 h 320"/>
                    <a:gd name="T4" fmla="*/ 0 w 510"/>
                    <a:gd name="T5" fmla="*/ 0 h 320"/>
                    <a:gd name="T6" fmla="*/ 0 w 510"/>
                    <a:gd name="T7" fmla="*/ 0 h 320"/>
                    <a:gd name="T8" fmla="*/ 0 w 510"/>
                    <a:gd name="T9" fmla="*/ 0 h 320"/>
                    <a:gd name="T10" fmla="*/ 0 w 510"/>
                    <a:gd name="T11" fmla="*/ 0 h 320"/>
                    <a:gd name="T12" fmla="*/ 0 w 510"/>
                    <a:gd name="T13" fmla="*/ 0 h 320"/>
                    <a:gd name="T14" fmla="*/ 0 w 510"/>
                    <a:gd name="T15" fmla="*/ 0 h 320"/>
                    <a:gd name="T16" fmla="*/ 0 w 510"/>
                    <a:gd name="T17" fmla="*/ 0 h 320"/>
                    <a:gd name="T18" fmla="*/ 0 w 510"/>
                    <a:gd name="T19" fmla="*/ 0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0" h="320">
                      <a:moveTo>
                        <a:pt x="0" y="320"/>
                      </a:moveTo>
                      <a:lnTo>
                        <a:pt x="0" y="237"/>
                      </a:lnTo>
                      <a:lnTo>
                        <a:pt x="16" y="200"/>
                      </a:lnTo>
                      <a:lnTo>
                        <a:pt x="123" y="138"/>
                      </a:lnTo>
                      <a:lnTo>
                        <a:pt x="248" y="72"/>
                      </a:lnTo>
                      <a:lnTo>
                        <a:pt x="380" y="18"/>
                      </a:lnTo>
                      <a:lnTo>
                        <a:pt x="473" y="0"/>
                      </a:lnTo>
                      <a:lnTo>
                        <a:pt x="510" y="98"/>
                      </a:lnTo>
                      <a:lnTo>
                        <a:pt x="120" y="268"/>
                      </a:lnTo>
                      <a:lnTo>
                        <a:pt x="0" y="32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476" name="Group 1323"/>
                <p:cNvGrpSpPr>
                  <a:grpSpLocks/>
                </p:cNvGrpSpPr>
                <p:nvPr/>
              </p:nvGrpSpPr>
              <p:grpSpPr bwMode="auto">
                <a:xfrm>
                  <a:off x="5163" y="2068"/>
                  <a:ext cx="45" cy="104"/>
                  <a:chOff x="5163" y="2068"/>
                  <a:chExt cx="45" cy="104"/>
                </a:xfrm>
              </p:grpSpPr>
              <p:grpSp>
                <p:nvGrpSpPr>
                  <p:cNvPr id="58493" name="Group 1324"/>
                  <p:cNvGrpSpPr>
                    <a:grpSpLocks/>
                  </p:cNvGrpSpPr>
                  <p:nvPr/>
                </p:nvGrpSpPr>
                <p:grpSpPr bwMode="auto">
                  <a:xfrm>
                    <a:off x="5163" y="2068"/>
                    <a:ext cx="45" cy="104"/>
                    <a:chOff x="5163" y="2068"/>
                    <a:chExt cx="45" cy="104"/>
                  </a:xfrm>
                </p:grpSpPr>
                <p:sp>
                  <p:nvSpPr>
                    <p:cNvPr id="58495" name="Freeform 1325"/>
                    <p:cNvSpPr>
                      <a:spLocks/>
                    </p:cNvSpPr>
                    <p:nvPr/>
                  </p:nvSpPr>
                  <p:spPr bwMode="auto">
                    <a:xfrm>
                      <a:off x="5163" y="2071"/>
                      <a:ext cx="38" cy="80"/>
                    </a:xfrm>
                    <a:custGeom>
                      <a:avLst/>
                      <a:gdLst>
                        <a:gd name="T0" fmla="*/ 0 w 266"/>
                        <a:gd name="T1" fmla="*/ 0 h 319"/>
                        <a:gd name="T2" fmla="*/ 0 w 266"/>
                        <a:gd name="T3" fmla="*/ 0 h 319"/>
                        <a:gd name="T4" fmla="*/ 0 w 266"/>
                        <a:gd name="T5" fmla="*/ 0 h 319"/>
                        <a:gd name="T6" fmla="*/ 0 w 266"/>
                        <a:gd name="T7" fmla="*/ 0 h 319"/>
                        <a:gd name="T8" fmla="*/ 0 w 266"/>
                        <a:gd name="T9" fmla="*/ 0 h 319"/>
                        <a:gd name="T10" fmla="*/ 0 w 266"/>
                        <a:gd name="T11" fmla="*/ 0 h 319"/>
                        <a:gd name="T12" fmla="*/ 0 w 266"/>
                        <a:gd name="T13" fmla="*/ 0 h 319"/>
                        <a:gd name="T14" fmla="*/ 0 w 266"/>
                        <a:gd name="T15" fmla="*/ 0 h 319"/>
                        <a:gd name="T16" fmla="*/ 0 w 266"/>
                        <a:gd name="T17" fmla="*/ 0 h 319"/>
                        <a:gd name="T18" fmla="*/ 0 w 266"/>
                        <a:gd name="T19" fmla="*/ 0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319">
                          <a:moveTo>
                            <a:pt x="92" y="22"/>
                          </a:moveTo>
                          <a:lnTo>
                            <a:pt x="50" y="68"/>
                          </a:lnTo>
                          <a:lnTo>
                            <a:pt x="32" y="106"/>
                          </a:lnTo>
                          <a:lnTo>
                            <a:pt x="12" y="165"/>
                          </a:lnTo>
                          <a:lnTo>
                            <a:pt x="12" y="200"/>
                          </a:lnTo>
                          <a:lnTo>
                            <a:pt x="0" y="252"/>
                          </a:lnTo>
                          <a:lnTo>
                            <a:pt x="216" y="319"/>
                          </a:lnTo>
                          <a:lnTo>
                            <a:pt x="266" y="0"/>
                          </a:lnTo>
                          <a:lnTo>
                            <a:pt x="177" y="22"/>
                          </a:lnTo>
                          <a:lnTo>
                            <a:pt x="92" y="22"/>
                          </a:lnTo>
                          <a:close/>
                        </a:path>
                      </a:pathLst>
                    </a:custGeom>
                    <a:solidFill>
                      <a:srgbClr val="C0C0C0"/>
                    </a:solidFill>
                    <a:ln w="1588">
                      <a:solidFill>
                        <a:srgbClr val="000000"/>
                      </a:solidFill>
                      <a:prstDash val="solid"/>
                      <a:round/>
                      <a:headEnd/>
                      <a:tailEnd/>
                    </a:ln>
                  </p:spPr>
                  <p:txBody>
                    <a:bodyPr/>
                    <a:lstStyle/>
                    <a:p>
                      <a:endParaRPr lang="zh-CN" altLang="en-US" sz="2400"/>
                    </a:p>
                  </p:txBody>
                </p:sp>
                <p:sp>
                  <p:nvSpPr>
                    <p:cNvPr id="58496" name="Freeform 1326"/>
                    <p:cNvSpPr>
                      <a:spLocks/>
                    </p:cNvSpPr>
                    <p:nvPr/>
                  </p:nvSpPr>
                  <p:spPr bwMode="auto">
                    <a:xfrm>
                      <a:off x="5167" y="2078"/>
                      <a:ext cx="30" cy="66"/>
                    </a:xfrm>
                    <a:custGeom>
                      <a:avLst/>
                      <a:gdLst>
                        <a:gd name="T0" fmla="*/ 0 w 216"/>
                        <a:gd name="T1" fmla="*/ 0 h 264"/>
                        <a:gd name="T2" fmla="*/ 0 w 216"/>
                        <a:gd name="T3" fmla="*/ 0 h 264"/>
                        <a:gd name="T4" fmla="*/ 0 w 216"/>
                        <a:gd name="T5" fmla="*/ 0 h 264"/>
                        <a:gd name="T6" fmla="*/ 0 w 216"/>
                        <a:gd name="T7" fmla="*/ 0 h 264"/>
                        <a:gd name="T8" fmla="*/ 0 w 216"/>
                        <a:gd name="T9" fmla="*/ 0 h 264"/>
                        <a:gd name="T10" fmla="*/ 0 w 216"/>
                        <a:gd name="T11" fmla="*/ 0 h 264"/>
                        <a:gd name="T12" fmla="*/ 0 w 216"/>
                        <a:gd name="T13" fmla="*/ 0 h 264"/>
                        <a:gd name="T14" fmla="*/ 0 w 216"/>
                        <a:gd name="T15" fmla="*/ 0 h 264"/>
                        <a:gd name="T16" fmla="*/ 0 w 216"/>
                        <a:gd name="T17" fmla="*/ 0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64">
                          <a:moveTo>
                            <a:pt x="86" y="7"/>
                          </a:moveTo>
                          <a:lnTo>
                            <a:pt x="47" y="49"/>
                          </a:lnTo>
                          <a:lnTo>
                            <a:pt x="16" y="111"/>
                          </a:lnTo>
                          <a:lnTo>
                            <a:pt x="8" y="154"/>
                          </a:lnTo>
                          <a:lnTo>
                            <a:pt x="0" y="206"/>
                          </a:lnTo>
                          <a:lnTo>
                            <a:pt x="174" y="264"/>
                          </a:lnTo>
                          <a:lnTo>
                            <a:pt x="216" y="0"/>
                          </a:lnTo>
                          <a:lnTo>
                            <a:pt x="150" y="10"/>
                          </a:lnTo>
                          <a:lnTo>
                            <a:pt x="86"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7" name="Freeform 1327"/>
                    <p:cNvSpPr>
                      <a:spLocks/>
                    </p:cNvSpPr>
                    <p:nvPr/>
                  </p:nvSpPr>
                  <p:spPr bwMode="auto">
                    <a:xfrm>
                      <a:off x="5173" y="2068"/>
                      <a:ext cx="35" cy="104"/>
                    </a:xfrm>
                    <a:custGeom>
                      <a:avLst/>
                      <a:gdLst>
                        <a:gd name="T0" fmla="*/ 0 w 245"/>
                        <a:gd name="T1" fmla="*/ 0 h 418"/>
                        <a:gd name="T2" fmla="*/ 0 w 245"/>
                        <a:gd name="T3" fmla="*/ 0 h 418"/>
                        <a:gd name="T4" fmla="*/ 0 w 245"/>
                        <a:gd name="T5" fmla="*/ 0 h 418"/>
                        <a:gd name="T6" fmla="*/ 0 w 245"/>
                        <a:gd name="T7" fmla="*/ 0 h 418"/>
                        <a:gd name="T8" fmla="*/ 0 w 245"/>
                        <a:gd name="T9" fmla="*/ 0 h 418"/>
                        <a:gd name="T10" fmla="*/ 0 w 245"/>
                        <a:gd name="T11" fmla="*/ 0 h 418"/>
                        <a:gd name="T12" fmla="*/ 0 w 245"/>
                        <a:gd name="T13" fmla="*/ 0 h 418"/>
                        <a:gd name="T14" fmla="*/ 0 w 245"/>
                        <a:gd name="T15" fmla="*/ 0 h 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418">
                          <a:moveTo>
                            <a:pt x="166" y="0"/>
                          </a:moveTo>
                          <a:lnTo>
                            <a:pt x="64" y="22"/>
                          </a:lnTo>
                          <a:lnTo>
                            <a:pt x="23" y="122"/>
                          </a:lnTo>
                          <a:lnTo>
                            <a:pt x="4" y="244"/>
                          </a:lnTo>
                          <a:lnTo>
                            <a:pt x="0" y="355"/>
                          </a:lnTo>
                          <a:lnTo>
                            <a:pt x="233" y="418"/>
                          </a:lnTo>
                          <a:lnTo>
                            <a:pt x="245" y="8"/>
                          </a:lnTo>
                          <a:lnTo>
                            <a:pt x="166" y="0"/>
                          </a:lnTo>
                          <a:close/>
                        </a:path>
                      </a:pathLst>
                    </a:custGeom>
                    <a:solidFill>
                      <a:srgbClr val="606060"/>
                    </a:solidFill>
                    <a:ln w="1588">
                      <a:solidFill>
                        <a:srgbClr val="000000"/>
                      </a:solidFill>
                      <a:prstDash val="solid"/>
                      <a:round/>
                      <a:headEnd/>
                      <a:tailEnd/>
                    </a:ln>
                  </p:spPr>
                  <p:txBody>
                    <a:bodyPr/>
                    <a:lstStyle/>
                    <a:p>
                      <a:endParaRPr lang="zh-CN" altLang="en-US" sz="2400"/>
                    </a:p>
                  </p:txBody>
                </p:sp>
              </p:grpSp>
              <p:sp>
                <p:nvSpPr>
                  <p:cNvPr id="58494" name="Freeform 1328"/>
                  <p:cNvSpPr>
                    <a:spLocks/>
                  </p:cNvSpPr>
                  <p:nvPr/>
                </p:nvSpPr>
                <p:spPr bwMode="auto">
                  <a:xfrm>
                    <a:off x="5176" y="2072"/>
                    <a:ext cx="30" cy="95"/>
                  </a:xfrm>
                  <a:custGeom>
                    <a:avLst/>
                    <a:gdLst>
                      <a:gd name="T0" fmla="*/ 0 w 210"/>
                      <a:gd name="T1" fmla="*/ 0 h 376"/>
                      <a:gd name="T2" fmla="*/ 0 w 210"/>
                      <a:gd name="T3" fmla="*/ 0 h 376"/>
                      <a:gd name="T4" fmla="*/ 0 w 210"/>
                      <a:gd name="T5" fmla="*/ 0 h 376"/>
                      <a:gd name="T6" fmla="*/ 0 w 210"/>
                      <a:gd name="T7" fmla="*/ 0 h 376"/>
                      <a:gd name="T8" fmla="*/ 0 w 210"/>
                      <a:gd name="T9" fmla="*/ 0 h 376"/>
                      <a:gd name="T10" fmla="*/ 0 w 210"/>
                      <a:gd name="T11" fmla="*/ 0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376">
                        <a:moveTo>
                          <a:pt x="198" y="0"/>
                        </a:moveTo>
                        <a:lnTo>
                          <a:pt x="62" y="15"/>
                        </a:lnTo>
                        <a:lnTo>
                          <a:pt x="29" y="126"/>
                        </a:lnTo>
                        <a:lnTo>
                          <a:pt x="0" y="313"/>
                        </a:lnTo>
                        <a:lnTo>
                          <a:pt x="210" y="376"/>
                        </a:lnTo>
                        <a:lnTo>
                          <a:pt x="19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77" name="Group 1329"/>
                <p:cNvGrpSpPr>
                  <a:grpSpLocks/>
                </p:cNvGrpSpPr>
                <p:nvPr/>
              </p:nvGrpSpPr>
              <p:grpSpPr bwMode="auto">
                <a:xfrm>
                  <a:off x="5088" y="2155"/>
                  <a:ext cx="39" cy="83"/>
                  <a:chOff x="5088" y="2155"/>
                  <a:chExt cx="39" cy="83"/>
                </a:xfrm>
              </p:grpSpPr>
              <p:sp>
                <p:nvSpPr>
                  <p:cNvPr id="58491" name="Freeform 1330"/>
                  <p:cNvSpPr>
                    <a:spLocks/>
                  </p:cNvSpPr>
                  <p:nvPr/>
                </p:nvSpPr>
                <p:spPr bwMode="auto">
                  <a:xfrm>
                    <a:off x="5088" y="2155"/>
                    <a:ext cx="39" cy="83"/>
                  </a:xfrm>
                  <a:custGeom>
                    <a:avLst/>
                    <a:gdLst>
                      <a:gd name="T0" fmla="*/ 0 w 271"/>
                      <a:gd name="T1" fmla="*/ 0 h 333"/>
                      <a:gd name="T2" fmla="*/ 0 w 271"/>
                      <a:gd name="T3" fmla="*/ 0 h 333"/>
                      <a:gd name="T4" fmla="*/ 0 w 271"/>
                      <a:gd name="T5" fmla="*/ 0 h 333"/>
                      <a:gd name="T6" fmla="*/ 0 w 271"/>
                      <a:gd name="T7" fmla="*/ 0 h 333"/>
                      <a:gd name="T8" fmla="*/ 0 w 271"/>
                      <a:gd name="T9" fmla="*/ 0 h 333"/>
                      <a:gd name="T10" fmla="*/ 0 w 271"/>
                      <a:gd name="T11" fmla="*/ 0 h 333"/>
                      <a:gd name="T12" fmla="*/ 0 w 271"/>
                      <a:gd name="T13" fmla="*/ 0 h 333"/>
                      <a:gd name="T14" fmla="*/ 0 w 271"/>
                      <a:gd name="T15" fmla="*/ 0 h 333"/>
                      <a:gd name="T16" fmla="*/ 0 w 271"/>
                      <a:gd name="T17" fmla="*/ 0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 h="333">
                        <a:moveTo>
                          <a:pt x="256" y="18"/>
                        </a:moveTo>
                        <a:lnTo>
                          <a:pt x="143" y="15"/>
                        </a:lnTo>
                        <a:lnTo>
                          <a:pt x="52" y="0"/>
                        </a:lnTo>
                        <a:lnTo>
                          <a:pt x="11" y="59"/>
                        </a:lnTo>
                        <a:lnTo>
                          <a:pt x="0" y="141"/>
                        </a:lnTo>
                        <a:lnTo>
                          <a:pt x="0" y="207"/>
                        </a:lnTo>
                        <a:lnTo>
                          <a:pt x="19" y="277"/>
                        </a:lnTo>
                        <a:lnTo>
                          <a:pt x="271" y="333"/>
                        </a:lnTo>
                        <a:lnTo>
                          <a:pt x="256" y="18"/>
                        </a:lnTo>
                        <a:close/>
                      </a:path>
                    </a:pathLst>
                  </a:custGeom>
                  <a:solidFill>
                    <a:srgbClr val="C0C0C0"/>
                  </a:solidFill>
                  <a:ln w="1588">
                    <a:solidFill>
                      <a:srgbClr val="000000"/>
                    </a:solidFill>
                    <a:prstDash val="solid"/>
                    <a:round/>
                    <a:headEnd/>
                    <a:tailEnd/>
                  </a:ln>
                </p:spPr>
                <p:txBody>
                  <a:bodyPr/>
                  <a:lstStyle/>
                  <a:p>
                    <a:endParaRPr lang="zh-CN" altLang="en-US" sz="2400"/>
                  </a:p>
                </p:txBody>
              </p:sp>
              <p:sp>
                <p:nvSpPr>
                  <p:cNvPr id="58492" name="Freeform 1331"/>
                  <p:cNvSpPr>
                    <a:spLocks/>
                  </p:cNvSpPr>
                  <p:nvPr/>
                </p:nvSpPr>
                <p:spPr bwMode="auto">
                  <a:xfrm>
                    <a:off x="5091" y="2159"/>
                    <a:ext cx="34" cy="74"/>
                  </a:xfrm>
                  <a:custGeom>
                    <a:avLst/>
                    <a:gdLst>
                      <a:gd name="T0" fmla="*/ 0 w 240"/>
                      <a:gd name="T1" fmla="*/ 0 h 296"/>
                      <a:gd name="T2" fmla="*/ 0 w 240"/>
                      <a:gd name="T3" fmla="*/ 0 h 296"/>
                      <a:gd name="T4" fmla="*/ 0 w 240"/>
                      <a:gd name="T5" fmla="*/ 0 h 296"/>
                      <a:gd name="T6" fmla="*/ 0 w 240"/>
                      <a:gd name="T7" fmla="*/ 0 h 296"/>
                      <a:gd name="T8" fmla="*/ 0 w 240"/>
                      <a:gd name="T9" fmla="*/ 0 h 296"/>
                      <a:gd name="T10" fmla="*/ 0 w 240"/>
                      <a:gd name="T11" fmla="*/ 0 h 296"/>
                      <a:gd name="T12" fmla="*/ 0 w 240"/>
                      <a:gd name="T13" fmla="*/ 0 h 296"/>
                      <a:gd name="T14" fmla="*/ 0 w 240"/>
                      <a:gd name="T15" fmla="*/ 0 h 296"/>
                      <a:gd name="T16" fmla="*/ 0 w 240"/>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296">
                        <a:moveTo>
                          <a:pt x="232" y="8"/>
                        </a:moveTo>
                        <a:lnTo>
                          <a:pt x="138" y="15"/>
                        </a:lnTo>
                        <a:lnTo>
                          <a:pt x="41" y="0"/>
                        </a:lnTo>
                        <a:lnTo>
                          <a:pt x="15" y="44"/>
                        </a:lnTo>
                        <a:lnTo>
                          <a:pt x="0" y="129"/>
                        </a:lnTo>
                        <a:lnTo>
                          <a:pt x="11" y="222"/>
                        </a:lnTo>
                        <a:lnTo>
                          <a:pt x="11" y="237"/>
                        </a:lnTo>
                        <a:lnTo>
                          <a:pt x="240" y="296"/>
                        </a:lnTo>
                        <a:lnTo>
                          <a:pt x="232" y="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478" name="Freeform 1332"/>
                <p:cNvSpPr>
                  <a:spLocks/>
                </p:cNvSpPr>
                <p:nvPr/>
              </p:nvSpPr>
              <p:spPr bwMode="auto">
                <a:xfrm>
                  <a:off x="5241" y="1852"/>
                  <a:ext cx="71" cy="59"/>
                </a:xfrm>
                <a:custGeom>
                  <a:avLst/>
                  <a:gdLst>
                    <a:gd name="T0" fmla="*/ 0 w 503"/>
                    <a:gd name="T1" fmla="*/ 0 h 233"/>
                    <a:gd name="T2" fmla="*/ 0 w 503"/>
                    <a:gd name="T3" fmla="*/ 0 h 233"/>
                    <a:gd name="T4" fmla="*/ 0 w 503"/>
                    <a:gd name="T5" fmla="*/ 0 h 233"/>
                    <a:gd name="T6" fmla="*/ 0 w 503"/>
                    <a:gd name="T7" fmla="*/ 0 h 233"/>
                    <a:gd name="T8" fmla="*/ 0 w 503"/>
                    <a:gd name="T9" fmla="*/ 0 h 233"/>
                    <a:gd name="T10" fmla="*/ 0 w 503"/>
                    <a:gd name="T11" fmla="*/ 0 h 233"/>
                    <a:gd name="T12" fmla="*/ 0 w 503"/>
                    <a:gd name="T13" fmla="*/ 0 h 233"/>
                    <a:gd name="T14" fmla="*/ 0 w 503"/>
                    <a:gd name="T15" fmla="*/ 0 h 233"/>
                    <a:gd name="T16" fmla="*/ 0 w 503"/>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 h="233">
                      <a:moveTo>
                        <a:pt x="503" y="0"/>
                      </a:moveTo>
                      <a:lnTo>
                        <a:pt x="338" y="71"/>
                      </a:lnTo>
                      <a:lnTo>
                        <a:pt x="177" y="158"/>
                      </a:lnTo>
                      <a:lnTo>
                        <a:pt x="64" y="211"/>
                      </a:lnTo>
                      <a:lnTo>
                        <a:pt x="0" y="233"/>
                      </a:lnTo>
                      <a:lnTo>
                        <a:pt x="121" y="203"/>
                      </a:lnTo>
                      <a:lnTo>
                        <a:pt x="252" y="140"/>
                      </a:lnTo>
                      <a:lnTo>
                        <a:pt x="375" y="74"/>
                      </a:lnTo>
                      <a:lnTo>
                        <a:pt x="50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479" name="Group 1333"/>
                <p:cNvGrpSpPr>
                  <a:grpSpLocks/>
                </p:cNvGrpSpPr>
                <p:nvPr/>
              </p:nvGrpSpPr>
              <p:grpSpPr bwMode="auto">
                <a:xfrm>
                  <a:off x="5116" y="1827"/>
                  <a:ext cx="253" cy="723"/>
                  <a:chOff x="5116" y="1827"/>
                  <a:chExt cx="253" cy="723"/>
                </a:xfrm>
              </p:grpSpPr>
              <p:sp>
                <p:nvSpPr>
                  <p:cNvPr id="58483" name="Freeform 1334"/>
                  <p:cNvSpPr>
                    <a:spLocks/>
                  </p:cNvSpPr>
                  <p:nvPr/>
                </p:nvSpPr>
                <p:spPr bwMode="auto">
                  <a:xfrm>
                    <a:off x="5116" y="1827"/>
                    <a:ext cx="253" cy="723"/>
                  </a:xfrm>
                  <a:custGeom>
                    <a:avLst/>
                    <a:gdLst>
                      <a:gd name="T0" fmla="*/ 0 w 1773"/>
                      <a:gd name="T1" fmla="*/ 0 h 2893"/>
                      <a:gd name="T2" fmla="*/ 0 w 1773"/>
                      <a:gd name="T3" fmla="*/ 0 h 2893"/>
                      <a:gd name="T4" fmla="*/ 0 w 1773"/>
                      <a:gd name="T5" fmla="*/ 0 h 2893"/>
                      <a:gd name="T6" fmla="*/ 0 w 1773"/>
                      <a:gd name="T7" fmla="*/ 0 h 2893"/>
                      <a:gd name="T8" fmla="*/ 0 w 1773"/>
                      <a:gd name="T9" fmla="*/ 0 h 2893"/>
                      <a:gd name="T10" fmla="*/ 0 w 1773"/>
                      <a:gd name="T11" fmla="*/ 0 h 2893"/>
                      <a:gd name="T12" fmla="*/ 0 w 1773"/>
                      <a:gd name="T13" fmla="*/ 0 h 2893"/>
                      <a:gd name="T14" fmla="*/ 0 w 1773"/>
                      <a:gd name="T15" fmla="*/ 0 h 2893"/>
                      <a:gd name="T16" fmla="*/ 0 w 1773"/>
                      <a:gd name="T17" fmla="*/ 0 h 2893"/>
                      <a:gd name="T18" fmla="*/ 0 w 1773"/>
                      <a:gd name="T19" fmla="*/ 0 h 2893"/>
                      <a:gd name="T20" fmla="*/ 0 w 1773"/>
                      <a:gd name="T21" fmla="*/ 0 h 2893"/>
                      <a:gd name="T22" fmla="*/ 0 w 1773"/>
                      <a:gd name="T23" fmla="*/ 0 h 2893"/>
                      <a:gd name="T24" fmla="*/ 0 w 1773"/>
                      <a:gd name="T25" fmla="*/ 0 h 2893"/>
                      <a:gd name="T26" fmla="*/ 0 w 1773"/>
                      <a:gd name="T27" fmla="*/ 0 h 2893"/>
                      <a:gd name="T28" fmla="*/ 0 w 1773"/>
                      <a:gd name="T29" fmla="*/ 0 h 2893"/>
                      <a:gd name="T30" fmla="*/ 0 w 1773"/>
                      <a:gd name="T31" fmla="*/ 0 h 2893"/>
                      <a:gd name="T32" fmla="*/ 0 w 1773"/>
                      <a:gd name="T33" fmla="*/ 0 h 2893"/>
                      <a:gd name="T34" fmla="*/ 0 w 1773"/>
                      <a:gd name="T35" fmla="*/ 0 h 2893"/>
                      <a:gd name="T36" fmla="*/ 0 w 1773"/>
                      <a:gd name="T37" fmla="*/ 0 h 2893"/>
                      <a:gd name="T38" fmla="*/ 0 w 1773"/>
                      <a:gd name="T39" fmla="*/ 0 h 2893"/>
                      <a:gd name="T40" fmla="*/ 0 w 1773"/>
                      <a:gd name="T41" fmla="*/ 0 h 2893"/>
                      <a:gd name="T42" fmla="*/ 0 w 1773"/>
                      <a:gd name="T43" fmla="*/ 0 h 2893"/>
                      <a:gd name="T44" fmla="*/ 0 w 1773"/>
                      <a:gd name="T45" fmla="*/ 0 h 2893"/>
                      <a:gd name="T46" fmla="*/ 0 w 1773"/>
                      <a:gd name="T47" fmla="*/ 0 h 2893"/>
                      <a:gd name="T48" fmla="*/ 0 w 1773"/>
                      <a:gd name="T49" fmla="*/ 0 h 2893"/>
                      <a:gd name="T50" fmla="*/ 0 w 1773"/>
                      <a:gd name="T51" fmla="*/ 0 h 2893"/>
                      <a:gd name="T52" fmla="*/ 0 w 1773"/>
                      <a:gd name="T53" fmla="*/ 0 h 2893"/>
                      <a:gd name="T54" fmla="*/ 0 w 1773"/>
                      <a:gd name="T55" fmla="*/ 0 h 2893"/>
                      <a:gd name="T56" fmla="*/ 0 w 1773"/>
                      <a:gd name="T57" fmla="*/ 1 h 2893"/>
                      <a:gd name="T58" fmla="*/ 0 w 1773"/>
                      <a:gd name="T59" fmla="*/ 1 h 2893"/>
                      <a:gd name="T60" fmla="*/ 0 w 1773"/>
                      <a:gd name="T61" fmla="*/ 1 h 2893"/>
                      <a:gd name="T62" fmla="*/ 0 w 1773"/>
                      <a:gd name="T63" fmla="*/ 1 h 2893"/>
                      <a:gd name="T64" fmla="*/ 0 w 1773"/>
                      <a:gd name="T65" fmla="*/ 0 h 2893"/>
                      <a:gd name="T66" fmla="*/ 0 w 1773"/>
                      <a:gd name="T67" fmla="*/ 0 h 2893"/>
                      <a:gd name="T68" fmla="*/ 0 w 1773"/>
                      <a:gd name="T69" fmla="*/ 0 h 2893"/>
                      <a:gd name="T70" fmla="*/ 0 w 1773"/>
                      <a:gd name="T71" fmla="*/ 0 h 2893"/>
                      <a:gd name="T72" fmla="*/ 0 w 1773"/>
                      <a:gd name="T73" fmla="*/ 0 h 2893"/>
                      <a:gd name="T74" fmla="*/ 0 w 1773"/>
                      <a:gd name="T75" fmla="*/ 0 h 2893"/>
                      <a:gd name="T76" fmla="*/ 0 w 1773"/>
                      <a:gd name="T77" fmla="*/ 0 h 2893"/>
                      <a:gd name="T78" fmla="*/ 0 w 1773"/>
                      <a:gd name="T79" fmla="*/ 0 h 2893"/>
                      <a:gd name="T80" fmla="*/ 0 w 1773"/>
                      <a:gd name="T81" fmla="*/ 0 h 2893"/>
                      <a:gd name="T82" fmla="*/ 0 w 1773"/>
                      <a:gd name="T83" fmla="*/ 0 h 2893"/>
                      <a:gd name="T84" fmla="*/ 0 w 1773"/>
                      <a:gd name="T85" fmla="*/ 0 h 2893"/>
                      <a:gd name="T86" fmla="*/ 0 w 1773"/>
                      <a:gd name="T87" fmla="*/ 0 h 2893"/>
                      <a:gd name="T88" fmla="*/ 0 w 1773"/>
                      <a:gd name="T89" fmla="*/ 0 h 2893"/>
                      <a:gd name="T90" fmla="*/ 0 w 1773"/>
                      <a:gd name="T91" fmla="*/ 0 h 2893"/>
                      <a:gd name="T92" fmla="*/ 0 w 1773"/>
                      <a:gd name="T93" fmla="*/ 0 h 2893"/>
                      <a:gd name="T94" fmla="*/ 0 w 1773"/>
                      <a:gd name="T95" fmla="*/ 0 h 2893"/>
                      <a:gd name="T96" fmla="*/ 0 w 1773"/>
                      <a:gd name="T97" fmla="*/ 0 h 28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73" h="2893">
                        <a:moveTo>
                          <a:pt x="1411" y="78"/>
                        </a:moveTo>
                        <a:lnTo>
                          <a:pt x="1359" y="0"/>
                        </a:lnTo>
                        <a:lnTo>
                          <a:pt x="1261" y="48"/>
                        </a:lnTo>
                        <a:lnTo>
                          <a:pt x="1158" y="93"/>
                        </a:lnTo>
                        <a:lnTo>
                          <a:pt x="1061" y="144"/>
                        </a:lnTo>
                        <a:lnTo>
                          <a:pt x="955" y="200"/>
                        </a:lnTo>
                        <a:lnTo>
                          <a:pt x="872" y="249"/>
                        </a:lnTo>
                        <a:lnTo>
                          <a:pt x="835" y="310"/>
                        </a:lnTo>
                        <a:lnTo>
                          <a:pt x="814" y="365"/>
                        </a:lnTo>
                        <a:lnTo>
                          <a:pt x="759" y="425"/>
                        </a:lnTo>
                        <a:lnTo>
                          <a:pt x="728" y="532"/>
                        </a:lnTo>
                        <a:lnTo>
                          <a:pt x="622" y="780"/>
                        </a:lnTo>
                        <a:lnTo>
                          <a:pt x="537" y="1074"/>
                        </a:lnTo>
                        <a:lnTo>
                          <a:pt x="498" y="1271"/>
                        </a:lnTo>
                        <a:lnTo>
                          <a:pt x="115" y="1278"/>
                        </a:lnTo>
                        <a:lnTo>
                          <a:pt x="53" y="1315"/>
                        </a:lnTo>
                        <a:lnTo>
                          <a:pt x="11" y="1439"/>
                        </a:lnTo>
                        <a:lnTo>
                          <a:pt x="0" y="1595"/>
                        </a:lnTo>
                        <a:lnTo>
                          <a:pt x="76" y="1707"/>
                        </a:lnTo>
                        <a:lnTo>
                          <a:pt x="228" y="1745"/>
                        </a:lnTo>
                        <a:lnTo>
                          <a:pt x="342" y="1745"/>
                        </a:lnTo>
                        <a:lnTo>
                          <a:pt x="474" y="1768"/>
                        </a:lnTo>
                        <a:lnTo>
                          <a:pt x="482" y="1822"/>
                        </a:lnTo>
                        <a:lnTo>
                          <a:pt x="473" y="1983"/>
                        </a:lnTo>
                        <a:lnTo>
                          <a:pt x="458" y="2124"/>
                        </a:lnTo>
                        <a:lnTo>
                          <a:pt x="420" y="2287"/>
                        </a:lnTo>
                        <a:lnTo>
                          <a:pt x="300" y="2539"/>
                        </a:lnTo>
                        <a:lnTo>
                          <a:pt x="398" y="2663"/>
                        </a:lnTo>
                        <a:lnTo>
                          <a:pt x="630" y="2804"/>
                        </a:lnTo>
                        <a:lnTo>
                          <a:pt x="1006" y="2893"/>
                        </a:lnTo>
                        <a:lnTo>
                          <a:pt x="1255" y="2863"/>
                        </a:lnTo>
                        <a:lnTo>
                          <a:pt x="1442" y="2775"/>
                        </a:lnTo>
                        <a:lnTo>
                          <a:pt x="1472" y="2346"/>
                        </a:lnTo>
                        <a:lnTo>
                          <a:pt x="1518" y="2716"/>
                        </a:lnTo>
                        <a:lnTo>
                          <a:pt x="1690" y="2605"/>
                        </a:lnTo>
                        <a:lnTo>
                          <a:pt x="1720" y="2398"/>
                        </a:lnTo>
                        <a:lnTo>
                          <a:pt x="1610" y="1971"/>
                        </a:lnTo>
                        <a:lnTo>
                          <a:pt x="1602" y="1850"/>
                        </a:lnTo>
                        <a:lnTo>
                          <a:pt x="1641" y="1699"/>
                        </a:lnTo>
                        <a:lnTo>
                          <a:pt x="1664" y="1504"/>
                        </a:lnTo>
                        <a:lnTo>
                          <a:pt x="1711" y="1323"/>
                        </a:lnTo>
                        <a:lnTo>
                          <a:pt x="1773" y="1052"/>
                        </a:lnTo>
                        <a:lnTo>
                          <a:pt x="1763" y="780"/>
                        </a:lnTo>
                        <a:lnTo>
                          <a:pt x="1763" y="539"/>
                        </a:lnTo>
                        <a:lnTo>
                          <a:pt x="1749" y="372"/>
                        </a:lnTo>
                        <a:lnTo>
                          <a:pt x="1711" y="298"/>
                        </a:lnTo>
                        <a:lnTo>
                          <a:pt x="1625" y="238"/>
                        </a:lnTo>
                        <a:lnTo>
                          <a:pt x="1524" y="138"/>
                        </a:lnTo>
                        <a:lnTo>
                          <a:pt x="1411" y="78"/>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484" name="Freeform 1335"/>
                  <p:cNvSpPr>
                    <a:spLocks/>
                  </p:cNvSpPr>
                  <p:nvPr/>
                </p:nvSpPr>
                <p:spPr bwMode="auto">
                  <a:xfrm>
                    <a:off x="5162" y="1833"/>
                    <a:ext cx="202" cy="704"/>
                  </a:xfrm>
                  <a:custGeom>
                    <a:avLst/>
                    <a:gdLst>
                      <a:gd name="T0" fmla="*/ 0 w 1418"/>
                      <a:gd name="T1" fmla="*/ 0 h 2818"/>
                      <a:gd name="T2" fmla="*/ 0 w 1418"/>
                      <a:gd name="T3" fmla="*/ 0 h 2818"/>
                      <a:gd name="T4" fmla="*/ 0 w 1418"/>
                      <a:gd name="T5" fmla="*/ 0 h 2818"/>
                      <a:gd name="T6" fmla="*/ 0 w 1418"/>
                      <a:gd name="T7" fmla="*/ 0 h 2818"/>
                      <a:gd name="T8" fmla="*/ 0 w 1418"/>
                      <a:gd name="T9" fmla="*/ 0 h 2818"/>
                      <a:gd name="T10" fmla="*/ 0 w 1418"/>
                      <a:gd name="T11" fmla="*/ 0 h 2818"/>
                      <a:gd name="T12" fmla="*/ 0 w 1418"/>
                      <a:gd name="T13" fmla="*/ 0 h 2818"/>
                      <a:gd name="T14" fmla="*/ 0 w 1418"/>
                      <a:gd name="T15" fmla="*/ 0 h 2818"/>
                      <a:gd name="T16" fmla="*/ 0 w 1418"/>
                      <a:gd name="T17" fmla="*/ 0 h 2818"/>
                      <a:gd name="T18" fmla="*/ 0 w 1418"/>
                      <a:gd name="T19" fmla="*/ 0 h 2818"/>
                      <a:gd name="T20" fmla="*/ 0 w 1418"/>
                      <a:gd name="T21" fmla="*/ 0 h 2818"/>
                      <a:gd name="T22" fmla="*/ 0 w 1418"/>
                      <a:gd name="T23" fmla="*/ 0 h 2818"/>
                      <a:gd name="T24" fmla="*/ 0 w 1418"/>
                      <a:gd name="T25" fmla="*/ 0 h 2818"/>
                      <a:gd name="T26" fmla="*/ 0 w 1418"/>
                      <a:gd name="T27" fmla="*/ 0 h 2818"/>
                      <a:gd name="T28" fmla="*/ 0 w 1418"/>
                      <a:gd name="T29" fmla="*/ 0 h 2818"/>
                      <a:gd name="T30" fmla="*/ 0 w 1418"/>
                      <a:gd name="T31" fmla="*/ 0 h 2818"/>
                      <a:gd name="T32" fmla="*/ 0 w 1418"/>
                      <a:gd name="T33" fmla="*/ 0 h 2818"/>
                      <a:gd name="T34" fmla="*/ 0 w 1418"/>
                      <a:gd name="T35" fmla="*/ 0 h 2818"/>
                      <a:gd name="T36" fmla="*/ 0 w 1418"/>
                      <a:gd name="T37" fmla="*/ 0 h 2818"/>
                      <a:gd name="T38" fmla="*/ 0 w 1418"/>
                      <a:gd name="T39" fmla="*/ 0 h 2818"/>
                      <a:gd name="T40" fmla="*/ 0 w 1418"/>
                      <a:gd name="T41" fmla="*/ 0 h 2818"/>
                      <a:gd name="T42" fmla="*/ 0 w 1418"/>
                      <a:gd name="T43" fmla="*/ 0 h 2818"/>
                      <a:gd name="T44" fmla="*/ 0 w 1418"/>
                      <a:gd name="T45" fmla="*/ 0 h 2818"/>
                      <a:gd name="T46" fmla="*/ 0 w 1418"/>
                      <a:gd name="T47" fmla="*/ 0 h 2818"/>
                      <a:gd name="T48" fmla="*/ 0 w 1418"/>
                      <a:gd name="T49" fmla="*/ 0 h 2818"/>
                      <a:gd name="T50" fmla="*/ 0 w 1418"/>
                      <a:gd name="T51" fmla="*/ 0 h 2818"/>
                      <a:gd name="T52" fmla="*/ 0 w 1418"/>
                      <a:gd name="T53" fmla="*/ 0 h 2818"/>
                      <a:gd name="T54" fmla="*/ 0 w 1418"/>
                      <a:gd name="T55" fmla="*/ 0 h 2818"/>
                      <a:gd name="T56" fmla="*/ 0 w 1418"/>
                      <a:gd name="T57" fmla="*/ 0 h 2818"/>
                      <a:gd name="T58" fmla="*/ 0 w 1418"/>
                      <a:gd name="T59" fmla="*/ 0 h 2818"/>
                      <a:gd name="T60" fmla="*/ 0 w 1418"/>
                      <a:gd name="T61" fmla="*/ 0 h 2818"/>
                      <a:gd name="T62" fmla="*/ 0 w 1418"/>
                      <a:gd name="T63" fmla="*/ 0 h 2818"/>
                      <a:gd name="T64" fmla="*/ 0 w 1418"/>
                      <a:gd name="T65" fmla="*/ 0 h 2818"/>
                      <a:gd name="T66" fmla="*/ 0 w 1418"/>
                      <a:gd name="T67" fmla="*/ 0 h 2818"/>
                      <a:gd name="T68" fmla="*/ 0 w 1418"/>
                      <a:gd name="T69" fmla="*/ 0 h 2818"/>
                      <a:gd name="T70" fmla="*/ 0 w 1418"/>
                      <a:gd name="T71" fmla="*/ 0 h 2818"/>
                      <a:gd name="T72" fmla="*/ 0 w 1418"/>
                      <a:gd name="T73" fmla="*/ 0 h 2818"/>
                      <a:gd name="T74" fmla="*/ 0 w 1418"/>
                      <a:gd name="T75" fmla="*/ 0 h 2818"/>
                      <a:gd name="T76" fmla="*/ 0 w 1418"/>
                      <a:gd name="T77" fmla="*/ 0 h 2818"/>
                      <a:gd name="T78" fmla="*/ 0 w 1418"/>
                      <a:gd name="T79" fmla="*/ 0 h 2818"/>
                      <a:gd name="T80" fmla="*/ 0 w 1418"/>
                      <a:gd name="T81" fmla="*/ 0 h 2818"/>
                      <a:gd name="T82" fmla="*/ 0 w 1418"/>
                      <a:gd name="T83" fmla="*/ 0 h 2818"/>
                      <a:gd name="T84" fmla="*/ 0 w 1418"/>
                      <a:gd name="T85" fmla="*/ 0 h 2818"/>
                      <a:gd name="T86" fmla="*/ 0 w 1418"/>
                      <a:gd name="T87" fmla="*/ 0 h 2818"/>
                      <a:gd name="T88" fmla="*/ 0 w 1418"/>
                      <a:gd name="T89" fmla="*/ 0 h 2818"/>
                      <a:gd name="T90" fmla="*/ 0 w 1418"/>
                      <a:gd name="T91" fmla="*/ 0 h 2818"/>
                      <a:gd name="T92" fmla="*/ 0 w 1418"/>
                      <a:gd name="T93" fmla="*/ 0 h 2818"/>
                      <a:gd name="T94" fmla="*/ 0 w 1418"/>
                      <a:gd name="T95" fmla="*/ 0 h 2818"/>
                      <a:gd name="T96" fmla="*/ 0 w 1418"/>
                      <a:gd name="T97" fmla="*/ 0 h 2818"/>
                      <a:gd name="T98" fmla="*/ 0 w 1418"/>
                      <a:gd name="T99" fmla="*/ 0 h 2818"/>
                      <a:gd name="T100" fmla="*/ 0 w 1418"/>
                      <a:gd name="T101" fmla="*/ 1 h 2818"/>
                      <a:gd name="T102" fmla="*/ 0 w 1418"/>
                      <a:gd name="T103" fmla="*/ 1 h 2818"/>
                      <a:gd name="T104" fmla="*/ 0 w 1418"/>
                      <a:gd name="T105" fmla="*/ 1 h 2818"/>
                      <a:gd name="T106" fmla="*/ 0 w 1418"/>
                      <a:gd name="T107" fmla="*/ 0 h 2818"/>
                      <a:gd name="T108" fmla="*/ 0 w 1418"/>
                      <a:gd name="T109" fmla="*/ 0 h 2818"/>
                      <a:gd name="T110" fmla="*/ 0 w 1418"/>
                      <a:gd name="T111" fmla="*/ 0 h 2818"/>
                      <a:gd name="T112" fmla="*/ 0 w 1418"/>
                      <a:gd name="T113" fmla="*/ 0 h 2818"/>
                      <a:gd name="T114" fmla="*/ 0 w 1418"/>
                      <a:gd name="T115" fmla="*/ 0 h 2818"/>
                      <a:gd name="T116" fmla="*/ 0 w 1418"/>
                      <a:gd name="T117" fmla="*/ 0 h 2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8" h="2818">
                        <a:moveTo>
                          <a:pt x="183" y="1753"/>
                        </a:moveTo>
                        <a:lnTo>
                          <a:pt x="343" y="1729"/>
                        </a:lnTo>
                        <a:lnTo>
                          <a:pt x="481" y="1722"/>
                        </a:lnTo>
                        <a:lnTo>
                          <a:pt x="635" y="1706"/>
                        </a:lnTo>
                        <a:lnTo>
                          <a:pt x="804" y="1684"/>
                        </a:lnTo>
                        <a:lnTo>
                          <a:pt x="882" y="1632"/>
                        </a:lnTo>
                        <a:lnTo>
                          <a:pt x="911" y="1511"/>
                        </a:lnTo>
                        <a:lnTo>
                          <a:pt x="950" y="1330"/>
                        </a:lnTo>
                        <a:lnTo>
                          <a:pt x="1027" y="1261"/>
                        </a:lnTo>
                        <a:lnTo>
                          <a:pt x="1142" y="1075"/>
                        </a:lnTo>
                        <a:lnTo>
                          <a:pt x="1026" y="1227"/>
                        </a:lnTo>
                        <a:lnTo>
                          <a:pt x="958" y="1270"/>
                        </a:lnTo>
                        <a:lnTo>
                          <a:pt x="981" y="1059"/>
                        </a:lnTo>
                        <a:lnTo>
                          <a:pt x="981" y="914"/>
                        </a:lnTo>
                        <a:lnTo>
                          <a:pt x="972" y="636"/>
                        </a:lnTo>
                        <a:lnTo>
                          <a:pt x="950" y="524"/>
                        </a:lnTo>
                        <a:lnTo>
                          <a:pt x="903" y="471"/>
                        </a:lnTo>
                        <a:lnTo>
                          <a:pt x="835" y="387"/>
                        </a:lnTo>
                        <a:lnTo>
                          <a:pt x="726" y="349"/>
                        </a:lnTo>
                        <a:lnTo>
                          <a:pt x="674" y="329"/>
                        </a:lnTo>
                        <a:lnTo>
                          <a:pt x="571" y="341"/>
                        </a:lnTo>
                        <a:lnTo>
                          <a:pt x="477" y="388"/>
                        </a:lnTo>
                        <a:lnTo>
                          <a:pt x="530" y="307"/>
                        </a:lnTo>
                        <a:lnTo>
                          <a:pt x="569" y="230"/>
                        </a:lnTo>
                        <a:lnTo>
                          <a:pt x="661" y="175"/>
                        </a:lnTo>
                        <a:lnTo>
                          <a:pt x="763" y="123"/>
                        </a:lnTo>
                        <a:lnTo>
                          <a:pt x="890" y="60"/>
                        </a:lnTo>
                        <a:lnTo>
                          <a:pt x="980" y="18"/>
                        </a:lnTo>
                        <a:lnTo>
                          <a:pt x="1040" y="0"/>
                        </a:lnTo>
                        <a:lnTo>
                          <a:pt x="1070" y="60"/>
                        </a:lnTo>
                        <a:lnTo>
                          <a:pt x="1188" y="132"/>
                        </a:lnTo>
                        <a:lnTo>
                          <a:pt x="1240" y="184"/>
                        </a:lnTo>
                        <a:lnTo>
                          <a:pt x="1295" y="252"/>
                        </a:lnTo>
                        <a:lnTo>
                          <a:pt x="1373" y="290"/>
                        </a:lnTo>
                        <a:lnTo>
                          <a:pt x="1388" y="359"/>
                        </a:lnTo>
                        <a:lnTo>
                          <a:pt x="1418" y="471"/>
                        </a:lnTo>
                        <a:lnTo>
                          <a:pt x="1418" y="644"/>
                        </a:lnTo>
                        <a:lnTo>
                          <a:pt x="1412" y="824"/>
                        </a:lnTo>
                        <a:lnTo>
                          <a:pt x="1404" y="1029"/>
                        </a:lnTo>
                        <a:lnTo>
                          <a:pt x="1365" y="1240"/>
                        </a:lnTo>
                        <a:lnTo>
                          <a:pt x="1318" y="1459"/>
                        </a:lnTo>
                        <a:lnTo>
                          <a:pt x="1295" y="1648"/>
                        </a:lnTo>
                        <a:lnTo>
                          <a:pt x="1257" y="1782"/>
                        </a:lnTo>
                        <a:lnTo>
                          <a:pt x="1264" y="1903"/>
                        </a:lnTo>
                        <a:lnTo>
                          <a:pt x="1262" y="2035"/>
                        </a:lnTo>
                        <a:lnTo>
                          <a:pt x="1360" y="2345"/>
                        </a:lnTo>
                        <a:lnTo>
                          <a:pt x="1344" y="2537"/>
                        </a:lnTo>
                        <a:lnTo>
                          <a:pt x="1239" y="2604"/>
                        </a:lnTo>
                        <a:lnTo>
                          <a:pt x="1157" y="2249"/>
                        </a:lnTo>
                        <a:lnTo>
                          <a:pt x="1075" y="2722"/>
                        </a:lnTo>
                        <a:lnTo>
                          <a:pt x="916" y="2789"/>
                        </a:lnTo>
                        <a:lnTo>
                          <a:pt x="676" y="2818"/>
                        </a:lnTo>
                        <a:lnTo>
                          <a:pt x="315" y="2745"/>
                        </a:lnTo>
                        <a:lnTo>
                          <a:pt x="97" y="2619"/>
                        </a:lnTo>
                        <a:lnTo>
                          <a:pt x="0" y="2508"/>
                        </a:lnTo>
                        <a:lnTo>
                          <a:pt x="75" y="2390"/>
                        </a:lnTo>
                        <a:lnTo>
                          <a:pt x="158" y="2175"/>
                        </a:lnTo>
                        <a:lnTo>
                          <a:pt x="183" y="1903"/>
                        </a:lnTo>
                        <a:lnTo>
                          <a:pt x="183" y="175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5" name="Freeform 1336"/>
                  <p:cNvSpPr>
                    <a:spLocks/>
                  </p:cNvSpPr>
                  <p:nvPr/>
                </p:nvSpPr>
                <p:spPr bwMode="auto">
                  <a:xfrm>
                    <a:off x="5299" y="2099"/>
                    <a:ext cx="52" cy="233"/>
                  </a:xfrm>
                  <a:custGeom>
                    <a:avLst/>
                    <a:gdLst>
                      <a:gd name="T0" fmla="*/ 0 w 362"/>
                      <a:gd name="T1" fmla="*/ 0 h 929"/>
                      <a:gd name="T2" fmla="*/ 0 w 362"/>
                      <a:gd name="T3" fmla="*/ 0 h 929"/>
                      <a:gd name="T4" fmla="*/ 0 w 362"/>
                      <a:gd name="T5" fmla="*/ 0 h 929"/>
                      <a:gd name="T6" fmla="*/ 0 w 362"/>
                      <a:gd name="T7" fmla="*/ 0 h 929"/>
                      <a:gd name="T8" fmla="*/ 0 w 362"/>
                      <a:gd name="T9" fmla="*/ 0 h 929"/>
                      <a:gd name="T10" fmla="*/ 0 w 362"/>
                      <a:gd name="T11" fmla="*/ 0 h 929"/>
                      <a:gd name="T12" fmla="*/ 0 w 362"/>
                      <a:gd name="T13" fmla="*/ 0 h 929"/>
                      <a:gd name="T14" fmla="*/ 0 w 362"/>
                      <a:gd name="T15" fmla="*/ 0 h 929"/>
                      <a:gd name="T16" fmla="*/ 0 w 362"/>
                      <a:gd name="T17" fmla="*/ 0 h 929"/>
                      <a:gd name="T18" fmla="*/ 0 w 362"/>
                      <a:gd name="T19" fmla="*/ 0 h 929"/>
                      <a:gd name="T20" fmla="*/ 0 w 362"/>
                      <a:gd name="T21" fmla="*/ 0 h 929"/>
                      <a:gd name="T22" fmla="*/ 0 w 362"/>
                      <a:gd name="T23" fmla="*/ 0 h 929"/>
                      <a:gd name="T24" fmla="*/ 0 w 362"/>
                      <a:gd name="T25" fmla="*/ 0 h 929"/>
                      <a:gd name="T26" fmla="*/ 0 w 362"/>
                      <a:gd name="T27" fmla="*/ 0 h 9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2" h="929">
                        <a:moveTo>
                          <a:pt x="0" y="929"/>
                        </a:moveTo>
                        <a:lnTo>
                          <a:pt x="63" y="898"/>
                        </a:lnTo>
                        <a:lnTo>
                          <a:pt x="131" y="825"/>
                        </a:lnTo>
                        <a:lnTo>
                          <a:pt x="192" y="688"/>
                        </a:lnTo>
                        <a:lnTo>
                          <a:pt x="224" y="573"/>
                        </a:lnTo>
                        <a:lnTo>
                          <a:pt x="269" y="446"/>
                        </a:lnTo>
                        <a:lnTo>
                          <a:pt x="293" y="326"/>
                        </a:lnTo>
                        <a:lnTo>
                          <a:pt x="331" y="137"/>
                        </a:lnTo>
                        <a:lnTo>
                          <a:pt x="362" y="0"/>
                        </a:lnTo>
                        <a:lnTo>
                          <a:pt x="284" y="273"/>
                        </a:lnTo>
                        <a:lnTo>
                          <a:pt x="224" y="483"/>
                        </a:lnTo>
                        <a:lnTo>
                          <a:pt x="155" y="626"/>
                        </a:lnTo>
                        <a:lnTo>
                          <a:pt x="47" y="779"/>
                        </a:lnTo>
                        <a:lnTo>
                          <a:pt x="0" y="92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6" name="Freeform 1337"/>
                  <p:cNvSpPr>
                    <a:spLocks/>
                  </p:cNvSpPr>
                  <p:nvPr/>
                </p:nvSpPr>
                <p:spPr bwMode="auto">
                  <a:xfrm>
                    <a:off x="5119" y="1913"/>
                    <a:ext cx="179" cy="349"/>
                  </a:xfrm>
                  <a:custGeom>
                    <a:avLst/>
                    <a:gdLst>
                      <a:gd name="T0" fmla="*/ 0 w 1256"/>
                      <a:gd name="T1" fmla="*/ 0 h 1393"/>
                      <a:gd name="T2" fmla="*/ 0 w 1256"/>
                      <a:gd name="T3" fmla="*/ 0 h 1393"/>
                      <a:gd name="T4" fmla="*/ 0 w 1256"/>
                      <a:gd name="T5" fmla="*/ 0 h 1393"/>
                      <a:gd name="T6" fmla="*/ 0 w 1256"/>
                      <a:gd name="T7" fmla="*/ 0 h 1393"/>
                      <a:gd name="T8" fmla="*/ 0 w 1256"/>
                      <a:gd name="T9" fmla="*/ 0 h 1393"/>
                      <a:gd name="T10" fmla="*/ 0 w 1256"/>
                      <a:gd name="T11" fmla="*/ 0 h 1393"/>
                      <a:gd name="T12" fmla="*/ 0 w 1256"/>
                      <a:gd name="T13" fmla="*/ 0 h 1393"/>
                      <a:gd name="T14" fmla="*/ 0 w 1256"/>
                      <a:gd name="T15" fmla="*/ 0 h 1393"/>
                      <a:gd name="T16" fmla="*/ 0 w 1256"/>
                      <a:gd name="T17" fmla="*/ 0 h 1393"/>
                      <a:gd name="T18" fmla="*/ 0 w 1256"/>
                      <a:gd name="T19" fmla="*/ 0 h 1393"/>
                      <a:gd name="T20" fmla="*/ 0 w 1256"/>
                      <a:gd name="T21" fmla="*/ 0 h 1393"/>
                      <a:gd name="T22" fmla="*/ 0 w 1256"/>
                      <a:gd name="T23" fmla="*/ 0 h 1393"/>
                      <a:gd name="T24" fmla="*/ 0 w 1256"/>
                      <a:gd name="T25" fmla="*/ 0 h 1393"/>
                      <a:gd name="T26" fmla="*/ 0 w 1256"/>
                      <a:gd name="T27" fmla="*/ 1 h 1393"/>
                      <a:gd name="T28" fmla="*/ 0 w 1256"/>
                      <a:gd name="T29" fmla="*/ 1 h 1393"/>
                      <a:gd name="T30" fmla="*/ 0 w 1256"/>
                      <a:gd name="T31" fmla="*/ 0 h 1393"/>
                      <a:gd name="T32" fmla="*/ 0 w 1256"/>
                      <a:gd name="T33" fmla="*/ 0 h 1393"/>
                      <a:gd name="T34" fmla="*/ 0 w 1256"/>
                      <a:gd name="T35" fmla="*/ 0 h 1393"/>
                      <a:gd name="T36" fmla="*/ 0 w 1256"/>
                      <a:gd name="T37" fmla="*/ 0 h 1393"/>
                      <a:gd name="T38" fmla="*/ 0 w 1256"/>
                      <a:gd name="T39" fmla="*/ 1 h 1393"/>
                      <a:gd name="T40" fmla="*/ 0 w 1256"/>
                      <a:gd name="T41" fmla="*/ 1 h 1393"/>
                      <a:gd name="T42" fmla="*/ 0 w 1256"/>
                      <a:gd name="T43" fmla="*/ 0 h 1393"/>
                      <a:gd name="T44" fmla="*/ 0 w 1256"/>
                      <a:gd name="T45" fmla="*/ 0 h 1393"/>
                      <a:gd name="T46" fmla="*/ 0 w 1256"/>
                      <a:gd name="T47" fmla="*/ 0 h 1393"/>
                      <a:gd name="T48" fmla="*/ 0 w 1256"/>
                      <a:gd name="T49" fmla="*/ 0 h 1393"/>
                      <a:gd name="T50" fmla="*/ 0 w 1256"/>
                      <a:gd name="T51" fmla="*/ 0 h 1393"/>
                      <a:gd name="T52" fmla="*/ 0 w 1256"/>
                      <a:gd name="T53" fmla="*/ 0 h 1393"/>
                      <a:gd name="T54" fmla="*/ 0 w 1256"/>
                      <a:gd name="T55" fmla="*/ 0 h 1393"/>
                      <a:gd name="T56" fmla="*/ 0 w 1256"/>
                      <a:gd name="T57" fmla="*/ 0 h 1393"/>
                      <a:gd name="T58" fmla="*/ 0 w 1256"/>
                      <a:gd name="T59" fmla="*/ 0 h 1393"/>
                      <a:gd name="T60" fmla="*/ 0 w 1256"/>
                      <a:gd name="T61" fmla="*/ 0 h 1393"/>
                      <a:gd name="T62" fmla="*/ 0 w 1256"/>
                      <a:gd name="T63" fmla="*/ 0 h 1393"/>
                      <a:gd name="T64" fmla="*/ 0 w 1256"/>
                      <a:gd name="T65" fmla="*/ 0 h 1393"/>
                      <a:gd name="T66" fmla="*/ 0 w 1256"/>
                      <a:gd name="T67" fmla="*/ 0 h 1393"/>
                      <a:gd name="T68" fmla="*/ 0 w 1256"/>
                      <a:gd name="T69" fmla="*/ 0 h 1393"/>
                      <a:gd name="T70" fmla="*/ 0 w 1256"/>
                      <a:gd name="T71" fmla="*/ 0 h 1393"/>
                      <a:gd name="T72" fmla="*/ 0 w 1256"/>
                      <a:gd name="T73" fmla="*/ 0 h 1393"/>
                      <a:gd name="T74" fmla="*/ 0 w 1256"/>
                      <a:gd name="T75" fmla="*/ 0 h 1393"/>
                      <a:gd name="T76" fmla="*/ 0 w 1256"/>
                      <a:gd name="T77" fmla="*/ 0 h 1393"/>
                      <a:gd name="T78" fmla="*/ 0 w 1256"/>
                      <a:gd name="T79" fmla="*/ 0 h 1393"/>
                      <a:gd name="T80" fmla="*/ 0 w 1256"/>
                      <a:gd name="T81" fmla="*/ 0 h 1393"/>
                      <a:gd name="T82" fmla="*/ 0 w 1256"/>
                      <a:gd name="T83" fmla="*/ 0 h 1393"/>
                      <a:gd name="T84" fmla="*/ 0 w 1256"/>
                      <a:gd name="T85" fmla="*/ 0 h 1393"/>
                      <a:gd name="T86" fmla="*/ 0 w 1256"/>
                      <a:gd name="T87" fmla="*/ 0 h 1393"/>
                      <a:gd name="T88" fmla="*/ 0 w 1256"/>
                      <a:gd name="T89" fmla="*/ 0 h 1393"/>
                      <a:gd name="T90" fmla="*/ 0 w 1256"/>
                      <a:gd name="T91" fmla="*/ 0 h 1393"/>
                      <a:gd name="T92" fmla="*/ 0 w 1256"/>
                      <a:gd name="T93" fmla="*/ 0 h 13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6" h="1393">
                        <a:moveTo>
                          <a:pt x="997" y="0"/>
                        </a:moveTo>
                        <a:lnTo>
                          <a:pt x="826" y="51"/>
                        </a:lnTo>
                        <a:lnTo>
                          <a:pt x="749" y="119"/>
                        </a:lnTo>
                        <a:lnTo>
                          <a:pt x="704" y="255"/>
                        </a:lnTo>
                        <a:lnTo>
                          <a:pt x="704" y="384"/>
                        </a:lnTo>
                        <a:lnTo>
                          <a:pt x="728" y="458"/>
                        </a:lnTo>
                        <a:lnTo>
                          <a:pt x="713" y="586"/>
                        </a:lnTo>
                        <a:lnTo>
                          <a:pt x="713" y="685"/>
                        </a:lnTo>
                        <a:lnTo>
                          <a:pt x="735" y="708"/>
                        </a:lnTo>
                        <a:lnTo>
                          <a:pt x="713" y="744"/>
                        </a:lnTo>
                        <a:lnTo>
                          <a:pt x="696" y="782"/>
                        </a:lnTo>
                        <a:lnTo>
                          <a:pt x="728" y="820"/>
                        </a:lnTo>
                        <a:lnTo>
                          <a:pt x="728" y="858"/>
                        </a:lnTo>
                        <a:lnTo>
                          <a:pt x="667" y="873"/>
                        </a:lnTo>
                        <a:lnTo>
                          <a:pt x="675" y="911"/>
                        </a:lnTo>
                        <a:lnTo>
                          <a:pt x="613" y="934"/>
                        </a:lnTo>
                        <a:lnTo>
                          <a:pt x="558" y="919"/>
                        </a:lnTo>
                        <a:lnTo>
                          <a:pt x="522" y="934"/>
                        </a:lnTo>
                        <a:lnTo>
                          <a:pt x="351" y="957"/>
                        </a:lnTo>
                        <a:lnTo>
                          <a:pt x="198" y="949"/>
                        </a:lnTo>
                        <a:lnTo>
                          <a:pt x="98" y="957"/>
                        </a:lnTo>
                        <a:lnTo>
                          <a:pt x="35" y="995"/>
                        </a:lnTo>
                        <a:lnTo>
                          <a:pt x="10" y="1058"/>
                        </a:lnTo>
                        <a:lnTo>
                          <a:pt x="0" y="1160"/>
                        </a:lnTo>
                        <a:lnTo>
                          <a:pt x="6" y="1236"/>
                        </a:lnTo>
                        <a:lnTo>
                          <a:pt x="35" y="1281"/>
                        </a:lnTo>
                        <a:lnTo>
                          <a:pt x="90" y="1342"/>
                        </a:lnTo>
                        <a:lnTo>
                          <a:pt x="221" y="1370"/>
                        </a:lnTo>
                        <a:lnTo>
                          <a:pt x="319" y="1385"/>
                        </a:lnTo>
                        <a:lnTo>
                          <a:pt x="436" y="1393"/>
                        </a:lnTo>
                        <a:lnTo>
                          <a:pt x="291" y="1311"/>
                        </a:lnTo>
                        <a:lnTo>
                          <a:pt x="233" y="1249"/>
                        </a:lnTo>
                        <a:lnTo>
                          <a:pt x="190" y="1190"/>
                        </a:lnTo>
                        <a:lnTo>
                          <a:pt x="182" y="1122"/>
                        </a:lnTo>
                        <a:lnTo>
                          <a:pt x="233" y="1209"/>
                        </a:lnTo>
                        <a:lnTo>
                          <a:pt x="289" y="1249"/>
                        </a:lnTo>
                        <a:lnTo>
                          <a:pt x="356" y="1301"/>
                        </a:lnTo>
                        <a:lnTo>
                          <a:pt x="408" y="1345"/>
                        </a:lnTo>
                        <a:lnTo>
                          <a:pt x="483" y="1379"/>
                        </a:lnTo>
                        <a:lnTo>
                          <a:pt x="567" y="1385"/>
                        </a:lnTo>
                        <a:lnTo>
                          <a:pt x="696" y="1379"/>
                        </a:lnTo>
                        <a:lnTo>
                          <a:pt x="781" y="1371"/>
                        </a:lnTo>
                        <a:lnTo>
                          <a:pt x="858" y="1363"/>
                        </a:lnTo>
                        <a:lnTo>
                          <a:pt x="951" y="1363"/>
                        </a:lnTo>
                        <a:lnTo>
                          <a:pt x="1040" y="1346"/>
                        </a:lnTo>
                        <a:lnTo>
                          <a:pt x="842" y="1281"/>
                        </a:lnTo>
                        <a:lnTo>
                          <a:pt x="767" y="1243"/>
                        </a:lnTo>
                        <a:lnTo>
                          <a:pt x="713" y="1174"/>
                        </a:lnTo>
                        <a:lnTo>
                          <a:pt x="704" y="1115"/>
                        </a:lnTo>
                        <a:lnTo>
                          <a:pt x="740" y="1146"/>
                        </a:lnTo>
                        <a:lnTo>
                          <a:pt x="773" y="1193"/>
                        </a:lnTo>
                        <a:lnTo>
                          <a:pt x="810" y="1224"/>
                        </a:lnTo>
                        <a:lnTo>
                          <a:pt x="873" y="1260"/>
                        </a:lnTo>
                        <a:lnTo>
                          <a:pt x="943" y="1305"/>
                        </a:lnTo>
                        <a:lnTo>
                          <a:pt x="1033" y="1343"/>
                        </a:lnTo>
                        <a:lnTo>
                          <a:pt x="1104" y="1317"/>
                        </a:lnTo>
                        <a:lnTo>
                          <a:pt x="1135" y="1281"/>
                        </a:lnTo>
                        <a:lnTo>
                          <a:pt x="1189" y="1189"/>
                        </a:lnTo>
                        <a:lnTo>
                          <a:pt x="1089" y="1166"/>
                        </a:lnTo>
                        <a:lnTo>
                          <a:pt x="897" y="1146"/>
                        </a:lnTo>
                        <a:lnTo>
                          <a:pt x="781" y="1093"/>
                        </a:lnTo>
                        <a:lnTo>
                          <a:pt x="720" y="1039"/>
                        </a:lnTo>
                        <a:lnTo>
                          <a:pt x="696" y="979"/>
                        </a:lnTo>
                        <a:lnTo>
                          <a:pt x="689" y="949"/>
                        </a:lnTo>
                        <a:lnTo>
                          <a:pt x="720" y="949"/>
                        </a:lnTo>
                        <a:lnTo>
                          <a:pt x="759" y="995"/>
                        </a:lnTo>
                        <a:lnTo>
                          <a:pt x="820" y="1076"/>
                        </a:lnTo>
                        <a:lnTo>
                          <a:pt x="959" y="1122"/>
                        </a:lnTo>
                        <a:lnTo>
                          <a:pt x="1089" y="1162"/>
                        </a:lnTo>
                        <a:lnTo>
                          <a:pt x="1189" y="1189"/>
                        </a:lnTo>
                        <a:lnTo>
                          <a:pt x="1227" y="1031"/>
                        </a:lnTo>
                        <a:lnTo>
                          <a:pt x="1235" y="919"/>
                        </a:lnTo>
                        <a:lnTo>
                          <a:pt x="1235" y="819"/>
                        </a:lnTo>
                        <a:lnTo>
                          <a:pt x="1104" y="889"/>
                        </a:lnTo>
                        <a:lnTo>
                          <a:pt x="951" y="919"/>
                        </a:lnTo>
                        <a:lnTo>
                          <a:pt x="826" y="911"/>
                        </a:lnTo>
                        <a:lnTo>
                          <a:pt x="796" y="897"/>
                        </a:lnTo>
                        <a:lnTo>
                          <a:pt x="781" y="858"/>
                        </a:lnTo>
                        <a:lnTo>
                          <a:pt x="850" y="858"/>
                        </a:lnTo>
                        <a:lnTo>
                          <a:pt x="927" y="881"/>
                        </a:lnTo>
                        <a:lnTo>
                          <a:pt x="1107" y="889"/>
                        </a:lnTo>
                        <a:lnTo>
                          <a:pt x="1235" y="820"/>
                        </a:lnTo>
                        <a:lnTo>
                          <a:pt x="1242" y="677"/>
                        </a:lnTo>
                        <a:lnTo>
                          <a:pt x="1250" y="580"/>
                        </a:lnTo>
                        <a:lnTo>
                          <a:pt x="1256" y="482"/>
                        </a:lnTo>
                        <a:lnTo>
                          <a:pt x="1242" y="315"/>
                        </a:lnTo>
                        <a:lnTo>
                          <a:pt x="1203" y="255"/>
                        </a:lnTo>
                        <a:lnTo>
                          <a:pt x="1089" y="181"/>
                        </a:lnTo>
                        <a:lnTo>
                          <a:pt x="1126" y="188"/>
                        </a:lnTo>
                        <a:lnTo>
                          <a:pt x="1242" y="240"/>
                        </a:lnTo>
                        <a:lnTo>
                          <a:pt x="1197" y="136"/>
                        </a:lnTo>
                        <a:lnTo>
                          <a:pt x="1158" y="81"/>
                        </a:lnTo>
                        <a:lnTo>
                          <a:pt x="1126" y="46"/>
                        </a:lnTo>
                        <a:lnTo>
                          <a:pt x="99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7" name="Freeform 1338"/>
                  <p:cNvSpPr>
                    <a:spLocks/>
                  </p:cNvSpPr>
                  <p:nvPr/>
                </p:nvSpPr>
                <p:spPr bwMode="auto">
                  <a:xfrm>
                    <a:off x="5233" y="2043"/>
                    <a:ext cx="52" cy="79"/>
                  </a:xfrm>
                  <a:custGeom>
                    <a:avLst/>
                    <a:gdLst>
                      <a:gd name="T0" fmla="*/ 0 w 362"/>
                      <a:gd name="T1" fmla="*/ 0 h 316"/>
                      <a:gd name="T2" fmla="*/ 0 w 362"/>
                      <a:gd name="T3" fmla="*/ 0 h 316"/>
                      <a:gd name="T4" fmla="*/ 0 w 362"/>
                      <a:gd name="T5" fmla="*/ 0 h 316"/>
                      <a:gd name="T6" fmla="*/ 0 w 362"/>
                      <a:gd name="T7" fmla="*/ 0 h 316"/>
                      <a:gd name="T8" fmla="*/ 0 w 362"/>
                      <a:gd name="T9" fmla="*/ 0 h 316"/>
                      <a:gd name="T10" fmla="*/ 0 w 362"/>
                      <a:gd name="T11" fmla="*/ 0 h 316"/>
                      <a:gd name="T12" fmla="*/ 0 w 362"/>
                      <a:gd name="T13" fmla="*/ 0 h 316"/>
                      <a:gd name="T14" fmla="*/ 0 w 362"/>
                      <a:gd name="T15" fmla="*/ 0 h 316"/>
                      <a:gd name="T16" fmla="*/ 0 w 362"/>
                      <a:gd name="T17" fmla="*/ 0 h 316"/>
                      <a:gd name="T18" fmla="*/ 0 w 362"/>
                      <a:gd name="T19" fmla="*/ 0 h 316"/>
                      <a:gd name="T20" fmla="*/ 0 w 362"/>
                      <a:gd name="T21" fmla="*/ 0 h 316"/>
                      <a:gd name="T22" fmla="*/ 0 w 362"/>
                      <a:gd name="T23" fmla="*/ 0 h 316"/>
                      <a:gd name="T24" fmla="*/ 0 w 362"/>
                      <a:gd name="T25" fmla="*/ 0 h 316"/>
                      <a:gd name="T26" fmla="*/ 0 w 362"/>
                      <a:gd name="T27" fmla="*/ 0 h 316"/>
                      <a:gd name="T28" fmla="*/ 0 w 362"/>
                      <a:gd name="T29" fmla="*/ 0 h 316"/>
                      <a:gd name="T30" fmla="*/ 0 w 362"/>
                      <a:gd name="T31" fmla="*/ 0 h 316"/>
                      <a:gd name="T32" fmla="*/ 0 w 362"/>
                      <a:gd name="T33" fmla="*/ 0 h 316"/>
                      <a:gd name="T34" fmla="*/ 0 w 362"/>
                      <a:gd name="T35" fmla="*/ 0 h 316"/>
                      <a:gd name="T36" fmla="*/ 0 w 362"/>
                      <a:gd name="T37" fmla="*/ 0 h 316"/>
                      <a:gd name="T38" fmla="*/ 0 w 362"/>
                      <a:gd name="T39" fmla="*/ 0 h 316"/>
                      <a:gd name="T40" fmla="*/ 0 w 362"/>
                      <a:gd name="T41" fmla="*/ 0 h 316"/>
                      <a:gd name="T42" fmla="*/ 0 w 362"/>
                      <a:gd name="T43" fmla="*/ 0 h 316"/>
                      <a:gd name="T44" fmla="*/ 0 w 362"/>
                      <a:gd name="T45" fmla="*/ 0 h 3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2" h="316">
                        <a:moveTo>
                          <a:pt x="0" y="0"/>
                        </a:moveTo>
                        <a:lnTo>
                          <a:pt x="0" y="25"/>
                        </a:lnTo>
                        <a:lnTo>
                          <a:pt x="47" y="85"/>
                        </a:lnTo>
                        <a:lnTo>
                          <a:pt x="93" y="119"/>
                        </a:lnTo>
                        <a:lnTo>
                          <a:pt x="189" y="189"/>
                        </a:lnTo>
                        <a:lnTo>
                          <a:pt x="227" y="219"/>
                        </a:lnTo>
                        <a:lnTo>
                          <a:pt x="320" y="288"/>
                        </a:lnTo>
                        <a:lnTo>
                          <a:pt x="219" y="257"/>
                        </a:lnTo>
                        <a:lnTo>
                          <a:pt x="121" y="225"/>
                        </a:lnTo>
                        <a:lnTo>
                          <a:pt x="21" y="219"/>
                        </a:lnTo>
                        <a:lnTo>
                          <a:pt x="27" y="249"/>
                        </a:lnTo>
                        <a:lnTo>
                          <a:pt x="189" y="277"/>
                        </a:lnTo>
                        <a:lnTo>
                          <a:pt x="273" y="309"/>
                        </a:lnTo>
                        <a:lnTo>
                          <a:pt x="320" y="316"/>
                        </a:lnTo>
                        <a:lnTo>
                          <a:pt x="359" y="303"/>
                        </a:lnTo>
                        <a:lnTo>
                          <a:pt x="362" y="267"/>
                        </a:lnTo>
                        <a:lnTo>
                          <a:pt x="331" y="239"/>
                        </a:lnTo>
                        <a:lnTo>
                          <a:pt x="286" y="194"/>
                        </a:lnTo>
                        <a:lnTo>
                          <a:pt x="231" y="135"/>
                        </a:lnTo>
                        <a:lnTo>
                          <a:pt x="178" y="66"/>
                        </a:lnTo>
                        <a:lnTo>
                          <a:pt x="113" y="20"/>
                        </a:lnTo>
                        <a:lnTo>
                          <a:pt x="43"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8" name="Freeform 1339"/>
                  <p:cNvSpPr>
                    <a:spLocks/>
                  </p:cNvSpPr>
                  <p:nvPr/>
                </p:nvSpPr>
                <p:spPr bwMode="auto">
                  <a:xfrm>
                    <a:off x="5190" y="1985"/>
                    <a:ext cx="28" cy="154"/>
                  </a:xfrm>
                  <a:custGeom>
                    <a:avLst/>
                    <a:gdLst>
                      <a:gd name="T0" fmla="*/ 0 w 198"/>
                      <a:gd name="T1" fmla="*/ 0 h 619"/>
                      <a:gd name="T2" fmla="*/ 0 w 198"/>
                      <a:gd name="T3" fmla="*/ 0 h 619"/>
                      <a:gd name="T4" fmla="*/ 0 w 198"/>
                      <a:gd name="T5" fmla="*/ 0 h 619"/>
                      <a:gd name="T6" fmla="*/ 0 w 198"/>
                      <a:gd name="T7" fmla="*/ 0 h 619"/>
                      <a:gd name="T8" fmla="*/ 0 w 198"/>
                      <a:gd name="T9" fmla="*/ 0 h 619"/>
                      <a:gd name="T10" fmla="*/ 0 w 198"/>
                      <a:gd name="T11" fmla="*/ 0 h 619"/>
                      <a:gd name="T12" fmla="*/ 0 w 198"/>
                      <a:gd name="T13" fmla="*/ 0 h 619"/>
                      <a:gd name="T14" fmla="*/ 0 w 198"/>
                      <a:gd name="T15" fmla="*/ 0 h 619"/>
                      <a:gd name="T16" fmla="*/ 0 w 198"/>
                      <a:gd name="T17" fmla="*/ 0 h 619"/>
                      <a:gd name="T18" fmla="*/ 0 w 198"/>
                      <a:gd name="T19" fmla="*/ 0 h 619"/>
                      <a:gd name="T20" fmla="*/ 0 w 198"/>
                      <a:gd name="T21" fmla="*/ 0 h 619"/>
                      <a:gd name="T22" fmla="*/ 0 w 198"/>
                      <a:gd name="T23" fmla="*/ 0 h 619"/>
                      <a:gd name="T24" fmla="*/ 0 w 198"/>
                      <a:gd name="T25" fmla="*/ 0 h 619"/>
                      <a:gd name="T26" fmla="*/ 0 w 198"/>
                      <a:gd name="T27" fmla="*/ 0 h 619"/>
                      <a:gd name="T28" fmla="*/ 0 w 198"/>
                      <a:gd name="T29" fmla="*/ 0 h 619"/>
                      <a:gd name="T30" fmla="*/ 0 w 198"/>
                      <a:gd name="T31" fmla="*/ 0 h 619"/>
                      <a:gd name="T32" fmla="*/ 0 w 198"/>
                      <a:gd name="T33" fmla="*/ 0 h 619"/>
                      <a:gd name="T34" fmla="*/ 0 w 198"/>
                      <a:gd name="T35" fmla="*/ 0 h 619"/>
                      <a:gd name="T36" fmla="*/ 0 w 198"/>
                      <a:gd name="T37" fmla="*/ 0 h 6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8" h="619">
                        <a:moveTo>
                          <a:pt x="0" y="619"/>
                        </a:moveTo>
                        <a:lnTo>
                          <a:pt x="99" y="619"/>
                        </a:lnTo>
                        <a:lnTo>
                          <a:pt x="130" y="612"/>
                        </a:lnTo>
                        <a:lnTo>
                          <a:pt x="130" y="588"/>
                        </a:lnTo>
                        <a:lnTo>
                          <a:pt x="153" y="567"/>
                        </a:lnTo>
                        <a:lnTo>
                          <a:pt x="183" y="543"/>
                        </a:lnTo>
                        <a:lnTo>
                          <a:pt x="169" y="522"/>
                        </a:lnTo>
                        <a:lnTo>
                          <a:pt x="169" y="491"/>
                        </a:lnTo>
                        <a:lnTo>
                          <a:pt x="191" y="453"/>
                        </a:lnTo>
                        <a:lnTo>
                          <a:pt x="191" y="415"/>
                        </a:lnTo>
                        <a:lnTo>
                          <a:pt x="177" y="369"/>
                        </a:lnTo>
                        <a:lnTo>
                          <a:pt x="177" y="271"/>
                        </a:lnTo>
                        <a:lnTo>
                          <a:pt x="198" y="182"/>
                        </a:lnTo>
                        <a:lnTo>
                          <a:pt x="191" y="113"/>
                        </a:lnTo>
                        <a:lnTo>
                          <a:pt x="191" y="0"/>
                        </a:lnTo>
                        <a:lnTo>
                          <a:pt x="130" y="173"/>
                        </a:lnTo>
                        <a:lnTo>
                          <a:pt x="76" y="332"/>
                        </a:lnTo>
                        <a:lnTo>
                          <a:pt x="38" y="505"/>
                        </a:lnTo>
                        <a:lnTo>
                          <a:pt x="0" y="61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89" name="Freeform 1340"/>
                  <p:cNvSpPr>
                    <a:spLocks/>
                  </p:cNvSpPr>
                  <p:nvPr/>
                </p:nvSpPr>
                <p:spPr bwMode="auto">
                  <a:xfrm>
                    <a:off x="5231" y="2151"/>
                    <a:ext cx="51" cy="30"/>
                  </a:xfrm>
                  <a:custGeom>
                    <a:avLst/>
                    <a:gdLst>
                      <a:gd name="T0" fmla="*/ 0 w 355"/>
                      <a:gd name="T1" fmla="*/ 0 h 121"/>
                      <a:gd name="T2" fmla="*/ 0 w 355"/>
                      <a:gd name="T3" fmla="*/ 0 h 121"/>
                      <a:gd name="T4" fmla="*/ 0 w 355"/>
                      <a:gd name="T5" fmla="*/ 0 h 121"/>
                      <a:gd name="T6" fmla="*/ 0 w 355"/>
                      <a:gd name="T7" fmla="*/ 0 h 121"/>
                      <a:gd name="T8" fmla="*/ 0 w 355"/>
                      <a:gd name="T9" fmla="*/ 0 h 121"/>
                      <a:gd name="T10" fmla="*/ 0 w 355"/>
                      <a:gd name="T11" fmla="*/ 0 h 121"/>
                      <a:gd name="T12" fmla="*/ 0 w 355"/>
                      <a:gd name="T13" fmla="*/ 0 h 121"/>
                      <a:gd name="T14" fmla="*/ 0 w 355"/>
                      <a:gd name="T15" fmla="*/ 0 h 121"/>
                      <a:gd name="T16" fmla="*/ 0 w 355"/>
                      <a:gd name="T17" fmla="*/ 0 h 121"/>
                      <a:gd name="T18" fmla="*/ 0 w 355"/>
                      <a:gd name="T19" fmla="*/ 0 h 121"/>
                      <a:gd name="T20" fmla="*/ 0 w 355"/>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5" h="121">
                        <a:moveTo>
                          <a:pt x="284" y="59"/>
                        </a:moveTo>
                        <a:lnTo>
                          <a:pt x="205" y="24"/>
                        </a:lnTo>
                        <a:lnTo>
                          <a:pt x="136" y="6"/>
                        </a:lnTo>
                        <a:lnTo>
                          <a:pt x="38" y="0"/>
                        </a:lnTo>
                        <a:lnTo>
                          <a:pt x="0" y="8"/>
                        </a:lnTo>
                        <a:lnTo>
                          <a:pt x="18" y="46"/>
                        </a:lnTo>
                        <a:lnTo>
                          <a:pt x="54" y="75"/>
                        </a:lnTo>
                        <a:lnTo>
                          <a:pt x="139" y="98"/>
                        </a:lnTo>
                        <a:lnTo>
                          <a:pt x="269" y="121"/>
                        </a:lnTo>
                        <a:lnTo>
                          <a:pt x="355" y="113"/>
                        </a:lnTo>
                        <a:lnTo>
                          <a:pt x="284" y="5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90" name="Freeform 1341"/>
                  <p:cNvSpPr>
                    <a:spLocks/>
                  </p:cNvSpPr>
                  <p:nvPr/>
                </p:nvSpPr>
                <p:spPr bwMode="auto">
                  <a:xfrm>
                    <a:off x="5197" y="2344"/>
                    <a:ext cx="76" cy="53"/>
                  </a:xfrm>
                  <a:custGeom>
                    <a:avLst/>
                    <a:gdLst>
                      <a:gd name="T0" fmla="*/ 0 w 533"/>
                      <a:gd name="T1" fmla="*/ 0 h 214"/>
                      <a:gd name="T2" fmla="*/ 0 w 533"/>
                      <a:gd name="T3" fmla="*/ 0 h 214"/>
                      <a:gd name="T4" fmla="*/ 0 w 533"/>
                      <a:gd name="T5" fmla="*/ 0 h 214"/>
                      <a:gd name="T6" fmla="*/ 0 w 533"/>
                      <a:gd name="T7" fmla="*/ 0 h 214"/>
                      <a:gd name="T8" fmla="*/ 0 w 533"/>
                      <a:gd name="T9" fmla="*/ 0 h 214"/>
                      <a:gd name="T10" fmla="*/ 0 w 533"/>
                      <a:gd name="T11" fmla="*/ 0 h 214"/>
                      <a:gd name="T12" fmla="*/ 0 w 533"/>
                      <a:gd name="T13" fmla="*/ 0 h 214"/>
                      <a:gd name="T14" fmla="*/ 0 w 533"/>
                      <a:gd name="T15" fmla="*/ 0 h 214"/>
                      <a:gd name="T16" fmla="*/ 0 w 533"/>
                      <a:gd name="T17" fmla="*/ 0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3" h="214">
                        <a:moveTo>
                          <a:pt x="90" y="0"/>
                        </a:moveTo>
                        <a:lnTo>
                          <a:pt x="44" y="118"/>
                        </a:lnTo>
                        <a:lnTo>
                          <a:pt x="256" y="170"/>
                        </a:lnTo>
                        <a:lnTo>
                          <a:pt x="481" y="193"/>
                        </a:lnTo>
                        <a:lnTo>
                          <a:pt x="533" y="81"/>
                        </a:lnTo>
                        <a:lnTo>
                          <a:pt x="503" y="207"/>
                        </a:lnTo>
                        <a:lnTo>
                          <a:pt x="285" y="214"/>
                        </a:lnTo>
                        <a:lnTo>
                          <a:pt x="0" y="141"/>
                        </a:lnTo>
                        <a:lnTo>
                          <a:pt x="9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80" name="Group 1342"/>
                <p:cNvGrpSpPr>
                  <a:grpSpLocks/>
                </p:cNvGrpSpPr>
                <p:nvPr/>
              </p:nvGrpSpPr>
              <p:grpSpPr bwMode="auto">
                <a:xfrm>
                  <a:off x="5201" y="2148"/>
                  <a:ext cx="222" cy="441"/>
                  <a:chOff x="5201" y="2148"/>
                  <a:chExt cx="222" cy="441"/>
                </a:xfrm>
              </p:grpSpPr>
              <p:sp>
                <p:nvSpPr>
                  <p:cNvPr id="58481" name="Freeform 1343"/>
                  <p:cNvSpPr>
                    <a:spLocks/>
                  </p:cNvSpPr>
                  <p:nvPr/>
                </p:nvSpPr>
                <p:spPr bwMode="auto">
                  <a:xfrm>
                    <a:off x="5201" y="2148"/>
                    <a:ext cx="222" cy="441"/>
                  </a:xfrm>
                  <a:custGeom>
                    <a:avLst/>
                    <a:gdLst>
                      <a:gd name="T0" fmla="*/ 0 w 1555"/>
                      <a:gd name="T1" fmla="*/ 0 h 1765"/>
                      <a:gd name="T2" fmla="*/ 0 w 1555"/>
                      <a:gd name="T3" fmla="*/ 0 h 1765"/>
                      <a:gd name="T4" fmla="*/ 0 w 1555"/>
                      <a:gd name="T5" fmla="*/ 0 h 1765"/>
                      <a:gd name="T6" fmla="*/ 0 w 1555"/>
                      <a:gd name="T7" fmla="*/ 0 h 1765"/>
                      <a:gd name="T8" fmla="*/ 0 w 1555"/>
                      <a:gd name="T9" fmla="*/ 0 h 1765"/>
                      <a:gd name="T10" fmla="*/ 0 w 1555"/>
                      <a:gd name="T11" fmla="*/ 0 h 1765"/>
                      <a:gd name="T12" fmla="*/ 0 w 1555"/>
                      <a:gd name="T13" fmla="*/ 0 h 1765"/>
                      <a:gd name="T14" fmla="*/ 0 w 1555"/>
                      <a:gd name="T15" fmla="*/ 0 h 1765"/>
                      <a:gd name="T16" fmla="*/ 0 w 1555"/>
                      <a:gd name="T17" fmla="*/ 0 h 1765"/>
                      <a:gd name="T18" fmla="*/ 0 w 1555"/>
                      <a:gd name="T19" fmla="*/ 0 h 1765"/>
                      <a:gd name="T20" fmla="*/ 0 w 1555"/>
                      <a:gd name="T21" fmla="*/ 0 h 1765"/>
                      <a:gd name="T22" fmla="*/ 0 w 1555"/>
                      <a:gd name="T23" fmla="*/ 0 h 1765"/>
                      <a:gd name="T24" fmla="*/ 0 w 1555"/>
                      <a:gd name="T25" fmla="*/ 0 h 1765"/>
                      <a:gd name="T26" fmla="*/ 0 w 1555"/>
                      <a:gd name="T27" fmla="*/ 0 h 1765"/>
                      <a:gd name="T28" fmla="*/ 0 w 1555"/>
                      <a:gd name="T29" fmla="*/ 0 h 1765"/>
                      <a:gd name="T30" fmla="*/ 0 w 1555"/>
                      <a:gd name="T31" fmla="*/ 0 h 1765"/>
                      <a:gd name="T32" fmla="*/ 0 w 1555"/>
                      <a:gd name="T33" fmla="*/ 0 h 1765"/>
                      <a:gd name="T34" fmla="*/ 0 w 1555"/>
                      <a:gd name="T35" fmla="*/ 0 h 1765"/>
                      <a:gd name="T36" fmla="*/ 0 w 1555"/>
                      <a:gd name="T37" fmla="*/ 0 h 1765"/>
                      <a:gd name="T38" fmla="*/ 0 w 1555"/>
                      <a:gd name="T39" fmla="*/ 0 h 1765"/>
                      <a:gd name="T40" fmla="*/ 0 w 1555"/>
                      <a:gd name="T41" fmla="*/ 0 h 1765"/>
                      <a:gd name="T42" fmla="*/ 0 w 1555"/>
                      <a:gd name="T43" fmla="*/ 0 h 1765"/>
                      <a:gd name="T44" fmla="*/ 0 w 1555"/>
                      <a:gd name="T45" fmla="*/ 0 h 1765"/>
                      <a:gd name="T46" fmla="*/ 0 w 1555"/>
                      <a:gd name="T47" fmla="*/ 0 h 17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55" h="1765">
                        <a:moveTo>
                          <a:pt x="693" y="259"/>
                        </a:moveTo>
                        <a:lnTo>
                          <a:pt x="976" y="239"/>
                        </a:lnTo>
                        <a:lnTo>
                          <a:pt x="1149" y="202"/>
                        </a:lnTo>
                        <a:lnTo>
                          <a:pt x="1202" y="135"/>
                        </a:lnTo>
                        <a:lnTo>
                          <a:pt x="1202" y="78"/>
                        </a:lnTo>
                        <a:lnTo>
                          <a:pt x="1250" y="30"/>
                        </a:lnTo>
                        <a:lnTo>
                          <a:pt x="1408" y="0"/>
                        </a:lnTo>
                        <a:lnTo>
                          <a:pt x="1555" y="9"/>
                        </a:lnTo>
                        <a:lnTo>
                          <a:pt x="1375" y="1374"/>
                        </a:lnTo>
                        <a:lnTo>
                          <a:pt x="1250" y="1500"/>
                        </a:lnTo>
                        <a:lnTo>
                          <a:pt x="1092" y="1622"/>
                        </a:lnTo>
                        <a:lnTo>
                          <a:pt x="866" y="1719"/>
                        </a:lnTo>
                        <a:lnTo>
                          <a:pt x="602" y="1747"/>
                        </a:lnTo>
                        <a:lnTo>
                          <a:pt x="250" y="1765"/>
                        </a:lnTo>
                        <a:lnTo>
                          <a:pt x="45" y="1738"/>
                        </a:lnTo>
                        <a:lnTo>
                          <a:pt x="0" y="1641"/>
                        </a:lnTo>
                        <a:lnTo>
                          <a:pt x="24" y="1517"/>
                        </a:lnTo>
                        <a:lnTo>
                          <a:pt x="172" y="1135"/>
                        </a:lnTo>
                        <a:lnTo>
                          <a:pt x="294" y="754"/>
                        </a:lnTo>
                        <a:lnTo>
                          <a:pt x="352" y="468"/>
                        </a:lnTo>
                        <a:lnTo>
                          <a:pt x="352" y="391"/>
                        </a:lnTo>
                        <a:lnTo>
                          <a:pt x="432" y="287"/>
                        </a:lnTo>
                        <a:lnTo>
                          <a:pt x="524" y="259"/>
                        </a:lnTo>
                        <a:lnTo>
                          <a:pt x="693" y="259"/>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482" name="Freeform 1344"/>
                  <p:cNvSpPr>
                    <a:spLocks/>
                  </p:cNvSpPr>
                  <p:nvPr/>
                </p:nvSpPr>
                <p:spPr bwMode="auto">
                  <a:xfrm>
                    <a:off x="5227" y="2170"/>
                    <a:ext cx="191" cy="406"/>
                  </a:xfrm>
                  <a:custGeom>
                    <a:avLst/>
                    <a:gdLst>
                      <a:gd name="T0" fmla="*/ 0 w 1340"/>
                      <a:gd name="T1" fmla="*/ 0 h 1623"/>
                      <a:gd name="T2" fmla="*/ 0 w 1340"/>
                      <a:gd name="T3" fmla="*/ 0 h 1623"/>
                      <a:gd name="T4" fmla="*/ 0 w 1340"/>
                      <a:gd name="T5" fmla="*/ 0 h 1623"/>
                      <a:gd name="T6" fmla="*/ 0 w 1340"/>
                      <a:gd name="T7" fmla="*/ 0 h 1623"/>
                      <a:gd name="T8" fmla="*/ 0 w 1340"/>
                      <a:gd name="T9" fmla="*/ 0 h 1623"/>
                      <a:gd name="T10" fmla="*/ 0 w 1340"/>
                      <a:gd name="T11" fmla="*/ 0 h 1623"/>
                      <a:gd name="T12" fmla="*/ 0 w 1340"/>
                      <a:gd name="T13" fmla="*/ 0 h 1623"/>
                      <a:gd name="T14" fmla="*/ 0 w 1340"/>
                      <a:gd name="T15" fmla="*/ 0 h 1623"/>
                      <a:gd name="T16" fmla="*/ 0 w 1340"/>
                      <a:gd name="T17" fmla="*/ 1 h 1623"/>
                      <a:gd name="T18" fmla="*/ 0 w 1340"/>
                      <a:gd name="T19" fmla="*/ 1 h 1623"/>
                      <a:gd name="T20" fmla="*/ 0 w 1340"/>
                      <a:gd name="T21" fmla="*/ 1 h 1623"/>
                      <a:gd name="T22" fmla="*/ 0 w 1340"/>
                      <a:gd name="T23" fmla="*/ 1 h 1623"/>
                      <a:gd name="T24" fmla="*/ 0 w 1340"/>
                      <a:gd name="T25" fmla="*/ 1 h 1623"/>
                      <a:gd name="T26" fmla="*/ 0 w 1340"/>
                      <a:gd name="T27" fmla="*/ 1 h 1623"/>
                      <a:gd name="T28" fmla="*/ 0 w 1340"/>
                      <a:gd name="T29" fmla="*/ 1 h 1623"/>
                      <a:gd name="T30" fmla="*/ 0 w 1340"/>
                      <a:gd name="T31" fmla="*/ 1 h 1623"/>
                      <a:gd name="T32" fmla="*/ 0 w 1340"/>
                      <a:gd name="T33" fmla="*/ 1 h 1623"/>
                      <a:gd name="T34" fmla="*/ 0 w 1340"/>
                      <a:gd name="T35" fmla="*/ 0 h 1623"/>
                      <a:gd name="T36" fmla="*/ 0 w 1340"/>
                      <a:gd name="T37" fmla="*/ 0 h 1623"/>
                      <a:gd name="T38" fmla="*/ 0 w 1340"/>
                      <a:gd name="T39" fmla="*/ 0 h 1623"/>
                      <a:gd name="T40" fmla="*/ 0 w 1340"/>
                      <a:gd name="T41" fmla="*/ 0 h 16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0" h="1623">
                        <a:moveTo>
                          <a:pt x="463" y="324"/>
                        </a:moveTo>
                        <a:lnTo>
                          <a:pt x="716" y="313"/>
                        </a:lnTo>
                        <a:lnTo>
                          <a:pt x="977" y="275"/>
                        </a:lnTo>
                        <a:lnTo>
                          <a:pt x="1135" y="209"/>
                        </a:lnTo>
                        <a:lnTo>
                          <a:pt x="1225" y="152"/>
                        </a:lnTo>
                        <a:lnTo>
                          <a:pt x="1340" y="0"/>
                        </a:lnTo>
                        <a:lnTo>
                          <a:pt x="1170" y="1249"/>
                        </a:lnTo>
                        <a:lnTo>
                          <a:pt x="1057" y="1364"/>
                        </a:lnTo>
                        <a:lnTo>
                          <a:pt x="930" y="1469"/>
                        </a:lnTo>
                        <a:lnTo>
                          <a:pt x="772" y="1545"/>
                        </a:lnTo>
                        <a:lnTo>
                          <a:pt x="636" y="1583"/>
                        </a:lnTo>
                        <a:lnTo>
                          <a:pt x="463" y="1603"/>
                        </a:lnTo>
                        <a:lnTo>
                          <a:pt x="306" y="1623"/>
                        </a:lnTo>
                        <a:lnTo>
                          <a:pt x="124" y="1623"/>
                        </a:lnTo>
                        <a:lnTo>
                          <a:pt x="43" y="1603"/>
                        </a:lnTo>
                        <a:lnTo>
                          <a:pt x="0" y="1545"/>
                        </a:lnTo>
                        <a:lnTo>
                          <a:pt x="20" y="1451"/>
                        </a:lnTo>
                        <a:lnTo>
                          <a:pt x="135" y="1229"/>
                        </a:lnTo>
                        <a:lnTo>
                          <a:pt x="330" y="487"/>
                        </a:lnTo>
                        <a:lnTo>
                          <a:pt x="364" y="381"/>
                        </a:lnTo>
                        <a:lnTo>
                          <a:pt x="463" y="32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nvGrpSpPr>
              <p:cNvPr id="58385" name="Group 1345"/>
              <p:cNvGrpSpPr>
                <a:grpSpLocks/>
              </p:cNvGrpSpPr>
              <p:nvPr/>
            </p:nvGrpSpPr>
            <p:grpSpPr bwMode="auto">
              <a:xfrm>
                <a:off x="4849" y="1863"/>
                <a:ext cx="455" cy="1399"/>
                <a:chOff x="4849" y="1863"/>
                <a:chExt cx="455" cy="1399"/>
              </a:xfrm>
            </p:grpSpPr>
            <p:grpSp>
              <p:nvGrpSpPr>
                <p:cNvPr id="58407" name="Group 1346"/>
                <p:cNvGrpSpPr>
                  <a:grpSpLocks/>
                </p:cNvGrpSpPr>
                <p:nvPr/>
              </p:nvGrpSpPr>
              <p:grpSpPr bwMode="auto">
                <a:xfrm>
                  <a:off x="4849" y="2927"/>
                  <a:ext cx="122" cy="335"/>
                  <a:chOff x="4849" y="2927"/>
                  <a:chExt cx="122" cy="335"/>
                </a:xfrm>
              </p:grpSpPr>
              <p:grpSp>
                <p:nvGrpSpPr>
                  <p:cNvPr id="58449" name="Group 1347"/>
                  <p:cNvGrpSpPr>
                    <a:grpSpLocks/>
                  </p:cNvGrpSpPr>
                  <p:nvPr/>
                </p:nvGrpSpPr>
                <p:grpSpPr bwMode="auto">
                  <a:xfrm>
                    <a:off x="4856" y="2927"/>
                    <a:ext cx="115" cy="311"/>
                    <a:chOff x="4856" y="2927"/>
                    <a:chExt cx="115" cy="311"/>
                  </a:xfrm>
                </p:grpSpPr>
                <p:sp>
                  <p:nvSpPr>
                    <p:cNvPr id="58454" name="Freeform 1348"/>
                    <p:cNvSpPr>
                      <a:spLocks/>
                    </p:cNvSpPr>
                    <p:nvPr/>
                  </p:nvSpPr>
                  <p:spPr bwMode="auto">
                    <a:xfrm>
                      <a:off x="4889" y="2927"/>
                      <a:ext cx="75" cy="293"/>
                    </a:xfrm>
                    <a:custGeom>
                      <a:avLst/>
                      <a:gdLst>
                        <a:gd name="T0" fmla="*/ 0 w 525"/>
                        <a:gd name="T1" fmla="*/ 0 h 1171"/>
                        <a:gd name="T2" fmla="*/ 0 w 525"/>
                        <a:gd name="T3" fmla="*/ 0 h 1171"/>
                        <a:gd name="T4" fmla="*/ 0 w 525"/>
                        <a:gd name="T5" fmla="*/ 0 h 1171"/>
                        <a:gd name="T6" fmla="*/ 0 w 525"/>
                        <a:gd name="T7" fmla="*/ 0 h 1171"/>
                        <a:gd name="T8" fmla="*/ 0 w 525"/>
                        <a:gd name="T9" fmla="*/ 0 h 1171"/>
                        <a:gd name="T10" fmla="*/ 0 w 525"/>
                        <a:gd name="T11" fmla="*/ 0 h 1171"/>
                        <a:gd name="T12" fmla="*/ 0 w 525"/>
                        <a:gd name="T13" fmla="*/ 0 h 1171"/>
                        <a:gd name="T14" fmla="*/ 0 w 525"/>
                        <a:gd name="T15" fmla="*/ 0 h 1171"/>
                        <a:gd name="T16" fmla="*/ 0 w 525"/>
                        <a:gd name="T17" fmla="*/ 0 h 1171"/>
                        <a:gd name="T18" fmla="*/ 0 w 525"/>
                        <a:gd name="T19" fmla="*/ 0 h 1171"/>
                        <a:gd name="T20" fmla="*/ 0 w 525"/>
                        <a:gd name="T21" fmla="*/ 0 h 1171"/>
                        <a:gd name="T22" fmla="*/ 0 w 525"/>
                        <a:gd name="T23" fmla="*/ 0 h 1171"/>
                        <a:gd name="T24" fmla="*/ 0 w 525"/>
                        <a:gd name="T25" fmla="*/ 0 h 1171"/>
                        <a:gd name="T26" fmla="*/ 0 w 525"/>
                        <a:gd name="T27" fmla="*/ 0 h 1171"/>
                        <a:gd name="T28" fmla="*/ 0 w 525"/>
                        <a:gd name="T29" fmla="*/ 0 h 1171"/>
                        <a:gd name="T30" fmla="*/ 0 w 525"/>
                        <a:gd name="T31" fmla="*/ 0 h 1171"/>
                        <a:gd name="T32" fmla="*/ 0 w 525"/>
                        <a:gd name="T33" fmla="*/ 0 h 1171"/>
                        <a:gd name="T34" fmla="*/ 0 w 525"/>
                        <a:gd name="T35" fmla="*/ 0 h 1171"/>
                        <a:gd name="T36" fmla="*/ 0 w 525"/>
                        <a:gd name="T37" fmla="*/ 0 h 1171"/>
                        <a:gd name="T38" fmla="*/ 0 w 525"/>
                        <a:gd name="T39" fmla="*/ 0 h 1171"/>
                        <a:gd name="T40" fmla="*/ 0 w 525"/>
                        <a:gd name="T41" fmla="*/ 0 h 1171"/>
                        <a:gd name="T42" fmla="*/ 0 w 525"/>
                        <a:gd name="T43" fmla="*/ 0 h 1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5" h="1171">
                          <a:moveTo>
                            <a:pt x="27" y="0"/>
                          </a:moveTo>
                          <a:lnTo>
                            <a:pt x="65" y="228"/>
                          </a:lnTo>
                          <a:lnTo>
                            <a:pt x="127" y="410"/>
                          </a:lnTo>
                          <a:lnTo>
                            <a:pt x="196" y="592"/>
                          </a:lnTo>
                          <a:lnTo>
                            <a:pt x="237" y="700"/>
                          </a:lnTo>
                          <a:lnTo>
                            <a:pt x="244" y="781"/>
                          </a:lnTo>
                          <a:lnTo>
                            <a:pt x="246" y="854"/>
                          </a:lnTo>
                          <a:lnTo>
                            <a:pt x="141" y="949"/>
                          </a:lnTo>
                          <a:lnTo>
                            <a:pt x="0" y="1073"/>
                          </a:lnTo>
                          <a:lnTo>
                            <a:pt x="134" y="1171"/>
                          </a:lnTo>
                          <a:lnTo>
                            <a:pt x="302" y="1090"/>
                          </a:lnTo>
                          <a:lnTo>
                            <a:pt x="449" y="1012"/>
                          </a:lnTo>
                          <a:lnTo>
                            <a:pt x="525" y="962"/>
                          </a:lnTo>
                          <a:lnTo>
                            <a:pt x="525" y="861"/>
                          </a:lnTo>
                          <a:lnTo>
                            <a:pt x="474" y="791"/>
                          </a:lnTo>
                          <a:lnTo>
                            <a:pt x="435" y="700"/>
                          </a:lnTo>
                          <a:lnTo>
                            <a:pt x="429" y="566"/>
                          </a:lnTo>
                          <a:lnTo>
                            <a:pt x="422" y="437"/>
                          </a:lnTo>
                          <a:lnTo>
                            <a:pt x="442" y="295"/>
                          </a:lnTo>
                          <a:lnTo>
                            <a:pt x="456" y="206"/>
                          </a:lnTo>
                          <a:lnTo>
                            <a:pt x="456" y="27"/>
                          </a:lnTo>
                          <a:lnTo>
                            <a:pt x="27" y="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455" name="Freeform 1349"/>
                    <p:cNvSpPr>
                      <a:spLocks/>
                    </p:cNvSpPr>
                    <p:nvPr/>
                  </p:nvSpPr>
                  <p:spPr bwMode="auto">
                    <a:xfrm>
                      <a:off x="4856" y="3135"/>
                      <a:ext cx="115" cy="103"/>
                    </a:xfrm>
                    <a:custGeom>
                      <a:avLst/>
                      <a:gdLst>
                        <a:gd name="T0" fmla="*/ 0 w 801"/>
                        <a:gd name="T1" fmla="*/ 0 h 415"/>
                        <a:gd name="T2" fmla="*/ 0 w 801"/>
                        <a:gd name="T3" fmla="*/ 0 h 415"/>
                        <a:gd name="T4" fmla="*/ 0 w 801"/>
                        <a:gd name="T5" fmla="*/ 0 h 415"/>
                        <a:gd name="T6" fmla="*/ 0 w 801"/>
                        <a:gd name="T7" fmla="*/ 0 h 415"/>
                        <a:gd name="T8" fmla="*/ 0 w 801"/>
                        <a:gd name="T9" fmla="*/ 0 h 415"/>
                        <a:gd name="T10" fmla="*/ 0 w 801"/>
                        <a:gd name="T11" fmla="*/ 0 h 415"/>
                        <a:gd name="T12" fmla="*/ 0 w 801"/>
                        <a:gd name="T13" fmla="*/ 0 h 415"/>
                        <a:gd name="T14" fmla="*/ 0 w 801"/>
                        <a:gd name="T15" fmla="*/ 0 h 415"/>
                        <a:gd name="T16" fmla="*/ 0 w 801"/>
                        <a:gd name="T17" fmla="*/ 0 h 415"/>
                        <a:gd name="T18" fmla="*/ 0 w 801"/>
                        <a:gd name="T19" fmla="*/ 0 h 415"/>
                        <a:gd name="T20" fmla="*/ 0 w 801"/>
                        <a:gd name="T21" fmla="*/ 0 h 415"/>
                        <a:gd name="T22" fmla="*/ 0 w 801"/>
                        <a:gd name="T23" fmla="*/ 0 h 415"/>
                        <a:gd name="T24" fmla="*/ 0 w 801"/>
                        <a:gd name="T25" fmla="*/ 0 h 415"/>
                        <a:gd name="T26" fmla="*/ 0 w 801"/>
                        <a:gd name="T27" fmla="*/ 0 h 415"/>
                        <a:gd name="T28" fmla="*/ 0 w 801"/>
                        <a:gd name="T29" fmla="*/ 0 h 415"/>
                        <a:gd name="T30" fmla="*/ 0 w 801"/>
                        <a:gd name="T31" fmla="*/ 0 h 415"/>
                        <a:gd name="T32" fmla="*/ 0 w 801"/>
                        <a:gd name="T33" fmla="*/ 0 h 415"/>
                        <a:gd name="T34" fmla="*/ 0 w 801"/>
                        <a:gd name="T35" fmla="*/ 0 h 415"/>
                        <a:gd name="T36" fmla="*/ 0 w 801"/>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1" h="415">
                          <a:moveTo>
                            <a:pt x="226" y="240"/>
                          </a:moveTo>
                          <a:lnTo>
                            <a:pt x="311" y="283"/>
                          </a:lnTo>
                          <a:lnTo>
                            <a:pt x="435" y="267"/>
                          </a:lnTo>
                          <a:lnTo>
                            <a:pt x="579" y="192"/>
                          </a:lnTo>
                          <a:lnTo>
                            <a:pt x="671" y="118"/>
                          </a:lnTo>
                          <a:lnTo>
                            <a:pt x="736" y="0"/>
                          </a:lnTo>
                          <a:lnTo>
                            <a:pt x="760" y="34"/>
                          </a:lnTo>
                          <a:lnTo>
                            <a:pt x="801" y="128"/>
                          </a:lnTo>
                          <a:lnTo>
                            <a:pt x="784" y="176"/>
                          </a:lnTo>
                          <a:lnTo>
                            <a:pt x="668" y="230"/>
                          </a:lnTo>
                          <a:lnTo>
                            <a:pt x="534" y="280"/>
                          </a:lnTo>
                          <a:lnTo>
                            <a:pt x="383" y="388"/>
                          </a:lnTo>
                          <a:lnTo>
                            <a:pt x="226" y="415"/>
                          </a:lnTo>
                          <a:lnTo>
                            <a:pt x="120" y="412"/>
                          </a:lnTo>
                          <a:lnTo>
                            <a:pt x="55" y="401"/>
                          </a:lnTo>
                          <a:lnTo>
                            <a:pt x="0" y="368"/>
                          </a:lnTo>
                          <a:lnTo>
                            <a:pt x="20" y="327"/>
                          </a:lnTo>
                          <a:lnTo>
                            <a:pt x="48" y="304"/>
                          </a:lnTo>
                          <a:lnTo>
                            <a:pt x="226" y="240"/>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456" name="Freeform 1350"/>
                    <p:cNvSpPr>
                      <a:spLocks/>
                    </p:cNvSpPr>
                    <p:nvPr/>
                  </p:nvSpPr>
                  <p:spPr bwMode="auto">
                    <a:xfrm>
                      <a:off x="4952" y="3179"/>
                      <a:ext cx="16" cy="40"/>
                    </a:xfrm>
                    <a:custGeom>
                      <a:avLst/>
                      <a:gdLst>
                        <a:gd name="T0" fmla="*/ 0 w 110"/>
                        <a:gd name="T1" fmla="*/ 0 h 158"/>
                        <a:gd name="T2" fmla="*/ 0 w 110"/>
                        <a:gd name="T3" fmla="*/ 0 h 158"/>
                        <a:gd name="T4" fmla="*/ 0 w 110"/>
                        <a:gd name="T5" fmla="*/ 0 h 158"/>
                        <a:gd name="T6" fmla="*/ 0 w 110"/>
                        <a:gd name="T7" fmla="*/ 0 h 158"/>
                        <a:gd name="T8" fmla="*/ 0 w 110"/>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58">
                          <a:moveTo>
                            <a:pt x="0" y="51"/>
                          </a:moveTo>
                          <a:lnTo>
                            <a:pt x="14" y="155"/>
                          </a:lnTo>
                          <a:lnTo>
                            <a:pt x="72" y="158"/>
                          </a:lnTo>
                          <a:lnTo>
                            <a:pt x="110" y="0"/>
                          </a:lnTo>
                          <a:lnTo>
                            <a:pt x="0" y="51"/>
                          </a:lnTo>
                          <a:close/>
                        </a:path>
                      </a:pathLst>
                    </a:custGeom>
                    <a:solidFill>
                      <a:srgbClr val="606060"/>
                    </a:solidFill>
                    <a:ln w="1588">
                      <a:solidFill>
                        <a:srgbClr val="000000"/>
                      </a:solidFill>
                      <a:prstDash val="solid"/>
                      <a:round/>
                      <a:headEnd/>
                      <a:tailEnd/>
                    </a:ln>
                  </p:spPr>
                  <p:txBody>
                    <a:bodyPr/>
                    <a:lstStyle/>
                    <a:p>
                      <a:endParaRPr lang="zh-CN" altLang="en-US" sz="2400"/>
                    </a:p>
                  </p:txBody>
                </p:sp>
              </p:grpSp>
              <p:grpSp>
                <p:nvGrpSpPr>
                  <p:cNvPr id="58450" name="Group 1351"/>
                  <p:cNvGrpSpPr>
                    <a:grpSpLocks/>
                  </p:cNvGrpSpPr>
                  <p:nvPr/>
                </p:nvGrpSpPr>
                <p:grpSpPr bwMode="auto">
                  <a:xfrm>
                    <a:off x="4849" y="2951"/>
                    <a:ext cx="115" cy="311"/>
                    <a:chOff x="4849" y="2951"/>
                    <a:chExt cx="115" cy="311"/>
                  </a:xfrm>
                </p:grpSpPr>
                <p:sp>
                  <p:nvSpPr>
                    <p:cNvPr id="58451" name="Freeform 1352"/>
                    <p:cNvSpPr>
                      <a:spLocks/>
                    </p:cNvSpPr>
                    <p:nvPr/>
                  </p:nvSpPr>
                  <p:spPr bwMode="auto">
                    <a:xfrm>
                      <a:off x="4882" y="2951"/>
                      <a:ext cx="75" cy="292"/>
                    </a:xfrm>
                    <a:custGeom>
                      <a:avLst/>
                      <a:gdLst>
                        <a:gd name="T0" fmla="*/ 0 w 525"/>
                        <a:gd name="T1" fmla="*/ 0 h 1171"/>
                        <a:gd name="T2" fmla="*/ 0 w 525"/>
                        <a:gd name="T3" fmla="*/ 0 h 1171"/>
                        <a:gd name="T4" fmla="*/ 0 w 525"/>
                        <a:gd name="T5" fmla="*/ 0 h 1171"/>
                        <a:gd name="T6" fmla="*/ 0 w 525"/>
                        <a:gd name="T7" fmla="*/ 0 h 1171"/>
                        <a:gd name="T8" fmla="*/ 0 w 525"/>
                        <a:gd name="T9" fmla="*/ 0 h 1171"/>
                        <a:gd name="T10" fmla="*/ 0 w 525"/>
                        <a:gd name="T11" fmla="*/ 0 h 1171"/>
                        <a:gd name="T12" fmla="*/ 0 w 525"/>
                        <a:gd name="T13" fmla="*/ 0 h 1171"/>
                        <a:gd name="T14" fmla="*/ 0 w 525"/>
                        <a:gd name="T15" fmla="*/ 0 h 1171"/>
                        <a:gd name="T16" fmla="*/ 0 w 525"/>
                        <a:gd name="T17" fmla="*/ 0 h 1171"/>
                        <a:gd name="T18" fmla="*/ 0 w 525"/>
                        <a:gd name="T19" fmla="*/ 0 h 1171"/>
                        <a:gd name="T20" fmla="*/ 0 w 525"/>
                        <a:gd name="T21" fmla="*/ 0 h 1171"/>
                        <a:gd name="T22" fmla="*/ 0 w 525"/>
                        <a:gd name="T23" fmla="*/ 0 h 1171"/>
                        <a:gd name="T24" fmla="*/ 0 w 525"/>
                        <a:gd name="T25" fmla="*/ 0 h 1171"/>
                        <a:gd name="T26" fmla="*/ 0 w 525"/>
                        <a:gd name="T27" fmla="*/ 0 h 1171"/>
                        <a:gd name="T28" fmla="*/ 0 w 525"/>
                        <a:gd name="T29" fmla="*/ 0 h 1171"/>
                        <a:gd name="T30" fmla="*/ 0 w 525"/>
                        <a:gd name="T31" fmla="*/ 0 h 1171"/>
                        <a:gd name="T32" fmla="*/ 0 w 525"/>
                        <a:gd name="T33" fmla="*/ 0 h 1171"/>
                        <a:gd name="T34" fmla="*/ 0 w 525"/>
                        <a:gd name="T35" fmla="*/ 0 h 1171"/>
                        <a:gd name="T36" fmla="*/ 0 w 525"/>
                        <a:gd name="T37" fmla="*/ 0 h 1171"/>
                        <a:gd name="T38" fmla="*/ 0 w 525"/>
                        <a:gd name="T39" fmla="*/ 0 h 1171"/>
                        <a:gd name="T40" fmla="*/ 0 w 525"/>
                        <a:gd name="T41" fmla="*/ 0 h 1171"/>
                        <a:gd name="T42" fmla="*/ 0 w 525"/>
                        <a:gd name="T43" fmla="*/ 0 h 1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5" h="1171">
                          <a:moveTo>
                            <a:pt x="27" y="0"/>
                          </a:moveTo>
                          <a:lnTo>
                            <a:pt x="65" y="228"/>
                          </a:lnTo>
                          <a:lnTo>
                            <a:pt x="127" y="410"/>
                          </a:lnTo>
                          <a:lnTo>
                            <a:pt x="196" y="592"/>
                          </a:lnTo>
                          <a:lnTo>
                            <a:pt x="237" y="700"/>
                          </a:lnTo>
                          <a:lnTo>
                            <a:pt x="244" y="781"/>
                          </a:lnTo>
                          <a:lnTo>
                            <a:pt x="246" y="854"/>
                          </a:lnTo>
                          <a:lnTo>
                            <a:pt x="141" y="950"/>
                          </a:lnTo>
                          <a:lnTo>
                            <a:pt x="0" y="1073"/>
                          </a:lnTo>
                          <a:lnTo>
                            <a:pt x="134" y="1171"/>
                          </a:lnTo>
                          <a:lnTo>
                            <a:pt x="302" y="1090"/>
                          </a:lnTo>
                          <a:lnTo>
                            <a:pt x="449" y="1013"/>
                          </a:lnTo>
                          <a:lnTo>
                            <a:pt x="525" y="962"/>
                          </a:lnTo>
                          <a:lnTo>
                            <a:pt x="525" y="861"/>
                          </a:lnTo>
                          <a:lnTo>
                            <a:pt x="474" y="791"/>
                          </a:lnTo>
                          <a:lnTo>
                            <a:pt x="435" y="700"/>
                          </a:lnTo>
                          <a:lnTo>
                            <a:pt x="429" y="567"/>
                          </a:lnTo>
                          <a:lnTo>
                            <a:pt x="422" y="437"/>
                          </a:lnTo>
                          <a:lnTo>
                            <a:pt x="442" y="296"/>
                          </a:lnTo>
                          <a:lnTo>
                            <a:pt x="456" y="207"/>
                          </a:lnTo>
                          <a:lnTo>
                            <a:pt x="456" y="27"/>
                          </a:lnTo>
                          <a:lnTo>
                            <a:pt x="27" y="0"/>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452" name="Freeform 1353"/>
                    <p:cNvSpPr>
                      <a:spLocks/>
                    </p:cNvSpPr>
                    <p:nvPr/>
                  </p:nvSpPr>
                  <p:spPr bwMode="auto">
                    <a:xfrm>
                      <a:off x="4849" y="3158"/>
                      <a:ext cx="115" cy="104"/>
                    </a:xfrm>
                    <a:custGeom>
                      <a:avLst/>
                      <a:gdLst>
                        <a:gd name="T0" fmla="*/ 0 w 802"/>
                        <a:gd name="T1" fmla="*/ 0 h 414"/>
                        <a:gd name="T2" fmla="*/ 0 w 802"/>
                        <a:gd name="T3" fmla="*/ 0 h 414"/>
                        <a:gd name="T4" fmla="*/ 0 w 802"/>
                        <a:gd name="T5" fmla="*/ 0 h 414"/>
                        <a:gd name="T6" fmla="*/ 0 w 802"/>
                        <a:gd name="T7" fmla="*/ 0 h 414"/>
                        <a:gd name="T8" fmla="*/ 0 w 802"/>
                        <a:gd name="T9" fmla="*/ 0 h 414"/>
                        <a:gd name="T10" fmla="*/ 0 w 802"/>
                        <a:gd name="T11" fmla="*/ 0 h 414"/>
                        <a:gd name="T12" fmla="*/ 0 w 802"/>
                        <a:gd name="T13" fmla="*/ 0 h 414"/>
                        <a:gd name="T14" fmla="*/ 0 w 802"/>
                        <a:gd name="T15" fmla="*/ 0 h 414"/>
                        <a:gd name="T16" fmla="*/ 0 w 802"/>
                        <a:gd name="T17" fmla="*/ 0 h 414"/>
                        <a:gd name="T18" fmla="*/ 0 w 802"/>
                        <a:gd name="T19" fmla="*/ 0 h 414"/>
                        <a:gd name="T20" fmla="*/ 0 w 802"/>
                        <a:gd name="T21" fmla="*/ 0 h 414"/>
                        <a:gd name="T22" fmla="*/ 0 w 802"/>
                        <a:gd name="T23" fmla="*/ 0 h 414"/>
                        <a:gd name="T24" fmla="*/ 0 w 802"/>
                        <a:gd name="T25" fmla="*/ 0 h 414"/>
                        <a:gd name="T26" fmla="*/ 0 w 802"/>
                        <a:gd name="T27" fmla="*/ 0 h 414"/>
                        <a:gd name="T28" fmla="*/ 0 w 802"/>
                        <a:gd name="T29" fmla="*/ 0 h 414"/>
                        <a:gd name="T30" fmla="*/ 0 w 802"/>
                        <a:gd name="T31" fmla="*/ 0 h 414"/>
                        <a:gd name="T32" fmla="*/ 0 w 802"/>
                        <a:gd name="T33" fmla="*/ 0 h 414"/>
                        <a:gd name="T34" fmla="*/ 0 w 802"/>
                        <a:gd name="T35" fmla="*/ 0 h 414"/>
                        <a:gd name="T36" fmla="*/ 0 w 802"/>
                        <a:gd name="T37" fmla="*/ 0 h 4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2" h="414">
                          <a:moveTo>
                            <a:pt x="226" y="239"/>
                          </a:moveTo>
                          <a:lnTo>
                            <a:pt x="312" y="283"/>
                          </a:lnTo>
                          <a:lnTo>
                            <a:pt x="435" y="266"/>
                          </a:lnTo>
                          <a:lnTo>
                            <a:pt x="579" y="192"/>
                          </a:lnTo>
                          <a:lnTo>
                            <a:pt x="671" y="118"/>
                          </a:lnTo>
                          <a:lnTo>
                            <a:pt x="736" y="0"/>
                          </a:lnTo>
                          <a:lnTo>
                            <a:pt x="760" y="33"/>
                          </a:lnTo>
                          <a:lnTo>
                            <a:pt x="802" y="128"/>
                          </a:lnTo>
                          <a:lnTo>
                            <a:pt x="784" y="175"/>
                          </a:lnTo>
                          <a:lnTo>
                            <a:pt x="668" y="229"/>
                          </a:lnTo>
                          <a:lnTo>
                            <a:pt x="534" y="280"/>
                          </a:lnTo>
                          <a:lnTo>
                            <a:pt x="383" y="387"/>
                          </a:lnTo>
                          <a:lnTo>
                            <a:pt x="226" y="414"/>
                          </a:lnTo>
                          <a:lnTo>
                            <a:pt x="120" y="411"/>
                          </a:lnTo>
                          <a:lnTo>
                            <a:pt x="55" y="401"/>
                          </a:lnTo>
                          <a:lnTo>
                            <a:pt x="0" y="367"/>
                          </a:lnTo>
                          <a:lnTo>
                            <a:pt x="20" y="327"/>
                          </a:lnTo>
                          <a:lnTo>
                            <a:pt x="48" y="303"/>
                          </a:lnTo>
                          <a:lnTo>
                            <a:pt x="226" y="239"/>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453" name="Freeform 1354"/>
                    <p:cNvSpPr>
                      <a:spLocks/>
                    </p:cNvSpPr>
                    <p:nvPr/>
                  </p:nvSpPr>
                  <p:spPr bwMode="auto">
                    <a:xfrm>
                      <a:off x="4945" y="3203"/>
                      <a:ext cx="16" cy="39"/>
                    </a:xfrm>
                    <a:custGeom>
                      <a:avLst/>
                      <a:gdLst>
                        <a:gd name="T0" fmla="*/ 0 w 110"/>
                        <a:gd name="T1" fmla="*/ 0 h 159"/>
                        <a:gd name="T2" fmla="*/ 0 w 110"/>
                        <a:gd name="T3" fmla="*/ 0 h 159"/>
                        <a:gd name="T4" fmla="*/ 0 w 110"/>
                        <a:gd name="T5" fmla="*/ 0 h 159"/>
                        <a:gd name="T6" fmla="*/ 0 w 110"/>
                        <a:gd name="T7" fmla="*/ 0 h 159"/>
                        <a:gd name="T8" fmla="*/ 0 w 110"/>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59">
                          <a:moveTo>
                            <a:pt x="0" y="51"/>
                          </a:moveTo>
                          <a:lnTo>
                            <a:pt x="14" y="155"/>
                          </a:lnTo>
                          <a:lnTo>
                            <a:pt x="72" y="159"/>
                          </a:lnTo>
                          <a:lnTo>
                            <a:pt x="110" y="0"/>
                          </a:lnTo>
                          <a:lnTo>
                            <a:pt x="0" y="51"/>
                          </a:lnTo>
                          <a:close/>
                        </a:path>
                      </a:pathLst>
                    </a:custGeom>
                    <a:solidFill>
                      <a:srgbClr val="606060"/>
                    </a:solidFill>
                    <a:ln w="1588">
                      <a:solidFill>
                        <a:srgbClr val="000000"/>
                      </a:solidFill>
                      <a:prstDash val="solid"/>
                      <a:round/>
                      <a:headEnd/>
                      <a:tailEnd/>
                    </a:ln>
                  </p:spPr>
                  <p:txBody>
                    <a:bodyPr/>
                    <a:lstStyle/>
                    <a:p>
                      <a:endParaRPr lang="zh-CN" altLang="en-US" sz="2400"/>
                    </a:p>
                  </p:txBody>
                </p:sp>
              </p:grpSp>
            </p:grpSp>
            <p:grpSp>
              <p:nvGrpSpPr>
                <p:cNvPr id="58408" name="Group 1355"/>
                <p:cNvGrpSpPr>
                  <a:grpSpLocks/>
                </p:cNvGrpSpPr>
                <p:nvPr/>
              </p:nvGrpSpPr>
              <p:grpSpPr bwMode="auto">
                <a:xfrm>
                  <a:off x="5018" y="2902"/>
                  <a:ext cx="193" cy="359"/>
                  <a:chOff x="5018" y="2902"/>
                  <a:chExt cx="193" cy="359"/>
                </a:xfrm>
              </p:grpSpPr>
              <p:sp>
                <p:nvSpPr>
                  <p:cNvPr id="58447" name="Oval 1356"/>
                  <p:cNvSpPr>
                    <a:spLocks noChangeArrowheads="1"/>
                  </p:cNvSpPr>
                  <p:nvPr/>
                </p:nvSpPr>
                <p:spPr bwMode="auto">
                  <a:xfrm>
                    <a:off x="5018" y="3097"/>
                    <a:ext cx="193" cy="164"/>
                  </a:xfrm>
                  <a:prstGeom prst="ellipse">
                    <a:avLst/>
                  </a:prstGeom>
                  <a:solidFill>
                    <a:srgbClr val="606060"/>
                  </a:solidFill>
                  <a:ln w="1588">
                    <a:solidFill>
                      <a:srgbClr val="000000"/>
                    </a:solidFill>
                    <a:round/>
                    <a:headEnd/>
                    <a:tailEnd/>
                  </a:ln>
                </p:spPr>
                <p:txBody>
                  <a:bodyPr/>
                  <a:lstStyle/>
                  <a:p>
                    <a:endParaRPr lang="zh-CN" altLang="en-US" sz="2400"/>
                  </a:p>
                </p:txBody>
              </p:sp>
              <p:sp>
                <p:nvSpPr>
                  <p:cNvPr id="58448" name="Rectangle 1357"/>
                  <p:cNvSpPr>
                    <a:spLocks noChangeArrowheads="1"/>
                  </p:cNvSpPr>
                  <p:nvPr/>
                </p:nvSpPr>
                <p:spPr bwMode="auto">
                  <a:xfrm>
                    <a:off x="5092" y="2902"/>
                    <a:ext cx="48" cy="231"/>
                  </a:xfrm>
                  <a:prstGeom prst="rect">
                    <a:avLst/>
                  </a:prstGeom>
                  <a:solidFill>
                    <a:srgbClr val="606060"/>
                  </a:solidFill>
                  <a:ln w="1588">
                    <a:solidFill>
                      <a:srgbClr val="000000"/>
                    </a:solidFill>
                    <a:miter lim="800000"/>
                    <a:headEnd/>
                    <a:tailEnd/>
                  </a:ln>
                </p:spPr>
                <p:txBody>
                  <a:bodyPr/>
                  <a:lstStyle/>
                  <a:p>
                    <a:endParaRPr lang="zh-CN" altLang="en-US" sz="2400"/>
                  </a:p>
                </p:txBody>
              </p:sp>
            </p:grpSp>
            <p:grpSp>
              <p:nvGrpSpPr>
                <p:cNvPr id="58409" name="Group 1358"/>
                <p:cNvGrpSpPr>
                  <a:grpSpLocks/>
                </p:cNvGrpSpPr>
                <p:nvPr/>
              </p:nvGrpSpPr>
              <p:grpSpPr bwMode="auto">
                <a:xfrm>
                  <a:off x="4959" y="2743"/>
                  <a:ext cx="299" cy="179"/>
                  <a:chOff x="4959" y="2743"/>
                  <a:chExt cx="299" cy="179"/>
                </a:xfrm>
              </p:grpSpPr>
              <p:sp>
                <p:nvSpPr>
                  <p:cNvPr id="58445" name="Freeform 1359"/>
                  <p:cNvSpPr>
                    <a:spLocks/>
                  </p:cNvSpPr>
                  <p:nvPr/>
                </p:nvSpPr>
                <p:spPr bwMode="auto">
                  <a:xfrm>
                    <a:off x="4959" y="2743"/>
                    <a:ext cx="299" cy="179"/>
                  </a:xfrm>
                  <a:custGeom>
                    <a:avLst/>
                    <a:gdLst>
                      <a:gd name="T0" fmla="*/ 0 w 2090"/>
                      <a:gd name="T1" fmla="*/ 0 h 717"/>
                      <a:gd name="T2" fmla="*/ 0 w 2090"/>
                      <a:gd name="T3" fmla="*/ 0 h 717"/>
                      <a:gd name="T4" fmla="*/ 0 w 2090"/>
                      <a:gd name="T5" fmla="*/ 0 h 717"/>
                      <a:gd name="T6" fmla="*/ 0 w 2090"/>
                      <a:gd name="T7" fmla="*/ 0 h 717"/>
                      <a:gd name="T8" fmla="*/ 0 w 2090"/>
                      <a:gd name="T9" fmla="*/ 0 h 717"/>
                      <a:gd name="T10" fmla="*/ 0 w 2090"/>
                      <a:gd name="T11" fmla="*/ 0 h 717"/>
                      <a:gd name="T12" fmla="*/ 0 w 2090"/>
                      <a:gd name="T13" fmla="*/ 0 h 717"/>
                      <a:gd name="T14" fmla="*/ 0 w 2090"/>
                      <a:gd name="T15" fmla="*/ 0 h 7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0" h="717">
                        <a:moveTo>
                          <a:pt x="0" y="374"/>
                        </a:moveTo>
                        <a:lnTo>
                          <a:pt x="12" y="596"/>
                        </a:lnTo>
                        <a:lnTo>
                          <a:pt x="701" y="717"/>
                        </a:lnTo>
                        <a:lnTo>
                          <a:pt x="1459" y="717"/>
                        </a:lnTo>
                        <a:lnTo>
                          <a:pt x="2055" y="535"/>
                        </a:lnTo>
                        <a:lnTo>
                          <a:pt x="2090" y="19"/>
                        </a:lnTo>
                        <a:lnTo>
                          <a:pt x="911" y="0"/>
                        </a:lnTo>
                        <a:lnTo>
                          <a:pt x="0" y="374"/>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446" name="Freeform 1360"/>
                  <p:cNvSpPr>
                    <a:spLocks/>
                  </p:cNvSpPr>
                  <p:nvPr/>
                </p:nvSpPr>
                <p:spPr bwMode="auto">
                  <a:xfrm>
                    <a:off x="4966" y="2811"/>
                    <a:ext cx="285" cy="104"/>
                  </a:xfrm>
                  <a:custGeom>
                    <a:avLst/>
                    <a:gdLst>
                      <a:gd name="T0" fmla="*/ 0 w 1996"/>
                      <a:gd name="T1" fmla="*/ 0 h 414"/>
                      <a:gd name="T2" fmla="*/ 0 w 1996"/>
                      <a:gd name="T3" fmla="*/ 0 h 414"/>
                      <a:gd name="T4" fmla="*/ 0 w 1996"/>
                      <a:gd name="T5" fmla="*/ 0 h 414"/>
                      <a:gd name="T6" fmla="*/ 0 w 1996"/>
                      <a:gd name="T7" fmla="*/ 0 h 414"/>
                      <a:gd name="T8" fmla="*/ 0 w 1996"/>
                      <a:gd name="T9" fmla="*/ 0 h 414"/>
                      <a:gd name="T10" fmla="*/ 0 w 1996"/>
                      <a:gd name="T11" fmla="*/ 0 h 414"/>
                      <a:gd name="T12" fmla="*/ 0 w 1996"/>
                      <a:gd name="T13" fmla="*/ 0 h 414"/>
                      <a:gd name="T14" fmla="*/ 0 w 1996"/>
                      <a:gd name="T15" fmla="*/ 0 h 414"/>
                      <a:gd name="T16" fmla="*/ 0 w 1996"/>
                      <a:gd name="T17" fmla="*/ 0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6" h="414">
                        <a:moveTo>
                          <a:pt x="0" y="141"/>
                        </a:moveTo>
                        <a:lnTo>
                          <a:pt x="10" y="302"/>
                        </a:lnTo>
                        <a:lnTo>
                          <a:pt x="630" y="414"/>
                        </a:lnTo>
                        <a:lnTo>
                          <a:pt x="1435" y="414"/>
                        </a:lnTo>
                        <a:lnTo>
                          <a:pt x="1996" y="222"/>
                        </a:lnTo>
                        <a:lnTo>
                          <a:pt x="1996" y="0"/>
                        </a:lnTo>
                        <a:lnTo>
                          <a:pt x="1459" y="222"/>
                        </a:lnTo>
                        <a:lnTo>
                          <a:pt x="641" y="232"/>
                        </a:lnTo>
                        <a:lnTo>
                          <a:pt x="0" y="14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410" name="Group 1361"/>
                <p:cNvGrpSpPr>
                  <a:grpSpLocks/>
                </p:cNvGrpSpPr>
                <p:nvPr/>
              </p:nvGrpSpPr>
              <p:grpSpPr bwMode="auto">
                <a:xfrm>
                  <a:off x="5057" y="1863"/>
                  <a:ext cx="146" cy="289"/>
                  <a:chOff x="5057" y="1863"/>
                  <a:chExt cx="146" cy="289"/>
                </a:xfrm>
              </p:grpSpPr>
              <p:grpSp>
                <p:nvGrpSpPr>
                  <p:cNvPr id="58429" name="Group 1362"/>
                  <p:cNvGrpSpPr>
                    <a:grpSpLocks/>
                  </p:cNvGrpSpPr>
                  <p:nvPr/>
                </p:nvGrpSpPr>
                <p:grpSpPr bwMode="auto">
                  <a:xfrm>
                    <a:off x="5057" y="1882"/>
                    <a:ext cx="130" cy="270"/>
                    <a:chOff x="5057" y="1882"/>
                    <a:chExt cx="130" cy="270"/>
                  </a:xfrm>
                </p:grpSpPr>
                <p:sp>
                  <p:nvSpPr>
                    <p:cNvPr id="58443" name="Freeform 1363"/>
                    <p:cNvSpPr>
                      <a:spLocks/>
                    </p:cNvSpPr>
                    <p:nvPr/>
                  </p:nvSpPr>
                  <p:spPr bwMode="auto">
                    <a:xfrm>
                      <a:off x="5057" y="1882"/>
                      <a:ext cx="130" cy="270"/>
                    </a:xfrm>
                    <a:custGeom>
                      <a:avLst/>
                      <a:gdLst>
                        <a:gd name="T0" fmla="*/ 0 w 913"/>
                        <a:gd name="T1" fmla="*/ 0 h 1079"/>
                        <a:gd name="T2" fmla="*/ 0 w 913"/>
                        <a:gd name="T3" fmla="*/ 0 h 1079"/>
                        <a:gd name="T4" fmla="*/ 0 w 913"/>
                        <a:gd name="T5" fmla="*/ 0 h 1079"/>
                        <a:gd name="T6" fmla="*/ 0 w 913"/>
                        <a:gd name="T7" fmla="*/ 0 h 1079"/>
                        <a:gd name="T8" fmla="*/ 0 w 913"/>
                        <a:gd name="T9" fmla="*/ 0 h 1079"/>
                        <a:gd name="T10" fmla="*/ 0 w 913"/>
                        <a:gd name="T11" fmla="*/ 0 h 1079"/>
                        <a:gd name="T12" fmla="*/ 0 w 913"/>
                        <a:gd name="T13" fmla="*/ 0 h 1079"/>
                        <a:gd name="T14" fmla="*/ 0 w 913"/>
                        <a:gd name="T15" fmla="*/ 0 h 1079"/>
                        <a:gd name="T16" fmla="*/ 0 w 913"/>
                        <a:gd name="T17" fmla="*/ 0 h 1079"/>
                        <a:gd name="T18" fmla="*/ 0 w 913"/>
                        <a:gd name="T19" fmla="*/ 0 h 1079"/>
                        <a:gd name="T20" fmla="*/ 0 w 913"/>
                        <a:gd name="T21" fmla="*/ 0 h 1079"/>
                        <a:gd name="T22" fmla="*/ 0 w 913"/>
                        <a:gd name="T23" fmla="*/ 0 h 1079"/>
                        <a:gd name="T24" fmla="*/ 0 w 913"/>
                        <a:gd name="T25" fmla="*/ 0 h 1079"/>
                        <a:gd name="T26" fmla="*/ 0 w 913"/>
                        <a:gd name="T27" fmla="*/ 0 h 1079"/>
                        <a:gd name="T28" fmla="*/ 0 w 913"/>
                        <a:gd name="T29" fmla="*/ 0 h 1079"/>
                        <a:gd name="T30" fmla="*/ 0 w 913"/>
                        <a:gd name="T31" fmla="*/ 0 h 1079"/>
                        <a:gd name="T32" fmla="*/ 0 w 913"/>
                        <a:gd name="T33" fmla="*/ 0 h 1079"/>
                        <a:gd name="T34" fmla="*/ 0 w 913"/>
                        <a:gd name="T35" fmla="*/ 0 h 1079"/>
                        <a:gd name="T36" fmla="*/ 0 w 913"/>
                        <a:gd name="T37" fmla="*/ 0 h 1079"/>
                        <a:gd name="T38" fmla="*/ 0 w 913"/>
                        <a:gd name="T39" fmla="*/ 0 h 1079"/>
                        <a:gd name="T40" fmla="*/ 0 w 913"/>
                        <a:gd name="T41" fmla="*/ 0 h 1079"/>
                        <a:gd name="T42" fmla="*/ 0 w 913"/>
                        <a:gd name="T43" fmla="*/ 0 h 1079"/>
                        <a:gd name="T44" fmla="*/ 0 w 913"/>
                        <a:gd name="T45" fmla="*/ 0 h 1079"/>
                        <a:gd name="T46" fmla="*/ 0 w 913"/>
                        <a:gd name="T47" fmla="*/ 0 h 1079"/>
                        <a:gd name="T48" fmla="*/ 0 w 913"/>
                        <a:gd name="T49" fmla="*/ 0 h 1079"/>
                        <a:gd name="T50" fmla="*/ 0 w 913"/>
                        <a:gd name="T51" fmla="*/ 0 h 1079"/>
                        <a:gd name="T52" fmla="*/ 0 w 913"/>
                        <a:gd name="T53" fmla="*/ 0 h 1079"/>
                        <a:gd name="T54" fmla="*/ 0 w 913"/>
                        <a:gd name="T55" fmla="*/ 0 h 1079"/>
                        <a:gd name="T56" fmla="*/ 0 w 913"/>
                        <a:gd name="T57" fmla="*/ 0 h 1079"/>
                        <a:gd name="T58" fmla="*/ 0 w 913"/>
                        <a:gd name="T59" fmla="*/ 0 h 1079"/>
                        <a:gd name="T60" fmla="*/ 0 w 913"/>
                        <a:gd name="T61" fmla="*/ 0 h 1079"/>
                        <a:gd name="T62" fmla="*/ 0 w 913"/>
                        <a:gd name="T63" fmla="*/ 0 h 1079"/>
                        <a:gd name="T64" fmla="*/ 0 w 913"/>
                        <a:gd name="T65" fmla="*/ 0 h 1079"/>
                        <a:gd name="T66" fmla="*/ 0 w 913"/>
                        <a:gd name="T67" fmla="*/ 0 h 1079"/>
                        <a:gd name="T68" fmla="*/ 0 w 913"/>
                        <a:gd name="T69" fmla="*/ 0 h 1079"/>
                        <a:gd name="T70" fmla="*/ 0 w 913"/>
                        <a:gd name="T71" fmla="*/ 0 h 1079"/>
                        <a:gd name="T72" fmla="*/ 0 w 913"/>
                        <a:gd name="T73" fmla="*/ 0 h 1079"/>
                        <a:gd name="T74" fmla="*/ 0 w 913"/>
                        <a:gd name="T75" fmla="*/ 0 h 1079"/>
                        <a:gd name="T76" fmla="*/ 0 w 913"/>
                        <a:gd name="T77" fmla="*/ 0 h 1079"/>
                        <a:gd name="T78" fmla="*/ 0 w 913"/>
                        <a:gd name="T79" fmla="*/ 0 h 1079"/>
                        <a:gd name="T80" fmla="*/ 0 w 913"/>
                        <a:gd name="T81" fmla="*/ 0 h 1079"/>
                        <a:gd name="T82" fmla="*/ 0 w 913"/>
                        <a:gd name="T83" fmla="*/ 0 h 1079"/>
                        <a:gd name="T84" fmla="*/ 0 w 913"/>
                        <a:gd name="T85" fmla="*/ 0 h 1079"/>
                        <a:gd name="T86" fmla="*/ 0 w 913"/>
                        <a:gd name="T87" fmla="*/ 0 h 1079"/>
                        <a:gd name="T88" fmla="*/ 0 w 913"/>
                        <a:gd name="T89" fmla="*/ 0 h 1079"/>
                        <a:gd name="T90" fmla="*/ 0 w 913"/>
                        <a:gd name="T91" fmla="*/ 0 h 1079"/>
                        <a:gd name="T92" fmla="*/ 0 w 913"/>
                        <a:gd name="T93" fmla="*/ 0 h 10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13" h="1079">
                          <a:moveTo>
                            <a:pt x="278" y="32"/>
                          </a:moveTo>
                          <a:lnTo>
                            <a:pt x="161" y="76"/>
                          </a:lnTo>
                          <a:lnTo>
                            <a:pt x="117" y="163"/>
                          </a:lnTo>
                          <a:lnTo>
                            <a:pt x="79" y="285"/>
                          </a:lnTo>
                          <a:lnTo>
                            <a:pt x="75" y="337"/>
                          </a:lnTo>
                          <a:lnTo>
                            <a:pt x="79" y="384"/>
                          </a:lnTo>
                          <a:lnTo>
                            <a:pt x="97" y="418"/>
                          </a:lnTo>
                          <a:lnTo>
                            <a:pt x="71" y="484"/>
                          </a:lnTo>
                          <a:lnTo>
                            <a:pt x="41" y="546"/>
                          </a:lnTo>
                          <a:lnTo>
                            <a:pt x="27" y="567"/>
                          </a:lnTo>
                          <a:lnTo>
                            <a:pt x="13" y="583"/>
                          </a:lnTo>
                          <a:lnTo>
                            <a:pt x="4" y="598"/>
                          </a:lnTo>
                          <a:lnTo>
                            <a:pt x="0" y="617"/>
                          </a:lnTo>
                          <a:lnTo>
                            <a:pt x="5" y="635"/>
                          </a:lnTo>
                          <a:lnTo>
                            <a:pt x="17" y="642"/>
                          </a:lnTo>
                          <a:lnTo>
                            <a:pt x="56" y="652"/>
                          </a:lnTo>
                          <a:lnTo>
                            <a:pt x="70" y="661"/>
                          </a:lnTo>
                          <a:lnTo>
                            <a:pt x="76" y="683"/>
                          </a:lnTo>
                          <a:lnTo>
                            <a:pt x="71" y="710"/>
                          </a:lnTo>
                          <a:lnTo>
                            <a:pt x="57" y="751"/>
                          </a:lnTo>
                          <a:lnTo>
                            <a:pt x="65" y="771"/>
                          </a:lnTo>
                          <a:lnTo>
                            <a:pt x="79" y="788"/>
                          </a:lnTo>
                          <a:lnTo>
                            <a:pt x="75" y="802"/>
                          </a:lnTo>
                          <a:lnTo>
                            <a:pt x="71" y="815"/>
                          </a:lnTo>
                          <a:lnTo>
                            <a:pt x="79" y="830"/>
                          </a:lnTo>
                          <a:lnTo>
                            <a:pt x="97" y="839"/>
                          </a:lnTo>
                          <a:lnTo>
                            <a:pt x="107" y="859"/>
                          </a:lnTo>
                          <a:lnTo>
                            <a:pt x="107" y="892"/>
                          </a:lnTo>
                          <a:lnTo>
                            <a:pt x="116" y="911"/>
                          </a:lnTo>
                          <a:lnTo>
                            <a:pt x="130" y="930"/>
                          </a:lnTo>
                          <a:lnTo>
                            <a:pt x="148" y="942"/>
                          </a:lnTo>
                          <a:lnTo>
                            <a:pt x="171" y="948"/>
                          </a:lnTo>
                          <a:lnTo>
                            <a:pt x="199" y="953"/>
                          </a:lnTo>
                          <a:lnTo>
                            <a:pt x="266" y="948"/>
                          </a:lnTo>
                          <a:lnTo>
                            <a:pt x="327" y="942"/>
                          </a:lnTo>
                          <a:lnTo>
                            <a:pt x="418" y="1079"/>
                          </a:lnTo>
                          <a:lnTo>
                            <a:pt x="792" y="910"/>
                          </a:lnTo>
                          <a:lnTo>
                            <a:pt x="756" y="854"/>
                          </a:lnTo>
                          <a:lnTo>
                            <a:pt x="736" y="801"/>
                          </a:lnTo>
                          <a:lnTo>
                            <a:pt x="736" y="727"/>
                          </a:lnTo>
                          <a:lnTo>
                            <a:pt x="913" y="571"/>
                          </a:lnTo>
                          <a:lnTo>
                            <a:pt x="913" y="200"/>
                          </a:lnTo>
                          <a:lnTo>
                            <a:pt x="821" y="98"/>
                          </a:lnTo>
                          <a:lnTo>
                            <a:pt x="703" y="45"/>
                          </a:lnTo>
                          <a:lnTo>
                            <a:pt x="583" y="0"/>
                          </a:lnTo>
                          <a:lnTo>
                            <a:pt x="422" y="21"/>
                          </a:lnTo>
                          <a:lnTo>
                            <a:pt x="278" y="32"/>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444" name="Freeform 1364"/>
                    <p:cNvSpPr>
                      <a:spLocks/>
                    </p:cNvSpPr>
                    <p:nvPr/>
                  </p:nvSpPr>
                  <p:spPr bwMode="auto">
                    <a:xfrm>
                      <a:off x="5117" y="2051"/>
                      <a:ext cx="15" cy="43"/>
                    </a:xfrm>
                    <a:custGeom>
                      <a:avLst/>
                      <a:gdLst>
                        <a:gd name="T0" fmla="*/ 0 w 107"/>
                        <a:gd name="T1" fmla="*/ 0 h 172"/>
                        <a:gd name="T2" fmla="*/ 0 w 107"/>
                        <a:gd name="T3" fmla="*/ 0 h 172"/>
                        <a:gd name="T4" fmla="*/ 0 w 107"/>
                        <a:gd name="T5" fmla="*/ 0 h 172"/>
                        <a:gd name="T6" fmla="*/ 0 w 107"/>
                        <a:gd name="T7" fmla="*/ 0 h 172"/>
                        <a:gd name="T8" fmla="*/ 0 w 107"/>
                        <a:gd name="T9" fmla="*/ 0 h 172"/>
                        <a:gd name="T10" fmla="*/ 0 w 107"/>
                        <a:gd name="T11" fmla="*/ 0 h 172"/>
                        <a:gd name="T12" fmla="*/ 0 w 10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72">
                          <a:moveTo>
                            <a:pt x="107" y="0"/>
                          </a:moveTo>
                          <a:lnTo>
                            <a:pt x="75" y="82"/>
                          </a:lnTo>
                          <a:lnTo>
                            <a:pt x="49" y="123"/>
                          </a:lnTo>
                          <a:lnTo>
                            <a:pt x="0" y="172"/>
                          </a:lnTo>
                          <a:lnTo>
                            <a:pt x="64" y="131"/>
                          </a:lnTo>
                          <a:lnTo>
                            <a:pt x="96" y="82"/>
                          </a:lnTo>
                          <a:lnTo>
                            <a:pt x="10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430" name="Freeform 1365"/>
                  <p:cNvSpPr>
                    <a:spLocks/>
                  </p:cNvSpPr>
                  <p:nvPr/>
                </p:nvSpPr>
                <p:spPr bwMode="auto">
                  <a:xfrm>
                    <a:off x="5077" y="1989"/>
                    <a:ext cx="17" cy="17"/>
                  </a:xfrm>
                  <a:custGeom>
                    <a:avLst/>
                    <a:gdLst>
                      <a:gd name="T0" fmla="*/ 0 w 117"/>
                      <a:gd name="T1" fmla="*/ 0 h 70"/>
                      <a:gd name="T2" fmla="*/ 0 w 117"/>
                      <a:gd name="T3" fmla="*/ 0 h 70"/>
                      <a:gd name="T4" fmla="*/ 0 w 117"/>
                      <a:gd name="T5" fmla="*/ 0 h 70"/>
                      <a:gd name="T6" fmla="*/ 0 w 117"/>
                      <a:gd name="T7" fmla="*/ 0 h 70"/>
                      <a:gd name="T8" fmla="*/ 0 w 117"/>
                      <a:gd name="T9" fmla="*/ 0 h 70"/>
                      <a:gd name="T10" fmla="*/ 0 w 117"/>
                      <a:gd name="T11" fmla="*/ 0 h 70"/>
                      <a:gd name="T12" fmla="*/ 0 w 117"/>
                      <a:gd name="T13" fmla="*/ 0 h 70"/>
                      <a:gd name="T14" fmla="*/ 0 w 117"/>
                      <a:gd name="T15" fmla="*/ 0 h 70"/>
                      <a:gd name="T16" fmla="*/ 0 w 117"/>
                      <a:gd name="T17" fmla="*/ 0 h 70"/>
                      <a:gd name="T18" fmla="*/ 0 w 117"/>
                      <a:gd name="T19" fmla="*/ 0 h 70"/>
                      <a:gd name="T20" fmla="*/ 0 w 117"/>
                      <a:gd name="T21" fmla="*/ 0 h 70"/>
                      <a:gd name="T22" fmla="*/ 0 w 117"/>
                      <a:gd name="T23" fmla="*/ 0 h 70"/>
                      <a:gd name="T24" fmla="*/ 0 w 117"/>
                      <a:gd name="T25" fmla="*/ 0 h 70"/>
                      <a:gd name="T26" fmla="*/ 0 w 117"/>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70">
                        <a:moveTo>
                          <a:pt x="13" y="0"/>
                        </a:moveTo>
                        <a:lnTo>
                          <a:pt x="20" y="8"/>
                        </a:lnTo>
                        <a:lnTo>
                          <a:pt x="0" y="17"/>
                        </a:lnTo>
                        <a:lnTo>
                          <a:pt x="26" y="14"/>
                        </a:lnTo>
                        <a:lnTo>
                          <a:pt x="33" y="36"/>
                        </a:lnTo>
                        <a:lnTo>
                          <a:pt x="22" y="47"/>
                        </a:lnTo>
                        <a:lnTo>
                          <a:pt x="32" y="47"/>
                        </a:lnTo>
                        <a:lnTo>
                          <a:pt x="24" y="70"/>
                        </a:lnTo>
                        <a:lnTo>
                          <a:pt x="39" y="45"/>
                        </a:lnTo>
                        <a:lnTo>
                          <a:pt x="61" y="45"/>
                        </a:lnTo>
                        <a:lnTo>
                          <a:pt x="81" y="36"/>
                        </a:lnTo>
                        <a:lnTo>
                          <a:pt x="117" y="35"/>
                        </a:lnTo>
                        <a:lnTo>
                          <a:pt x="81" y="12"/>
                        </a:lnTo>
                        <a:lnTo>
                          <a:pt x="1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1" name="Freeform 1366"/>
                  <p:cNvSpPr>
                    <a:spLocks/>
                  </p:cNvSpPr>
                  <p:nvPr/>
                </p:nvSpPr>
                <p:spPr bwMode="auto">
                  <a:xfrm>
                    <a:off x="5074" y="1970"/>
                    <a:ext cx="28" cy="11"/>
                  </a:xfrm>
                  <a:custGeom>
                    <a:avLst/>
                    <a:gdLst>
                      <a:gd name="T0" fmla="*/ 0 w 199"/>
                      <a:gd name="T1" fmla="*/ 0 h 47"/>
                      <a:gd name="T2" fmla="*/ 0 w 199"/>
                      <a:gd name="T3" fmla="*/ 0 h 47"/>
                      <a:gd name="T4" fmla="*/ 0 w 199"/>
                      <a:gd name="T5" fmla="*/ 0 h 47"/>
                      <a:gd name="T6" fmla="*/ 0 w 199"/>
                      <a:gd name="T7" fmla="*/ 0 h 47"/>
                      <a:gd name="T8" fmla="*/ 0 w 199"/>
                      <a:gd name="T9" fmla="*/ 0 h 47"/>
                      <a:gd name="T10" fmla="*/ 0 w 199"/>
                      <a:gd name="T11" fmla="*/ 0 h 47"/>
                      <a:gd name="T12" fmla="*/ 0 w 199"/>
                      <a:gd name="T13" fmla="*/ 0 h 47"/>
                      <a:gd name="T14" fmla="*/ 0 w 199"/>
                      <a:gd name="T15" fmla="*/ 0 h 47"/>
                      <a:gd name="T16" fmla="*/ 0 w 199"/>
                      <a:gd name="T17" fmla="*/ 0 h 47"/>
                      <a:gd name="T18" fmla="*/ 0 w 199"/>
                      <a:gd name="T19" fmla="*/ 0 h 47"/>
                      <a:gd name="T20" fmla="*/ 0 w 199"/>
                      <a:gd name="T21" fmla="*/ 0 h 47"/>
                      <a:gd name="T22" fmla="*/ 0 w 199"/>
                      <a:gd name="T23" fmla="*/ 0 h 47"/>
                      <a:gd name="T24" fmla="*/ 0 w 199"/>
                      <a:gd name="T25" fmla="*/ 0 h 47"/>
                      <a:gd name="T26" fmla="*/ 0 w 199"/>
                      <a:gd name="T27" fmla="*/ 0 h 47"/>
                      <a:gd name="T28" fmla="*/ 0 w 199"/>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47">
                        <a:moveTo>
                          <a:pt x="0" y="23"/>
                        </a:moveTo>
                        <a:lnTo>
                          <a:pt x="8" y="43"/>
                        </a:lnTo>
                        <a:lnTo>
                          <a:pt x="30" y="47"/>
                        </a:lnTo>
                        <a:lnTo>
                          <a:pt x="62" y="34"/>
                        </a:lnTo>
                        <a:lnTo>
                          <a:pt x="102" y="23"/>
                        </a:lnTo>
                        <a:lnTo>
                          <a:pt x="168" y="22"/>
                        </a:lnTo>
                        <a:lnTo>
                          <a:pt x="199" y="27"/>
                        </a:lnTo>
                        <a:lnTo>
                          <a:pt x="149" y="11"/>
                        </a:lnTo>
                        <a:lnTo>
                          <a:pt x="112" y="5"/>
                        </a:lnTo>
                        <a:lnTo>
                          <a:pt x="117" y="0"/>
                        </a:lnTo>
                        <a:lnTo>
                          <a:pt x="84" y="7"/>
                        </a:lnTo>
                        <a:lnTo>
                          <a:pt x="87" y="3"/>
                        </a:lnTo>
                        <a:lnTo>
                          <a:pt x="61" y="12"/>
                        </a:lnTo>
                        <a:lnTo>
                          <a:pt x="32" y="12"/>
                        </a:lnTo>
                        <a:lnTo>
                          <a:pt x="0" y="2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2" name="Freeform 1367"/>
                  <p:cNvSpPr>
                    <a:spLocks/>
                  </p:cNvSpPr>
                  <p:nvPr/>
                </p:nvSpPr>
                <p:spPr bwMode="auto">
                  <a:xfrm>
                    <a:off x="5065" y="2069"/>
                    <a:ext cx="13" cy="18"/>
                  </a:xfrm>
                  <a:custGeom>
                    <a:avLst/>
                    <a:gdLst>
                      <a:gd name="T0" fmla="*/ 0 w 92"/>
                      <a:gd name="T1" fmla="*/ 0 h 73"/>
                      <a:gd name="T2" fmla="*/ 0 w 92"/>
                      <a:gd name="T3" fmla="*/ 0 h 73"/>
                      <a:gd name="T4" fmla="*/ 0 w 92"/>
                      <a:gd name="T5" fmla="*/ 0 h 73"/>
                      <a:gd name="T6" fmla="*/ 0 w 92"/>
                      <a:gd name="T7" fmla="*/ 0 h 73"/>
                      <a:gd name="T8" fmla="*/ 0 w 92"/>
                      <a:gd name="T9" fmla="*/ 0 h 73"/>
                      <a:gd name="T10" fmla="*/ 0 w 92"/>
                      <a:gd name="T11" fmla="*/ 0 h 73"/>
                      <a:gd name="T12" fmla="*/ 0 w 92"/>
                      <a:gd name="T13" fmla="*/ 0 h 73"/>
                      <a:gd name="T14" fmla="*/ 0 w 92"/>
                      <a:gd name="T15" fmla="*/ 0 h 73"/>
                      <a:gd name="T16" fmla="*/ 0 w 92"/>
                      <a:gd name="T17" fmla="*/ 0 h 73"/>
                      <a:gd name="T18" fmla="*/ 0 w 92"/>
                      <a:gd name="T19" fmla="*/ 0 h 73"/>
                      <a:gd name="T20" fmla="*/ 0 w 92"/>
                      <a:gd name="T21" fmla="*/ 0 h 73"/>
                      <a:gd name="T22" fmla="*/ 0 w 92"/>
                      <a:gd name="T23" fmla="*/ 0 h 73"/>
                      <a:gd name="T24" fmla="*/ 0 w 92"/>
                      <a:gd name="T25" fmla="*/ 0 h 73"/>
                      <a:gd name="T26" fmla="*/ 0 w 92"/>
                      <a:gd name="T27" fmla="*/ 0 h 73"/>
                      <a:gd name="T28" fmla="*/ 0 w 92"/>
                      <a:gd name="T29" fmla="*/ 0 h 73"/>
                      <a:gd name="T30" fmla="*/ 0 w 92"/>
                      <a:gd name="T31" fmla="*/ 0 h 73"/>
                      <a:gd name="T32" fmla="*/ 0 w 92"/>
                      <a:gd name="T33" fmla="*/ 0 h 73"/>
                      <a:gd name="T34" fmla="*/ 0 w 92"/>
                      <a:gd name="T35" fmla="*/ 0 h 73"/>
                      <a:gd name="T36" fmla="*/ 0 w 92"/>
                      <a:gd name="T37" fmla="*/ 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73">
                        <a:moveTo>
                          <a:pt x="0" y="8"/>
                        </a:moveTo>
                        <a:lnTo>
                          <a:pt x="15" y="4"/>
                        </a:lnTo>
                        <a:lnTo>
                          <a:pt x="28" y="0"/>
                        </a:lnTo>
                        <a:lnTo>
                          <a:pt x="39" y="10"/>
                        </a:lnTo>
                        <a:lnTo>
                          <a:pt x="52" y="19"/>
                        </a:lnTo>
                        <a:lnTo>
                          <a:pt x="70" y="27"/>
                        </a:lnTo>
                        <a:lnTo>
                          <a:pt x="82" y="31"/>
                        </a:lnTo>
                        <a:lnTo>
                          <a:pt x="84" y="23"/>
                        </a:lnTo>
                        <a:lnTo>
                          <a:pt x="91" y="42"/>
                        </a:lnTo>
                        <a:lnTo>
                          <a:pt x="92" y="55"/>
                        </a:lnTo>
                        <a:lnTo>
                          <a:pt x="92" y="65"/>
                        </a:lnTo>
                        <a:lnTo>
                          <a:pt x="87" y="73"/>
                        </a:lnTo>
                        <a:lnTo>
                          <a:pt x="89" y="59"/>
                        </a:lnTo>
                        <a:lnTo>
                          <a:pt x="81" y="42"/>
                        </a:lnTo>
                        <a:lnTo>
                          <a:pt x="52" y="34"/>
                        </a:lnTo>
                        <a:lnTo>
                          <a:pt x="38" y="38"/>
                        </a:lnTo>
                        <a:lnTo>
                          <a:pt x="22" y="42"/>
                        </a:lnTo>
                        <a:lnTo>
                          <a:pt x="6" y="25"/>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3" name="Freeform 1368"/>
                  <p:cNvSpPr>
                    <a:spLocks/>
                  </p:cNvSpPr>
                  <p:nvPr/>
                </p:nvSpPr>
                <p:spPr bwMode="auto">
                  <a:xfrm>
                    <a:off x="5068" y="2087"/>
                    <a:ext cx="5" cy="4"/>
                  </a:xfrm>
                  <a:custGeom>
                    <a:avLst/>
                    <a:gdLst>
                      <a:gd name="T0" fmla="*/ 0 w 37"/>
                      <a:gd name="T1" fmla="*/ 0 h 16"/>
                      <a:gd name="T2" fmla="*/ 0 w 37"/>
                      <a:gd name="T3" fmla="*/ 0 h 16"/>
                      <a:gd name="T4" fmla="*/ 0 w 37"/>
                      <a:gd name="T5" fmla="*/ 0 h 16"/>
                      <a:gd name="T6" fmla="*/ 0 w 37"/>
                      <a:gd name="T7" fmla="*/ 0 h 16"/>
                      <a:gd name="T8" fmla="*/ 0 w 3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6">
                        <a:moveTo>
                          <a:pt x="0" y="5"/>
                        </a:moveTo>
                        <a:lnTo>
                          <a:pt x="21" y="0"/>
                        </a:lnTo>
                        <a:lnTo>
                          <a:pt x="37" y="6"/>
                        </a:lnTo>
                        <a:lnTo>
                          <a:pt x="18" y="16"/>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4" name="Freeform 1369"/>
                  <p:cNvSpPr>
                    <a:spLocks/>
                  </p:cNvSpPr>
                  <p:nvPr/>
                </p:nvSpPr>
                <p:spPr bwMode="auto">
                  <a:xfrm>
                    <a:off x="5063" y="2039"/>
                    <a:ext cx="6" cy="4"/>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7">
                        <a:moveTo>
                          <a:pt x="0" y="0"/>
                        </a:moveTo>
                        <a:lnTo>
                          <a:pt x="21" y="0"/>
                        </a:lnTo>
                        <a:lnTo>
                          <a:pt x="36" y="7"/>
                        </a:lnTo>
                        <a:lnTo>
                          <a:pt x="40" y="16"/>
                        </a:lnTo>
                        <a:lnTo>
                          <a:pt x="31" y="17"/>
                        </a:lnTo>
                        <a:lnTo>
                          <a:pt x="20"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5" name="Freeform 1370"/>
                  <p:cNvSpPr>
                    <a:spLocks/>
                  </p:cNvSpPr>
                  <p:nvPr/>
                </p:nvSpPr>
                <p:spPr bwMode="auto">
                  <a:xfrm>
                    <a:off x="5071" y="2035"/>
                    <a:ext cx="3" cy="10"/>
                  </a:xfrm>
                  <a:custGeom>
                    <a:avLst/>
                    <a:gdLst>
                      <a:gd name="T0" fmla="*/ 0 w 21"/>
                      <a:gd name="T1" fmla="*/ 0 h 38"/>
                      <a:gd name="T2" fmla="*/ 0 w 21"/>
                      <a:gd name="T3" fmla="*/ 0 h 38"/>
                      <a:gd name="T4" fmla="*/ 0 w 21"/>
                      <a:gd name="T5" fmla="*/ 0 h 38"/>
                      <a:gd name="T6" fmla="*/ 0 w 21"/>
                      <a:gd name="T7" fmla="*/ 0 h 38"/>
                      <a:gd name="T8" fmla="*/ 0 w 21"/>
                      <a:gd name="T9" fmla="*/ 0 h 38"/>
                      <a:gd name="T10" fmla="*/ 0 w 21"/>
                      <a:gd name="T11" fmla="*/ 0 h 38"/>
                      <a:gd name="T12" fmla="*/ 0 w 21"/>
                      <a:gd name="T13" fmla="*/ 0 h 38"/>
                      <a:gd name="T14" fmla="*/ 0 w 21"/>
                      <a:gd name="T15" fmla="*/ 0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8">
                        <a:moveTo>
                          <a:pt x="11" y="0"/>
                        </a:moveTo>
                        <a:lnTo>
                          <a:pt x="16" y="13"/>
                        </a:lnTo>
                        <a:lnTo>
                          <a:pt x="9" y="30"/>
                        </a:lnTo>
                        <a:lnTo>
                          <a:pt x="0" y="38"/>
                        </a:lnTo>
                        <a:lnTo>
                          <a:pt x="13" y="31"/>
                        </a:lnTo>
                        <a:lnTo>
                          <a:pt x="21" y="24"/>
                        </a:lnTo>
                        <a:lnTo>
                          <a:pt x="21" y="16"/>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6" name="Freeform 1371"/>
                  <p:cNvSpPr>
                    <a:spLocks/>
                  </p:cNvSpPr>
                  <p:nvPr/>
                </p:nvSpPr>
                <p:spPr bwMode="auto">
                  <a:xfrm>
                    <a:off x="5085" y="1994"/>
                    <a:ext cx="4" cy="4"/>
                  </a:xfrm>
                  <a:custGeom>
                    <a:avLst/>
                    <a:gdLst>
                      <a:gd name="T0" fmla="*/ 0 w 27"/>
                      <a:gd name="T1" fmla="*/ 0 h 15"/>
                      <a:gd name="T2" fmla="*/ 0 w 27"/>
                      <a:gd name="T3" fmla="*/ 0 h 15"/>
                      <a:gd name="T4" fmla="*/ 0 w 27"/>
                      <a:gd name="T5" fmla="*/ 0 h 15"/>
                      <a:gd name="T6" fmla="*/ 0 w 27"/>
                      <a:gd name="T7" fmla="*/ 0 h 15"/>
                      <a:gd name="T8" fmla="*/ 0 w 27"/>
                      <a:gd name="T9" fmla="*/ 0 h 15"/>
                      <a:gd name="T10" fmla="*/ 0 w 27"/>
                      <a:gd name="T11" fmla="*/ 0 h 15"/>
                      <a:gd name="T12" fmla="*/ 0 w 27"/>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5">
                        <a:moveTo>
                          <a:pt x="0" y="0"/>
                        </a:moveTo>
                        <a:lnTo>
                          <a:pt x="0" y="15"/>
                        </a:lnTo>
                        <a:lnTo>
                          <a:pt x="11" y="13"/>
                        </a:lnTo>
                        <a:lnTo>
                          <a:pt x="20" y="9"/>
                        </a:lnTo>
                        <a:lnTo>
                          <a:pt x="27" y="9"/>
                        </a:lnTo>
                        <a:lnTo>
                          <a:pt x="18" y="3"/>
                        </a:lnTo>
                        <a:lnTo>
                          <a:pt x="0"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437" name="Group 1372"/>
                  <p:cNvGrpSpPr>
                    <a:grpSpLocks/>
                  </p:cNvGrpSpPr>
                  <p:nvPr/>
                </p:nvGrpSpPr>
                <p:grpSpPr bwMode="auto">
                  <a:xfrm>
                    <a:off x="5127" y="1979"/>
                    <a:ext cx="19" cy="58"/>
                    <a:chOff x="5127" y="1979"/>
                    <a:chExt cx="19" cy="58"/>
                  </a:xfrm>
                </p:grpSpPr>
                <p:sp>
                  <p:nvSpPr>
                    <p:cNvPr id="58441" name="Freeform 1373"/>
                    <p:cNvSpPr>
                      <a:spLocks/>
                    </p:cNvSpPr>
                    <p:nvPr/>
                  </p:nvSpPr>
                  <p:spPr bwMode="auto">
                    <a:xfrm>
                      <a:off x="5130" y="1985"/>
                      <a:ext cx="12" cy="43"/>
                    </a:xfrm>
                    <a:custGeom>
                      <a:avLst/>
                      <a:gdLst>
                        <a:gd name="T0" fmla="*/ 0 w 81"/>
                        <a:gd name="T1" fmla="*/ 0 h 173"/>
                        <a:gd name="T2" fmla="*/ 0 w 81"/>
                        <a:gd name="T3" fmla="*/ 0 h 173"/>
                        <a:gd name="T4" fmla="*/ 0 w 81"/>
                        <a:gd name="T5" fmla="*/ 0 h 173"/>
                        <a:gd name="T6" fmla="*/ 0 w 81"/>
                        <a:gd name="T7" fmla="*/ 0 h 173"/>
                        <a:gd name="T8" fmla="*/ 0 w 81"/>
                        <a:gd name="T9" fmla="*/ 0 h 173"/>
                        <a:gd name="T10" fmla="*/ 0 w 81"/>
                        <a:gd name="T11" fmla="*/ 0 h 173"/>
                        <a:gd name="T12" fmla="*/ 0 w 81"/>
                        <a:gd name="T13" fmla="*/ 0 h 173"/>
                        <a:gd name="T14" fmla="*/ 0 w 81"/>
                        <a:gd name="T15" fmla="*/ 0 h 173"/>
                        <a:gd name="T16" fmla="*/ 0 w 81"/>
                        <a:gd name="T17" fmla="*/ 0 h 173"/>
                        <a:gd name="T18" fmla="*/ 0 w 81"/>
                        <a:gd name="T19" fmla="*/ 0 h 173"/>
                        <a:gd name="T20" fmla="*/ 0 w 81"/>
                        <a:gd name="T21" fmla="*/ 0 h 173"/>
                        <a:gd name="T22" fmla="*/ 0 w 81"/>
                        <a:gd name="T23" fmla="*/ 0 h 173"/>
                        <a:gd name="T24" fmla="*/ 0 w 81"/>
                        <a:gd name="T25" fmla="*/ 0 h 173"/>
                        <a:gd name="T26" fmla="*/ 0 w 81"/>
                        <a:gd name="T27" fmla="*/ 0 h 173"/>
                        <a:gd name="T28" fmla="*/ 0 w 81"/>
                        <a:gd name="T29" fmla="*/ 0 h 173"/>
                        <a:gd name="T30" fmla="*/ 0 w 81"/>
                        <a:gd name="T31" fmla="*/ 0 h 173"/>
                        <a:gd name="T32" fmla="*/ 0 w 81"/>
                        <a:gd name="T33" fmla="*/ 0 h 173"/>
                        <a:gd name="T34" fmla="*/ 0 w 81"/>
                        <a:gd name="T35" fmla="*/ 0 h 173"/>
                        <a:gd name="T36" fmla="*/ 0 w 81"/>
                        <a:gd name="T37" fmla="*/ 0 h 173"/>
                        <a:gd name="T38" fmla="*/ 0 w 81"/>
                        <a:gd name="T39" fmla="*/ 0 h 173"/>
                        <a:gd name="T40" fmla="*/ 0 w 81"/>
                        <a:gd name="T41" fmla="*/ 0 h 173"/>
                        <a:gd name="T42" fmla="*/ 0 w 81"/>
                        <a:gd name="T43" fmla="*/ 0 h 173"/>
                        <a:gd name="T44" fmla="*/ 0 w 81"/>
                        <a:gd name="T45" fmla="*/ 0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173">
                          <a:moveTo>
                            <a:pt x="0" y="34"/>
                          </a:moveTo>
                          <a:lnTo>
                            <a:pt x="26" y="14"/>
                          </a:lnTo>
                          <a:lnTo>
                            <a:pt x="53" y="19"/>
                          </a:lnTo>
                          <a:lnTo>
                            <a:pt x="69" y="48"/>
                          </a:lnTo>
                          <a:lnTo>
                            <a:pt x="73" y="86"/>
                          </a:lnTo>
                          <a:lnTo>
                            <a:pt x="69" y="117"/>
                          </a:lnTo>
                          <a:lnTo>
                            <a:pt x="60" y="142"/>
                          </a:lnTo>
                          <a:lnTo>
                            <a:pt x="46" y="104"/>
                          </a:lnTo>
                          <a:lnTo>
                            <a:pt x="33" y="81"/>
                          </a:lnTo>
                          <a:lnTo>
                            <a:pt x="4" y="68"/>
                          </a:lnTo>
                          <a:lnTo>
                            <a:pt x="27" y="97"/>
                          </a:lnTo>
                          <a:lnTo>
                            <a:pt x="49" y="122"/>
                          </a:lnTo>
                          <a:lnTo>
                            <a:pt x="51" y="150"/>
                          </a:lnTo>
                          <a:lnTo>
                            <a:pt x="41" y="170"/>
                          </a:lnTo>
                          <a:lnTo>
                            <a:pt x="28" y="173"/>
                          </a:lnTo>
                          <a:lnTo>
                            <a:pt x="64" y="167"/>
                          </a:lnTo>
                          <a:lnTo>
                            <a:pt x="80" y="128"/>
                          </a:lnTo>
                          <a:lnTo>
                            <a:pt x="81" y="82"/>
                          </a:lnTo>
                          <a:lnTo>
                            <a:pt x="80" y="37"/>
                          </a:lnTo>
                          <a:lnTo>
                            <a:pt x="60" y="12"/>
                          </a:lnTo>
                          <a:lnTo>
                            <a:pt x="35" y="0"/>
                          </a:lnTo>
                          <a:lnTo>
                            <a:pt x="10" y="6"/>
                          </a:lnTo>
                          <a:lnTo>
                            <a:pt x="0" y="3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2" name="Freeform 1374"/>
                    <p:cNvSpPr>
                      <a:spLocks/>
                    </p:cNvSpPr>
                    <p:nvPr/>
                  </p:nvSpPr>
                  <p:spPr bwMode="auto">
                    <a:xfrm>
                      <a:off x="5127" y="1979"/>
                      <a:ext cx="19" cy="58"/>
                    </a:xfrm>
                    <a:custGeom>
                      <a:avLst/>
                      <a:gdLst>
                        <a:gd name="T0" fmla="*/ 0 w 131"/>
                        <a:gd name="T1" fmla="*/ 0 h 231"/>
                        <a:gd name="T2" fmla="*/ 0 w 131"/>
                        <a:gd name="T3" fmla="*/ 0 h 231"/>
                        <a:gd name="T4" fmla="*/ 0 w 131"/>
                        <a:gd name="T5" fmla="*/ 0 h 231"/>
                        <a:gd name="T6" fmla="*/ 0 w 131"/>
                        <a:gd name="T7" fmla="*/ 0 h 231"/>
                        <a:gd name="T8" fmla="*/ 0 w 131"/>
                        <a:gd name="T9" fmla="*/ 0 h 231"/>
                        <a:gd name="T10" fmla="*/ 0 w 131"/>
                        <a:gd name="T11" fmla="*/ 0 h 231"/>
                        <a:gd name="T12" fmla="*/ 0 w 131"/>
                        <a:gd name="T13" fmla="*/ 0 h 231"/>
                        <a:gd name="T14" fmla="*/ 0 w 131"/>
                        <a:gd name="T15" fmla="*/ 0 h 231"/>
                        <a:gd name="T16" fmla="*/ 0 w 131"/>
                        <a:gd name="T17" fmla="*/ 0 h 231"/>
                        <a:gd name="T18" fmla="*/ 0 w 131"/>
                        <a:gd name="T19" fmla="*/ 0 h 231"/>
                        <a:gd name="T20" fmla="*/ 0 w 131"/>
                        <a:gd name="T21" fmla="*/ 0 h 231"/>
                        <a:gd name="T22" fmla="*/ 0 w 131"/>
                        <a:gd name="T23" fmla="*/ 0 h 231"/>
                        <a:gd name="T24" fmla="*/ 0 w 131"/>
                        <a:gd name="T25" fmla="*/ 0 h 231"/>
                        <a:gd name="T26" fmla="*/ 0 w 131"/>
                        <a:gd name="T27" fmla="*/ 0 h 231"/>
                        <a:gd name="T28" fmla="*/ 0 w 131"/>
                        <a:gd name="T29" fmla="*/ 0 h 231"/>
                        <a:gd name="T30" fmla="*/ 0 w 131"/>
                        <a:gd name="T31" fmla="*/ 0 h 231"/>
                        <a:gd name="T32" fmla="*/ 0 w 131"/>
                        <a:gd name="T33" fmla="*/ 0 h 231"/>
                        <a:gd name="T34" fmla="*/ 0 w 131"/>
                        <a:gd name="T35" fmla="*/ 0 h 231"/>
                        <a:gd name="T36" fmla="*/ 0 w 131"/>
                        <a:gd name="T37" fmla="*/ 0 h 231"/>
                        <a:gd name="T38" fmla="*/ 0 w 131"/>
                        <a:gd name="T39" fmla="*/ 0 h 231"/>
                        <a:gd name="T40" fmla="*/ 0 w 131"/>
                        <a:gd name="T41" fmla="*/ 0 h 231"/>
                        <a:gd name="T42" fmla="*/ 0 w 131"/>
                        <a:gd name="T43" fmla="*/ 0 h 231"/>
                        <a:gd name="T44" fmla="*/ 0 w 131"/>
                        <a:gd name="T45" fmla="*/ 0 h 231"/>
                        <a:gd name="T46" fmla="*/ 0 w 131"/>
                        <a:gd name="T47" fmla="*/ 0 h 231"/>
                        <a:gd name="T48" fmla="*/ 0 w 131"/>
                        <a:gd name="T49" fmla="*/ 0 h 231"/>
                        <a:gd name="T50" fmla="*/ 0 w 131"/>
                        <a:gd name="T51" fmla="*/ 0 h 231"/>
                        <a:gd name="T52" fmla="*/ 0 w 131"/>
                        <a:gd name="T53" fmla="*/ 0 h 2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1" h="231">
                          <a:moveTo>
                            <a:pt x="0" y="55"/>
                          </a:moveTo>
                          <a:lnTo>
                            <a:pt x="21" y="19"/>
                          </a:lnTo>
                          <a:lnTo>
                            <a:pt x="54" y="9"/>
                          </a:lnTo>
                          <a:lnTo>
                            <a:pt x="95" y="14"/>
                          </a:lnTo>
                          <a:lnTo>
                            <a:pt x="111" y="37"/>
                          </a:lnTo>
                          <a:lnTo>
                            <a:pt x="121" y="72"/>
                          </a:lnTo>
                          <a:lnTo>
                            <a:pt x="121" y="100"/>
                          </a:lnTo>
                          <a:lnTo>
                            <a:pt x="115" y="119"/>
                          </a:lnTo>
                          <a:lnTo>
                            <a:pt x="115" y="148"/>
                          </a:lnTo>
                          <a:lnTo>
                            <a:pt x="110" y="181"/>
                          </a:lnTo>
                          <a:lnTo>
                            <a:pt x="81" y="212"/>
                          </a:lnTo>
                          <a:lnTo>
                            <a:pt x="63" y="212"/>
                          </a:lnTo>
                          <a:lnTo>
                            <a:pt x="41" y="212"/>
                          </a:lnTo>
                          <a:lnTo>
                            <a:pt x="41" y="219"/>
                          </a:lnTo>
                          <a:lnTo>
                            <a:pt x="57" y="231"/>
                          </a:lnTo>
                          <a:lnTo>
                            <a:pt x="78" y="228"/>
                          </a:lnTo>
                          <a:lnTo>
                            <a:pt x="103" y="218"/>
                          </a:lnTo>
                          <a:lnTo>
                            <a:pt x="123" y="183"/>
                          </a:lnTo>
                          <a:lnTo>
                            <a:pt x="124" y="129"/>
                          </a:lnTo>
                          <a:lnTo>
                            <a:pt x="131" y="93"/>
                          </a:lnTo>
                          <a:lnTo>
                            <a:pt x="131" y="63"/>
                          </a:lnTo>
                          <a:lnTo>
                            <a:pt x="119" y="31"/>
                          </a:lnTo>
                          <a:lnTo>
                            <a:pt x="105" y="9"/>
                          </a:lnTo>
                          <a:lnTo>
                            <a:pt x="71" y="0"/>
                          </a:lnTo>
                          <a:lnTo>
                            <a:pt x="21" y="5"/>
                          </a:lnTo>
                          <a:lnTo>
                            <a:pt x="3" y="19"/>
                          </a:lnTo>
                          <a:lnTo>
                            <a:pt x="0" y="5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438" name="Freeform 1375"/>
                  <p:cNvSpPr>
                    <a:spLocks/>
                  </p:cNvSpPr>
                  <p:nvPr/>
                </p:nvSpPr>
                <p:spPr bwMode="auto">
                  <a:xfrm>
                    <a:off x="5060" y="1863"/>
                    <a:ext cx="143" cy="244"/>
                  </a:xfrm>
                  <a:custGeom>
                    <a:avLst/>
                    <a:gdLst>
                      <a:gd name="T0" fmla="*/ 0 w 999"/>
                      <a:gd name="T1" fmla="*/ 0 h 974"/>
                      <a:gd name="T2" fmla="*/ 0 w 999"/>
                      <a:gd name="T3" fmla="*/ 0 h 974"/>
                      <a:gd name="T4" fmla="*/ 0 w 999"/>
                      <a:gd name="T5" fmla="*/ 0 h 974"/>
                      <a:gd name="T6" fmla="*/ 0 w 999"/>
                      <a:gd name="T7" fmla="*/ 0 h 974"/>
                      <a:gd name="T8" fmla="*/ 0 w 999"/>
                      <a:gd name="T9" fmla="*/ 0 h 974"/>
                      <a:gd name="T10" fmla="*/ 0 w 999"/>
                      <a:gd name="T11" fmla="*/ 0 h 974"/>
                      <a:gd name="T12" fmla="*/ 0 w 999"/>
                      <a:gd name="T13" fmla="*/ 0 h 974"/>
                      <a:gd name="T14" fmla="*/ 0 w 999"/>
                      <a:gd name="T15" fmla="*/ 0 h 974"/>
                      <a:gd name="T16" fmla="*/ 0 w 999"/>
                      <a:gd name="T17" fmla="*/ 0 h 974"/>
                      <a:gd name="T18" fmla="*/ 0 w 999"/>
                      <a:gd name="T19" fmla="*/ 0 h 974"/>
                      <a:gd name="T20" fmla="*/ 0 w 999"/>
                      <a:gd name="T21" fmla="*/ 0 h 974"/>
                      <a:gd name="T22" fmla="*/ 0 w 999"/>
                      <a:gd name="T23" fmla="*/ 0 h 974"/>
                      <a:gd name="T24" fmla="*/ 0 w 999"/>
                      <a:gd name="T25" fmla="*/ 0 h 974"/>
                      <a:gd name="T26" fmla="*/ 0 w 999"/>
                      <a:gd name="T27" fmla="*/ 0 h 974"/>
                      <a:gd name="T28" fmla="*/ 0 w 999"/>
                      <a:gd name="T29" fmla="*/ 0 h 974"/>
                      <a:gd name="T30" fmla="*/ 0 w 999"/>
                      <a:gd name="T31" fmla="*/ 0 h 974"/>
                      <a:gd name="T32" fmla="*/ 0 w 999"/>
                      <a:gd name="T33" fmla="*/ 0 h 974"/>
                      <a:gd name="T34" fmla="*/ 0 w 999"/>
                      <a:gd name="T35" fmla="*/ 0 h 974"/>
                      <a:gd name="T36" fmla="*/ 0 w 999"/>
                      <a:gd name="T37" fmla="*/ 0 h 974"/>
                      <a:gd name="T38" fmla="*/ 0 w 999"/>
                      <a:gd name="T39" fmla="*/ 0 h 974"/>
                      <a:gd name="T40" fmla="*/ 0 w 999"/>
                      <a:gd name="T41" fmla="*/ 0 h 974"/>
                      <a:gd name="T42" fmla="*/ 0 w 999"/>
                      <a:gd name="T43" fmla="*/ 0 h 974"/>
                      <a:gd name="T44" fmla="*/ 0 w 999"/>
                      <a:gd name="T45" fmla="*/ 0 h 974"/>
                      <a:gd name="T46" fmla="*/ 0 w 999"/>
                      <a:gd name="T47" fmla="*/ 0 h 974"/>
                      <a:gd name="T48" fmla="*/ 0 w 999"/>
                      <a:gd name="T49" fmla="*/ 0 h 974"/>
                      <a:gd name="T50" fmla="*/ 0 w 999"/>
                      <a:gd name="T51" fmla="*/ 0 h 974"/>
                      <a:gd name="T52" fmla="*/ 0 w 999"/>
                      <a:gd name="T53" fmla="*/ 0 h 974"/>
                      <a:gd name="T54" fmla="*/ 0 w 999"/>
                      <a:gd name="T55" fmla="*/ 0 h 974"/>
                      <a:gd name="T56" fmla="*/ 0 w 999"/>
                      <a:gd name="T57" fmla="*/ 0 h 974"/>
                      <a:gd name="T58" fmla="*/ 0 w 999"/>
                      <a:gd name="T59" fmla="*/ 0 h 974"/>
                      <a:gd name="T60" fmla="*/ 0 w 999"/>
                      <a:gd name="T61" fmla="*/ 0 h 974"/>
                      <a:gd name="T62" fmla="*/ 0 w 999"/>
                      <a:gd name="T63" fmla="*/ 0 h 974"/>
                      <a:gd name="T64" fmla="*/ 0 w 999"/>
                      <a:gd name="T65" fmla="*/ 0 h 974"/>
                      <a:gd name="T66" fmla="*/ 0 w 999"/>
                      <a:gd name="T67" fmla="*/ 0 h 974"/>
                      <a:gd name="T68" fmla="*/ 0 w 999"/>
                      <a:gd name="T69" fmla="*/ 0 h 974"/>
                      <a:gd name="T70" fmla="*/ 0 w 999"/>
                      <a:gd name="T71" fmla="*/ 0 h 974"/>
                      <a:gd name="T72" fmla="*/ 0 w 999"/>
                      <a:gd name="T73" fmla="*/ 0 h 974"/>
                      <a:gd name="T74" fmla="*/ 0 w 999"/>
                      <a:gd name="T75" fmla="*/ 0 h 974"/>
                      <a:gd name="T76" fmla="*/ 0 w 999"/>
                      <a:gd name="T77" fmla="*/ 0 h 974"/>
                      <a:gd name="T78" fmla="*/ 0 w 999"/>
                      <a:gd name="T79" fmla="*/ 0 h 9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99" h="974">
                        <a:moveTo>
                          <a:pt x="0" y="273"/>
                        </a:moveTo>
                        <a:lnTo>
                          <a:pt x="60" y="383"/>
                        </a:lnTo>
                        <a:lnTo>
                          <a:pt x="160" y="403"/>
                        </a:lnTo>
                        <a:lnTo>
                          <a:pt x="103" y="358"/>
                        </a:lnTo>
                        <a:lnTo>
                          <a:pt x="199" y="390"/>
                        </a:lnTo>
                        <a:lnTo>
                          <a:pt x="288" y="400"/>
                        </a:lnTo>
                        <a:lnTo>
                          <a:pt x="196" y="358"/>
                        </a:lnTo>
                        <a:lnTo>
                          <a:pt x="164" y="313"/>
                        </a:lnTo>
                        <a:lnTo>
                          <a:pt x="270" y="380"/>
                        </a:lnTo>
                        <a:lnTo>
                          <a:pt x="330" y="400"/>
                        </a:lnTo>
                        <a:lnTo>
                          <a:pt x="413" y="411"/>
                        </a:lnTo>
                        <a:lnTo>
                          <a:pt x="391" y="453"/>
                        </a:lnTo>
                        <a:lnTo>
                          <a:pt x="337" y="473"/>
                        </a:lnTo>
                        <a:lnTo>
                          <a:pt x="401" y="473"/>
                        </a:lnTo>
                        <a:lnTo>
                          <a:pt x="452" y="459"/>
                        </a:lnTo>
                        <a:lnTo>
                          <a:pt x="405" y="486"/>
                        </a:lnTo>
                        <a:lnTo>
                          <a:pt x="337" y="514"/>
                        </a:lnTo>
                        <a:lnTo>
                          <a:pt x="445" y="498"/>
                        </a:lnTo>
                        <a:lnTo>
                          <a:pt x="388" y="528"/>
                        </a:lnTo>
                        <a:lnTo>
                          <a:pt x="337" y="543"/>
                        </a:lnTo>
                        <a:lnTo>
                          <a:pt x="405" y="543"/>
                        </a:lnTo>
                        <a:lnTo>
                          <a:pt x="465" y="535"/>
                        </a:lnTo>
                        <a:lnTo>
                          <a:pt x="373" y="588"/>
                        </a:lnTo>
                        <a:lnTo>
                          <a:pt x="465" y="573"/>
                        </a:lnTo>
                        <a:lnTo>
                          <a:pt x="487" y="563"/>
                        </a:lnTo>
                        <a:lnTo>
                          <a:pt x="448" y="598"/>
                        </a:lnTo>
                        <a:lnTo>
                          <a:pt x="416" y="604"/>
                        </a:lnTo>
                        <a:lnTo>
                          <a:pt x="394" y="614"/>
                        </a:lnTo>
                        <a:lnTo>
                          <a:pt x="484" y="625"/>
                        </a:lnTo>
                        <a:lnTo>
                          <a:pt x="565" y="611"/>
                        </a:lnTo>
                        <a:lnTo>
                          <a:pt x="608" y="601"/>
                        </a:lnTo>
                        <a:lnTo>
                          <a:pt x="576" y="643"/>
                        </a:lnTo>
                        <a:lnTo>
                          <a:pt x="611" y="656"/>
                        </a:lnTo>
                        <a:lnTo>
                          <a:pt x="579" y="698"/>
                        </a:lnTo>
                        <a:lnTo>
                          <a:pt x="547" y="715"/>
                        </a:lnTo>
                        <a:lnTo>
                          <a:pt x="477" y="736"/>
                        </a:lnTo>
                        <a:lnTo>
                          <a:pt x="536" y="743"/>
                        </a:lnTo>
                        <a:lnTo>
                          <a:pt x="600" y="729"/>
                        </a:lnTo>
                        <a:lnTo>
                          <a:pt x="554" y="763"/>
                        </a:lnTo>
                        <a:lnTo>
                          <a:pt x="504" y="788"/>
                        </a:lnTo>
                        <a:lnTo>
                          <a:pt x="440" y="791"/>
                        </a:lnTo>
                        <a:lnTo>
                          <a:pt x="529" y="808"/>
                        </a:lnTo>
                        <a:lnTo>
                          <a:pt x="597" y="798"/>
                        </a:lnTo>
                        <a:lnTo>
                          <a:pt x="573" y="849"/>
                        </a:lnTo>
                        <a:lnTo>
                          <a:pt x="541" y="877"/>
                        </a:lnTo>
                        <a:lnTo>
                          <a:pt x="487" y="891"/>
                        </a:lnTo>
                        <a:lnTo>
                          <a:pt x="551" y="891"/>
                        </a:lnTo>
                        <a:lnTo>
                          <a:pt x="625" y="874"/>
                        </a:lnTo>
                        <a:lnTo>
                          <a:pt x="661" y="861"/>
                        </a:lnTo>
                        <a:lnTo>
                          <a:pt x="600" y="902"/>
                        </a:lnTo>
                        <a:lnTo>
                          <a:pt x="544" y="916"/>
                        </a:lnTo>
                        <a:lnTo>
                          <a:pt x="611" y="916"/>
                        </a:lnTo>
                        <a:lnTo>
                          <a:pt x="672" y="902"/>
                        </a:lnTo>
                        <a:lnTo>
                          <a:pt x="654" y="947"/>
                        </a:lnTo>
                        <a:lnTo>
                          <a:pt x="611" y="974"/>
                        </a:lnTo>
                        <a:lnTo>
                          <a:pt x="675" y="954"/>
                        </a:lnTo>
                        <a:lnTo>
                          <a:pt x="732" y="902"/>
                        </a:lnTo>
                        <a:lnTo>
                          <a:pt x="746" y="902"/>
                        </a:lnTo>
                        <a:lnTo>
                          <a:pt x="800" y="912"/>
                        </a:lnTo>
                        <a:lnTo>
                          <a:pt x="857" y="894"/>
                        </a:lnTo>
                        <a:lnTo>
                          <a:pt x="807" y="884"/>
                        </a:lnTo>
                        <a:lnTo>
                          <a:pt x="803" y="861"/>
                        </a:lnTo>
                        <a:lnTo>
                          <a:pt x="810" y="801"/>
                        </a:lnTo>
                        <a:lnTo>
                          <a:pt x="871" y="753"/>
                        </a:lnTo>
                        <a:lnTo>
                          <a:pt x="935" y="663"/>
                        </a:lnTo>
                        <a:lnTo>
                          <a:pt x="999" y="501"/>
                        </a:lnTo>
                        <a:lnTo>
                          <a:pt x="985" y="363"/>
                        </a:lnTo>
                        <a:lnTo>
                          <a:pt x="960" y="255"/>
                        </a:lnTo>
                        <a:lnTo>
                          <a:pt x="896" y="193"/>
                        </a:lnTo>
                        <a:lnTo>
                          <a:pt x="896" y="155"/>
                        </a:lnTo>
                        <a:lnTo>
                          <a:pt x="846" y="85"/>
                        </a:lnTo>
                        <a:lnTo>
                          <a:pt x="753" y="30"/>
                        </a:lnTo>
                        <a:lnTo>
                          <a:pt x="643" y="10"/>
                        </a:lnTo>
                        <a:lnTo>
                          <a:pt x="504" y="0"/>
                        </a:lnTo>
                        <a:lnTo>
                          <a:pt x="381" y="10"/>
                        </a:lnTo>
                        <a:lnTo>
                          <a:pt x="260" y="37"/>
                        </a:lnTo>
                        <a:lnTo>
                          <a:pt x="149" y="82"/>
                        </a:lnTo>
                        <a:lnTo>
                          <a:pt x="75" y="117"/>
                        </a:lnTo>
                        <a:lnTo>
                          <a:pt x="14" y="165"/>
                        </a:lnTo>
                        <a:lnTo>
                          <a:pt x="0" y="27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39" name="Freeform 1376"/>
                  <p:cNvSpPr>
                    <a:spLocks/>
                  </p:cNvSpPr>
                  <p:nvPr/>
                </p:nvSpPr>
                <p:spPr bwMode="auto">
                  <a:xfrm>
                    <a:off x="5063" y="1869"/>
                    <a:ext cx="136" cy="227"/>
                  </a:xfrm>
                  <a:custGeom>
                    <a:avLst/>
                    <a:gdLst>
                      <a:gd name="T0" fmla="*/ 0 w 955"/>
                      <a:gd name="T1" fmla="*/ 0 h 906"/>
                      <a:gd name="T2" fmla="*/ 0 w 955"/>
                      <a:gd name="T3" fmla="*/ 0 h 906"/>
                      <a:gd name="T4" fmla="*/ 0 w 955"/>
                      <a:gd name="T5" fmla="*/ 0 h 906"/>
                      <a:gd name="T6" fmla="*/ 0 w 955"/>
                      <a:gd name="T7" fmla="*/ 0 h 906"/>
                      <a:gd name="T8" fmla="*/ 0 w 955"/>
                      <a:gd name="T9" fmla="*/ 0 h 906"/>
                      <a:gd name="T10" fmla="*/ 0 w 955"/>
                      <a:gd name="T11" fmla="*/ 0 h 906"/>
                      <a:gd name="T12" fmla="*/ 0 w 955"/>
                      <a:gd name="T13" fmla="*/ 0 h 906"/>
                      <a:gd name="T14" fmla="*/ 0 w 955"/>
                      <a:gd name="T15" fmla="*/ 0 h 906"/>
                      <a:gd name="T16" fmla="*/ 0 w 955"/>
                      <a:gd name="T17" fmla="*/ 0 h 906"/>
                      <a:gd name="T18" fmla="*/ 0 w 955"/>
                      <a:gd name="T19" fmla="*/ 0 h 906"/>
                      <a:gd name="T20" fmla="*/ 0 w 955"/>
                      <a:gd name="T21" fmla="*/ 0 h 906"/>
                      <a:gd name="T22" fmla="*/ 0 w 955"/>
                      <a:gd name="T23" fmla="*/ 0 h 906"/>
                      <a:gd name="T24" fmla="*/ 0 w 955"/>
                      <a:gd name="T25" fmla="*/ 0 h 906"/>
                      <a:gd name="T26" fmla="*/ 0 w 955"/>
                      <a:gd name="T27" fmla="*/ 0 h 906"/>
                      <a:gd name="T28" fmla="*/ 0 w 955"/>
                      <a:gd name="T29" fmla="*/ 0 h 906"/>
                      <a:gd name="T30" fmla="*/ 0 w 955"/>
                      <a:gd name="T31" fmla="*/ 0 h 906"/>
                      <a:gd name="T32" fmla="*/ 0 w 955"/>
                      <a:gd name="T33" fmla="*/ 0 h 906"/>
                      <a:gd name="T34" fmla="*/ 0 w 955"/>
                      <a:gd name="T35" fmla="*/ 0 h 906"/>
                      <a:gd name="T36" fmla="*/ 0 w 955"/>
                      <a:gd name="T37" fmla="*/ 0 h 906"/>
                      <a:gd name="T38" fmla="*/ 0 w 955"/>
                      <a:gd name="T39" fmla="*/ 0 h 906"/>
                      <a:gd name="T40" fmla="*/ 0 w 955"/>
                      <a:gd name="T41" fmla="*/ 0 h 906"/>
                      <a:gd name="T42" fmla="*/ 0 w 955"/>
                      <a:gd name="T43" fmla="*/ 0 h 906"/>
                      <a:gd name="T44" fmla="*/ 0 w 955"/>
                      <a:gd name="T45" fmla="*/ 0 h 906"/>
                      <a:gd name="T46" fmla="*/ 0 w 955"/>
                      <a:gd name="T47" fmla="*/ 0 h 906"/>
                      <a:gd name="T48" fmla="*/ 0 w 955"/>
                      <a:gd name="T49" fmla="*/ 0 h 906"/>
                      <a:gd name="T50" fmla="*/ 0 w 955"/>
                      <a:gd name="T51" fmla="*/ 0 h 906"/>
                      <a:gd name="T52" fmla="*/ 0 w 955"/>
                      <a:gd name="T53" fmla="*/ 0 h 906"/>
                      <a:gd name="T54" fmla="*/ 0 w 955"/>
                      <a:gd name="T55" fmla="*/ 0 h 906"/>
                      <a:gd name="T56" fmla="*/ 0 w 955"/>
                      <a:gd name="T57" fmla="*/ 0 h 906"/>
                      <a:gd name="T58" fmla="*/ 0 w 955"/>
                      <a:gd name="T59" fmla="*/ 0 h 906"/>
                      <a:gd name="T60" fmla="*/ 0 w 955"/>
                      <a:gd name="T61" fmla="*/ 0 h 906"/>
                      <a:gd name="T62" fmla="*/ 0 w 955"/>
                      <a:gd name="T63" fmla="*/ 0 h 906"/>
                      <a:gd name="T64" fmla="*/ 0 w 955"/>
                      <a:gd name="T65" fmla="*/ 0 h 906"/>
                      <a:gd name="T66" fmla="*/ 0 w 955"/>
                      <a:gd name="T67" fmla="*/ 0 h 906"/>
                      <a:gd name="T68" fmla="*/ 0 w 955"/>
                      <a:gd name="T69" fmla="*/ 0 h 906"/>
                      <a:gd name="T70" fmla="*/ 0 w 955"/>
                      <a:gd name="T71" fmla="*/ 0 h 906"/>
                      <a:gd name="T72" fmla="*/ 0 w 955"/>
                      <a:gd name="T73" fmla="*/ 0 h 906"/>
                      <a:gd name="T74" fmla="*/ 0 w 955"/>
                      <a:gd name="T75" fmla="*/ 0 h 906"/>
                      <a:gd name="T76" fmla="*/ 0 w 955"/>
                      <a:gd name="T77" fmla="*/ 0 h 9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55" h="906">
                        <a:moveTo>
                          <a:pt x="398" y="422"/>
                        </a:moveTo>
                        <a:lnTo>
                          <a:pt x="466" y="412"/>
                        </a:lnTo>
                        <a:lnTo>
                          <a:pt x="419" y="460"/>
                        </a:lnTo>
                        <a:lnTo>
                          <a:pt x="486" y="447"/>
                        </a:lnTo>
                        <a:lnTo>
                          <a:pt x="419" y="498"/>
                        </a:lnTo>
                        <a:lnTo>
                          <a:pt x="504" y="478"/>
                        </a:lnTo>
                        <a:lnTo>
                          <a:pt x="437" y="536"/>
                        </a:lnTo>
                        <a:lnTo>
                          <a:pt x="529" y="508"/>
                        </a:lnTo>
                        <a:lnTo>
                          <a:pt x="469" y="568"/>
                        </a:lnTo>
                        <a:lnTo>
                          <a:pt x="604" y="553"/>
                        </a:lnTo>
                        <a:lnTo>
                          <a:pt x="661" y="540"/>
                        </a:lnTo>
                        <a:lnTo>
                          <a:pt x="619" y="602"/>
                        </a:lnTo>
                        <a:lnTo>
                          <a:pt x="654" y="605"/>
                        </a:lnTo>
                        <a:lnTo>
                          <a:pt x="643" y="640"/>
                        </a:lnTo>
                        <a:lnTo>
                          <a:pt x="558" y="688"/>
                        </a:lnTo>
                        <a:lnTo>
                          <a:pt x="611" y="692"/>
                        </a:lnTo>
                        <a:lnTo>
                          <a:pt x="568" y="733"/>
                        </a:lnTo>
                        <a:lnTo>
                          <a:pt x="511" y="768"/>
                        </a:lnTo>
                        <a:lnTo>
                          <a:pt x="579" y="761"/>
                        </a:lnTo>
                        <a:lnTo>
                          <a:pt x="604" y="754"/>
                        </a:lnTo>
                        <a:lnTo>
                          <a:pt x="587" y="803"/>
                        </a:lnTo>
                        <a:lnTo>
                          <a:pt x="558" y="844"/>
                        </a:lnTo>
                        <a:lnTo>
                          <a:pt x="619" y="826"/>
                        </a:lnTo>
                        <a:lnTo>
                          <a:pt x="664" y="806"/>
                        </a:lnTo>
                        <a:lnTo>
                          <a:pt x="647" y="848"/>
                        </a:lnTo>
                        <a:lnTo>
                          <a:pt x="622" y="865"/>
                        </a:lnTo>
                        <a:lnTo>
                          <a:pt x="679" y="848"/>
                        </a:lnTo>
                        <a:lnTo>
                          <a:pt x="661" y="906"/>
                        </a:lnTo>
                        <a:lnTo>
                          <a:pt x="711" y="854"/>
                        </a:lnTo>
                        <a:lnTo>
                          <a:pt x="782" y="875"/>
                        </a:lnTo>
                        <a:lnTo>
                          <a:pt x="767" y="830"/>
                        </a:lnTo>
                        <a:lnTo>
                          <a:pt x="778" y="775"/>
                        </a:lnTo>
                        <a:lnTo>
                          <a:pt x="834" y="713"/>
                        </a:lnTo>
                        <a:lnTo>
                          <a:pt x="910" y="591"/>
                        </a:lnTo>
                        <a:lnTo>
                          <a:pt x="955" y="463"/>
                        </a:lnTo>
                        <a:lnTo>
                          <a:pt x="942" y="353"/>
                        </a:lnTo>
                        <a:lnTo>
                          <a:pt x="920" y="257"/>
                        </a:lnTo>
                        <a:lnTo>
                          <a:pt x="863" y="200"/>
                        </a:lnTo>
                        <a:lnTo>
                          <a:pt x="881" y="257"/>
                        </a:lnTo>
                        <a:lnTo>
                          <a:pt x="853" y="335"/>
                        </a:lnTo>
                        <a:lnTo>
                          <a:pt x="863" y="267"/>
                        </a:lnTo>
                        <a:lnTo>
                          <a:pt x="853" y="200"/>
                        </a:lnTo>
                        <a:lnTo>
                          <a:pt x="807" y="225"/>
                        </a:lnTo>
                        <a:lnTo>
                          <a:pt x="750" y="284"/>
                        </a:lnTo>
                        <a:lnTo>
                          <a:pt x="799" y="208"/>
                        </a:lnTo>
                        <a:lnTo>
                          <a:pt x="846" y="190"/>
                        </a:lnTo>
                        <a:lnTo>
                          <a:pt x="814" y="163"/>
                        </a:lnTo>
                        <a:lnTo>
                          <a:pt x="738" y="142"/>
                        </a:lnTo>
                        <a:lnTo>
                          <a:pt x="807" y="142"/>
                        </a:lnTo>
                        <a:lnTo>
                          <a:pt x="842" y="163"/>
                        </a:lnTo>
                        <a:lnTo>
                          <a:pt x="842" y="115"/>
                        </a:lnTo>
                        <a:lnTo>
                          <a:pt x="764" y="52"/>
                        </a:lnTo>
                        <a:lnTo>
                          <a:pt x="703" y="21"/>
                        </a:lnTo>
                        <a:lnTo>
                          <a:pt x="579" y="0"/>
                        </a:lnTo>
                        <a:lnTo>
                          <a:pt x="447" y="0"/>
                        </a:lnTo>
                        <a:lnTo>
                          <a:pt x="348" y="7"/>
                        </a:lnTo>
                        <a:lnTo>
                          <a:pt x="223" y="39"/>
                        </a:lnTo>
                        <a:lnTo>
                          <a:pt x="127" y="80"/>
                        </a:lnTo>
                        <a:lnTo>
                          <a:pt x="42" y="118"/>
                        </a:lnTo>
                        <a:lnTo>
                          <a:pt x="18" y="152"/>
                        </a:lnTo>
                        <a:lnTo>
                          <a:pt x="0" y="212"/>
                        </a:lnTo>
                        <a:lnTo>
                          <a:pt x="10" y="267"/>
                        </a:lnTo>
                        <a:lnTo>
                          <a:pt x="28" y="312"/>
                        </a:lnTo>
                        <a:lnTo>
                          <a:pt x="53" y="343"/>
                        </a:lnTo>
                        <a:lnTo>
                          <a:pt x="78" y="360"/>
                        </a:lnTo>
                        <a:lnTo>
                          <a:pt x="63" y="322"/>
                        </a:lnTo>
                        <a:lnTo>
                          <a:pt x="57" y="287"/>
                        </a:lnTo>
                        <a:lnTo>
                          <a:pt x="95" y="318"/>
                        </a:lnTo>
                        <a:lnTo>
                          <a:pt x="170" y="350"/>
                        </a:lnTo>
                        <a:lnTo>
                          <a:pt x="124" y="312"/>
                        </a:lnTo>
                        <a:lnTo>
                          <a:pt x="117" y="277"/>
                        </a:lnTo>
                        <a:lnTo>
                          <a:pt x="117" y="257"/>
                        </a:lnTo>
                        <a:lnTo>
                          <a:pt x="185" y="290"/>
                        </a:lnTo>
                        <a:lnTo>
                          <a:pt x="267" y="335"/>
                        </a:lnTo>
                        <a:lnTo>
                          <a:pt x="331" y="360"/>
                        </a:lnTo>
                        <a:lnTo>
                          <a:pt x="415" y="357"/>
                        </a:lnTo>
                        <a:lnTo>
                          <a:pt x="447" y="350"/>
                        </a:lnTo>
                        <a:lnTo>
                          <a:pt x="398" y="42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40" name="Oval 1377"/>
                  <p:cNvSpPr>
                    <a:spLocks noChangeArrowheads="1"/>
                  </p:cNvSpPr>
                  <p:nvPr/>
                </p:nvSpPr>
                <p:spPr bwMode="auto">
                  <a:xfrm>
                    <a:off x="5130" y="2027"/>
                    <a:ext cx="11" cy="18"/>
                  </a:xfrm>
                  <a:prstGeom prst="ellipse">
                    <a:avLst/>
                  </a:prstGeom>
                  <a:solidFill>
                    <a:srgbClr val="008080"/>
                  </a:solidFill>
                  <a:ln w="1588">
                    <a:solidFill>
                      <a:srgbClr val="004040"/>
                    </a:solidFill>
                    <a:round/>
                    <a:headEnd/>
                    <a:tailEnd/>
                  </a:ln>
                </p:spPr>
                <p:txBody>
                  <a:bodyPr/>
                  <a:lstStyle/>
                  <a:p>
                    <a:endParaRPr lang="zh-CN" altLang="en-US" sz="2400"/>
                  </a:p>
                </p:txBody>
              </p:sp>
            </p:grpSp>
            <p:grpSp>
              <p:nvGrpSpPr>
                <p:cNvPr id="58411" name="Group 1378"/>
                <p:cNvGrpSpPr>
                  <a:grpSpLocks/>
                </p:cNvGrpSpPr>
                <p:nvPr/>
              </p:nvGrpSpPr>
              <p:grpSpPr bwMode="auto">
                <a:xfrm>
                  <a:off x="4869" y="2415"/>
                  <a:ext cx="103" cy="95"/>
                  <a:chOff x="4869" y="2415"/>
                  <a:chExt cx="103" cy="95"/>
                </a:xfrm>
              </p:grpSpPr>
              <p:sp>
                <p:nvSpPr>
                  <p:cNvPr id="58421" name="Freeform 1379"/>
                  <p:cNvSpPr>
                    <a:spLocks/>
                  </p:cNvSpPr>
                  <p:nvPr/>
                </p:nvSpPr>
                <p:spPr bwMode="auto">
                  <a:xfrm>
                    <a:off x="4869" y="2415"/>
                    <a:ext cx="103" cy="95"/>
                  </a:xfrm>
                  <a:custGeom>
                    <a:avLst/>
                    <a:gdLst>
                      <a:gd name="T0" fmla="*/ 0 w 715"/>
                      <a:gd name="T1" fmla="*/ 0 h 380"/>
                      <a:gd name="T2" fmla="*/ 0 w 715"/>
                      <a:gd name="T3" fmla="*/ 0 h 380"/>
                      <a:gd name="T4" fmla="*/ 0 w 715"/>
                      <a:gd name="T5" fmla="*/ 0 h 380"/>
                      <a:gd name="T6" fmla="*/ 0 w 715"/>
                      <a:gd name="T7" fmla="*/ 0 h 380"/>
                      <a:gd name="T8" fmla="*/ 0 w 715"/>
                      <a:gd name="T9" fmla="*/ 0 h 380"/>
                      <a:gd name="T10" fmla="*/ 0 w 715"/>
                      <a:gd name="T11" fmla="*/ 0 h 380"/>
                      <a:gd name="T12" fmla="*/ 0 w 715"/>
                      <a:gd name="T13" fmla="*/ 0 h 380"/>
                      <a:gd name="T14" fmla="*/ 0 w 715"/>
                      <a:gd name="T15" fmla="*/ 0 h 380"/>
                      <a:gd name="T16" fmla="*/ 0 w 715"/>
                      <a:gd name="T17" fmla="*/ 0 h 380"/>
                      <a:gd name="T18" fmla="*/ 0 w 715"/>
                      <a:gd name="T19" fmla="*/ 0 h 380"/>
                      <a:gd name="T20" fmla="*/ 0 w 715"/>
                      <a:gd name="T21" fmla="*/ 0 h 380"/>
                      <a:gd name="T22" fmla="*/ 0 w 715"/>
                      <a:gd name="T23" fmla="*/ 0 h 380"/>
                      <a:gd name="T24" fmla="*/ 0 w 715"/>
                      <a:gd name="T25" fmla="*/ 0 h 380"/>
                      <a:gd name="T26" fmla="*/ 0 w 715"/>
                      <a:gd name="T27" fmla="*/ 0 h 380"/>
                      <a:gd name="T28" fmla="*/ 0 w 715"/>
                      <a:gd name="T29" fmla="*/ 0 h 380"/>
                      <a:gd name="T30" fmla="*/ 0 w 715"/>
                      <a:gd name="T31" fmla="*/ 0 h 380"/>
                      <a:gd name="T32" fmla="*/ 0 w 715"/>
                      <a:gd name="T33" fmla="*/ 0 h 380"/>
                      <a:gd name="T34" fmla="*/ 0 w 715"/>
                      <a:gd name="T35" fmla="*/ 0 h 380"/>
                      <a:gd name="T36" fmla="*/ 0 w 715"/>
                      <a:gd name="T37" fmla="*/ 0 h 380"/>
                      <a:gd name="T38" fmla="*/ 0 w 715"/>
                      <a:gd name="T39" fmla="*/ 0 h 380"/>
                      <a:gd name="T40" fmla="*/ 0 w 715"/>
                      <a:gd name="T41" fmla="*/ 0 h 380"/>
                      <a:gd name="T42" fmla="*/ 0 w 715"/>
                      <a:gd name="T43" fmla="*/ 0 h 380"/>
                      <a:gd name="T44" fmla="*/ 0 w 715"/>
                      <a:gd name="T45" fmla="*/ 0 h 380"/>
                      <a:gd name="T46" fmla="*/ 0 w 715"/>
                      <a:gd name="T47" fmla="*/ 0 h 380"/>
                      <a:gd name="T48" fmla="*/ 0 w 715"/>
                      <a:gd name="T49" fmla="*/ 0 h 380"/>
                      <a:gd name="T50" fmla="*/ 0 w 715"/>
                      <a:gd name="T51" fmla="*/ 0 h 380"/>
                      <a:gd name="T52" fmla="*/ 0 w 715"/>
                      <a:gd name="T53" fmla="*/ 0 h 380"/>
                      <a:gd name="T54" fmla="*/ 0 w 715"/>
                      <a:gd name="T55" fmla="*/ 0 h 380"/>
                      <a:gd name="T56" fmla="*/ 0 w 715"/>
                      <a:gd name="T57" fmla="*/ 0 h 380"/>
                      <a:gd name="T58" fmla="*/ 0 w 715"/>
                      <a:gd name="T59" fmla="*/ 0 h 380"/>
                      <a:gd name="T60" fmla="*/ 0 w 715"/>
                      <a:gd name="T61" fmla="*/ 0 h 380"/>
                      <a:gd name="T62" fmla="*/ 0 w 715"/>
                      <a:gd name="T63" fmla="*/ 0 h 380"/>
                      <a:gd name="T64" fmla="*/ 0 w 715"/>
                      <a:gd name="T65" fmla="*/ 0 h 380"/>
                      <a:gd name="T66" fmla="*/ 0 w 715"/>
                      <a:gd name="T67" fmla="*/ 0 h 380"/>
                      <a:gd name="T68" fmla="*/ 0 w 715"/>
                      <a:gd name="T69" fmla="*/ 0 h 380"/>
                      <a:gd name="T70" fmla="*/ 0 w 715"/>
                      <a:gd name="T71" fmla="*/ 0 h 380"/>
                      <a:gd name="T72" fmla="*/ 0 w 715"/>
                      <a:gd name="T73" fmla="*/ 0 h 380"/>
                      <a:gd name="T74" fmla="*/ 0 w 715"/>
                      <a:gd name="T75" fmla="*/ 0 h 380"/>
                      <a:gd name="T76" fmla="*/ 0 w 715"/>
                      <a:gd name="T77" fmla="*/ 0 h 380"/>
                      <a:gd name="T78" fmla="*/ 0 w 715"/>
                      <a:gd name="T79" fmla="*/ 0 h 380"/>
                      <a:gd name="T80" fmla="*/ 0 w 715"/>
                      <a:gd name="T81" fmla="*/ 0 h 380"/>
                      <a:gd name="T82" fmla="*/ 0 w 715"/>
                      <a:gd name="T83" fmla="*/ 0 h 380"/>
                      <a:gd name="T84" fmla="*/ 0 w 715"/>
                      <a:gd name="T85" fmla="*/ 0 h 380"/>
                      <a:gd name="T86" fmla="*/ 0 w 715"/>
                      <a:gd name="T87" fmla="*/ 0 h 380"/>
                      <a:gd name="T88" fmla="*/ 0 w 715"/>
                      <a:gd name="T89" fmla="*/ 0 h 380"/>
                      <a:gd name="T90" fmla="*/ 0 w 715"/>
                      <a:gd name="T91" fmla="*/ 0 h 380"/>
                      <a:gd name="T92" fmla="*/ 0 w 715"/>
                      <a:gd name="T93" fmla="*/ 0 h 380"/>
                      <a:gd name="T94" fmla="*/ 0 w 715"/>
                      <a:gd name="T95" fmla="*/ 0 h 380"/>
                      <a:gd name="T96" fmla="*/ 0 w 715"/>
                      <a:gd name="T97" fmla="*/ 0 h 380"/>
                      <a:gd name="T98" fmla="*/ 0 w 715"/>
                      <a:gd name="T99" fmla="*/ 0 h 380"/>
                      <a:gd name="T100" fmla="*/ 0 w 715"/>
                      <a:gd name="T101" fmla="*/ 0 h 380"/>
                      <a:gd name="T102" fmla="*/ 0 w 715"/>
                      <a:gd name="T103" fmla="*/ 0 h 380"/>
                      <a:gd name="T104" fmla="*/ 0 w 715"/>
                      <a:gd name="T105" fmla="*/ 0 h 380"/>
                      <a:gd name="T106" fmla="*/ 0 w 715"/>
                      <a:gd name="T107" fmla="*/ 0 h 380"/>
                      <a:gd name="T108" fmla="*/ 0 w 715"/>
                      <a:gd name="T109" fmla="*/ 0 h 380"/>
                      <a:gd name="T110" fmla="*/ 0 w 715"/>
                      <a:gd name="T111" fmla="*/ 0 h 380"/>
                      <a:gd name="T112" fmla="*/ 0 w 715"/>
                      <a:gd name="T113" fmla="*/ 0 h 3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15" h="380">
                        <a:moveTo>
                          <a:pt x="715" y="226"/>
                        </a:moveTo>
                        <a:lnTo>
                          <a:pt x="626" y="209"/>
                        </a:lnTo>
                        <a:lnTo>
                          <a:pt x="593" y="203"/>
                        </a:lnTo>
                        <a:lnTo>
                          <a:pt x="575" y="188"/>
                        </a:lnTo>
                        <a:lnTo>
                          <a:pt x="552" y="162"/>
                        </a:lnTo>
                        <a:lnTo>
                          <a:pt x="510" y="127"/>
                        </a:lnTo>
                        <a:lnTo>
                          <a:pt x="432" y="71"/>
                        </a:lnTo>
                        <a:lnTo>
                          <a:pt x="420" y="52"/>
                        </a:lnTo>
                        <a:lnTo>
                          <a:pt x="398" y="35"/>
                        </a:lnTo>
                        <a:lnTo>
                          <a:pt x="356" y="29"/>
                        </a:lnTo>
                        <a:lnTo>
                          <a:pt x="232" y="9"/>
                        </a:lnTo>
                        <a:lnTo>
                          <a:pt x="197" y="0"/>
                        </a:lnTo>
                        <a:lnTo>
                          <a:pt x="167" y="13"/>
                        </a:lnTo>
                        <a:lnTo>
                          <a:pt x="150" y="24"/>
                        </a:lnTo>
                        <a:lnTo>
                          <a:pt x="108" y="42"/>
                        </a:lnTo>
                        <a:lnTo>
                          <a:pt x="84" y="51"/>
                        </a:lnTo>
                        <a:lnTo>
                          <a:pt x="61" y="57"/>
                        </a:lnTo>
                        <a:lnTo>
                          <a:pt x="48" y="67"/>
                        </a:lnTo>
                        <a:lnTo>
                          <a:pt x="35" y="90"/>
                        </a:lnTo>
                        <a:lnTo>
                          <a:pt x="20" y="106"/>
                        </a:lnTo>
                        <a:lnTo>
                          <a:pt x="15" y="121"/>
                        </a:lnTo>
                        <a:lnTo>
                          <a:pt x="12" y="129"/>
                        </a:lnTo>
                        <a:lnTo>
                          <a:pt x="0" y="148"/>
                        </a:lnTo>
                        <a:lnTo>
                          <a:pt x="12" y="160"/>
                        </a:lnTo>
                        <a:lnTo>
                          <a:pt x="23" y="165"/>
                        </a:lnTo>
                        <a:lnTo>
                          <a:pt x="46" y="162"/>
                        </a:lnTo>
                        <a:lnTo>
                          <a:pt x="67" y="156"/>
                        </a:lnTo>
                        <a:lnTo>
                          <a:pt x="85" y="146"/>
                        </a:lnTo>
                        <a:lnTo>
                          <a:pt x="104" y="146"/>
                        </a:lnTo>
                        <a:lnTo>
                          <a:pt x="125" y="142"/>
                        </a:lnTo>
                        <a:lnTo>
                          <a:pt x="148" y="134"/>
                        </a:lnTo>
                        <a:lnTo>
                          <a:pt x="179" y="139"/>
                        </a:lnTo>
                        <a:lnTo>
                          <a:pt x="203" y="148"/>
                        </a:lnTo>
                        <a:lnTo>
                          <a:pt x="148" y="160"/>
                        </a:lnTo>
                        <a:lnTo>
                          <a:pt x="109" y="171"/>
                        </a:lnTo>
                        <a:lnTo>
                          <a:pt x="62" y="188"/>
                        </a:lnTo>
                        <a:lnTo>
                          <a:pt x="49" y="198"/>
                        </a:lnTo>
                        <a:lnTo>
                          <a:pt x="47" y="210"/>
                        </a:lnTo>
                        <a:lnTo>
                          <a:pt x="56" y="217"/>
                        </a:lnTo>
                        <a:lnTo>
                          <a:pt x="72" y="225"/>
                        </a:lnTo>
                        <a:lnTo>
                          <a:pt x="89" y="224"/>
                        </a:lnTo>
                        <a:lnTo>
                          <a:pt x="152" y="209"/>
                        </a:lnTo>
                        <a:lnTo>
                          <a:pt x="212" y="206"/>
                        </a:lnTo>
                        <a:lnTo>
                          <a:pt x="255" y="209"/>
                        </a:lnTo>
                        <a:lnTo>
                          <a:pt x="280" y="224"/>
                        </a:lnTo>
                        <a:lnTo>
                          <a:pt x="308" y="243"/>
                        </a:lnTo>
                        <a:lnTo>
                          <a:pt x="332" y="266"/>
                        </a:lnTo>
                        <a:lnTo>
                          <a:pt x="353" y="297"/>
                        </a:lnTo>
                        <a:lnTo>
                          <a:pt x="378" y="320"/>
                        </a:lnTo>
                        <a:lnTo>
                          <a:pt x="408" y="333"/>
                        </a:lnTo>
                        <a:lnTo>
                          <a:pt x="439" y="336"/>
                        </a:lnTo>
                        <a:lnTo>
                          <a:pt x="472" y="338"/>
                        </a:lnTo>
                        <a:lnTo>
                          <a:pt x="515" y="340"/>
                        </a:lnTo>
                        <a:lnTo>
                          <a:pt x="561" y="344"/>
                        </a:lnTo>
                        <a:lnTo>
                          <a:pt x="597" y="361"/>
                        </a:lnTo>
                        <a:lnTo>
                          <a:pt x="715" y="380"/>
                        </a:lnTo>
                        <a:lnTo>
                          <a:pt x="715" y="226"/>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422" name="Freeform 1380"/>
                  <p:cNvSpPr>
                    <a:spLocks/>
                  </p:cNvSpPr>
                  <p:nvPr/>
                </p:nvSpPr>
                <p:spPr bwMode="auto">
                  <a:xfrm>
                    <a:off x="4874" y="2432"/>
                    <a:ext cx="33" cy="12"/>
                  </a:xfrm>
                  <a:custGeom>
                    <a:avLst/>
                    <a:gdLst>
                      <a:gd name="T0" fmla="*/ 0 w 229"/>
                      <a:gd name="T1" fmla="*/ 0 h 48"/>
                      <a:gd name="T2" fmla="*/ 0 w 229"/>
                      <a:gd name="T3" fmla="*/ 0 h 48"/>
                      <a:gd name="T4" fmla="*/ 0 w 229"/>
                      <a:gd name="T5" fmla="*/ 0 h 48"/>
                      <a:gd name="T6" fmla="*/ 0 w 229"/>
                      <a:gd name="T7" fmla="*/ 0 h 48"/>
                      <a:gd name="T8" fmla="*/ 0 w 229"/>
                      <a:gd name="T9" fmla="*/ 0 h 48"/>
                      <a:gd name="T10" fmla="*/ 0 w 229"/>
                      <a:gd name="T11" fmla="*/ 0 h 48"/>
                      <a:gd name="T12" fmla="*/ 0 w 229"/>
                      <a:gd name="T13" fmla="*/ 0 h 48"/>
                      <a:gd name="T14" fmla="*/ 0 w 229"/>
                      <a:gd name="T15" fmla="*/ 0 h 48"/>
                      <a:gd name="T16" fmla="*/ 0 w 229"/>
                      <a:gd name="T17" fmla="*/ 0 h 48"/>
                      <a:gd name="T18" fmla="*/ 0 w 229"/>
                      <a:gd name="T19" fmla="*/ 0 h 48"/>
                      <a:gd name="T20" fmla="*/ 0 w 229"/>
                      <a:gd name="T21" fmla="*/ 0 h 48"/>
                      <a:gd name="T22" fmla="*/ 0 w 229"/>
                      <a:gd name="T23" fmla="*/ 0 h 48"/>
                      <a:gd name="T24" fmla="*/ 0 w 22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9" h="48">
                        <a:moveTo>
                          <a:pt x="0" y="48"/>
                        </a:moveTo>
                        <a:lnTo>
                          <a:pt x="38" y="32"/>
                        </a:lnTo>
                        <a:lnTo>
                          <a:pt x="70" y="27"/>
                        </a:lnTo>
                        <a:lnTo>
                          <a:pt x="110" y="16"/>
                        </a:lnTo>
                        <a:lnTo>
                          <a:pt x="142" y="8"/>
                        </a:lnTo>
                        <a:lnTo>
                          <a:pt x="194" y="15"/>
                        </a:lnTo>
                        <a:lnTo>
                          <a:pt x="229" y="16"/>
                        </a:lnTo>
                        <a:lnTo>
                          <a:pt x="177" y="7"/>
                        </a:lnTo>
                        <a:lnTo>
                          <a:pt x="129" y="0"/>
                        </a:lnTo>
                        <a:lnTo>
                          <a:pt x="72" y="22"/>
                        </a:lnTo>
                        <a:lnTo>
                          <a:pt x="40" y="27"/>
                        </a:lnTo>
                        <a:lnTo>
                          <a:pt x="2" y="43"/>
                        </a:lnTo>
                        <a:lnTo>
                          <a:pt x="0" y="4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3" name="Freeform 1381"/>
                  <p:cNvSpPr>
                    <a:spLocks/>
                  </p:cNvSpPr>
                  <p:nvPr/>
                </p:nvSpPr>
                <p:spPr bwMode="auto">
                  <a:xfrm>
                    <a:off x="4892" y="2419"/>
                    <a:ext cx="28" cy="9"/>
                  </a:xfrm>
                  <a:custGeom>
                    <a:avLst/>
                    <a:gdLst>
                      <a:gd name="T0" fmla="*/ 0 w 195"/>
                      <a:gd name="T1" fmla="*/ 0 h 34"/>
                      <a:gd name="T2" fmla="*/ 0 w 195"/>
                      <a:gd name="T3" fmla="*/ 0 h 34"/>
                      <a:gd name="T4" fmla="*/ 0 w 195"/>
                      <a:gd name="T5" fmla="*/ 0 h 34"/>
                      <a:gd name="T6" fmla="*/ 0 w 195"/>
                      <a:gd name="T7" fmla="*/ 0 h 34"/>
                      <a:gd name="T8" fmla="*/ 0 w 195"/>
                      <a:gd name="T9" fmla="*/ 0 h 34"/>
                      <a:gd name="T10" fmla="*/ 0 w 195"/>
                      <a:gd name="T11" fmla="*/ 0 h 34"/>
                      <a:gd name="T12" fmla="*/ 0 w 195"/>
                      <a:gd name="T13" fmla="*/ 0 h 34"/>
                      <a:gd name="T14" fmla="*/ 0 w 195"/>
                      <a:gd name="T15" fmla="*/ 0 h 34"/>
                      <a:gd name="T16" fmla="*/ 0 w 195"/>
                      <a:gd name="T17" fmla="*/ 0 h 34"/>
                      <a:gd name="T18" fmla="*/ 0 w 195"/>
                      <a:gd name="T19" fmla="*/ 0 h 34"/>
                      <a:gd name="T20" fmla="*/ 0 w 195"/>
                      <a:gd name="T21" fmla="*/ 0 h 34"/>
                      <a:gd name="T22" fmla="*/ 0 w 195"/>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34">
                        <a:moveTo>
                          <a:pt x="55" y="0"/>
                        </a:moveTo>
                        <a:lnTo>
                          <a:pt x="30" y="0"/>
                        </a:lnTo>
                        <a:lnTo>
                          <a:pt x="0" y="11"/>
                        </a:lnTo>
                        <a:lnTo>
                          <a:pt x="20" y="9"/>
                        </a:lnTo>
                        <a:lnTo>
                          <a:pt x="51" y="3"/>
                        </a:lnTo>
                        <a:lnTo>
                          <a:pt x="113" y="19"/>
                        </a:lnTo>
                        <a:lnTo>
                          <a:pt x="149" y="27"/>
                        </a:lnTo>
                        <a:lnTo>
                          <a:pt x="187" y="34"/>
                        </a:lnTo>
                        <a:lnTo>
                          <a:pt x="195" y="28"/>
                        </a:lnTo>
                        <a:lnTo>
                          <a:pt x="153" y="20"/>
                        </a:lnTo>
                        <a:lnTo>
                          <a:pt x="101" y="11"/>
                        </a:lnTo>
                        <a:lnTo>
                          <a:pt x="5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4" name="Freeform 1382"/>
                  <p:cNvSpPr>
                    <a:spLocks/>
                  </p:cNvSpPr>
                  <p:nvPr/>
                </p:nvSpPr>
                <p:spPr bwMode="auto">
                  <a:xfrm>
                    <a:off x="4897" y="2449"/>
                    <a:ext cx="11" cy="4"/>
                  </a:xfrm>
                  <a:custGeom>
                    <a:avLst/>
                    <a:gdLst>
                      <a:gd name="T0" fmla="*/ 0 w 80"/>
                      <a:gd name="T1" fmla="*/ 0 h 17"/>
                      <a:gd name="T2" fmla="*/ 0 w 80"/>
                      <a:gd name="T3" fmla="*/ 0 h 17"/>
                      <a:gd name="T4" fmla="*/ 0 w 80"/>
                      <a:gd name="T5" fmla="*/ 0 h 17"/>
                      <a:gd name="T6" fmla="*/ 0 w 80"/>
                      <a:gd name="T7" fmla="*/ 0 h 17"/>
                      <a:gd name="T8" fmla="*/ 0 w 80"/>
                      <a:gd name="T9" fmla="*/ 0 h 17"/>
                      <a:gd name="T10" fmla="*/ 0 w 80"/>
                      <a:gd name="T11" fmla="*/ 0 h 17"/>
                      <a:gd name="T12" fmla="*/ 0 w 8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7">
                        <a:moveTo>
                          <a:pt x="0" y="9"/>
                        </a:moveTo>
                        <a:lnTo>
                          <a:pt x="10" y="17"/>
                        </a:lnTo>
                        <a:lnTo>
                          <a:pt x="38" y="12"/>
                        </a:lnTo>
                        <a:lnTo>
                          <a:pt x="71" y="12"/>
                        </a:lnTo>
                        <a:lnTo>
                          <a:pt x="80" y="0"/>
                        </a:lnTo>
                        <a:lnTo>
                          <a:pt x="57" y="3"/>
                        </a:lnTo>
                        <a:lnTo>
                          <a:pt x="0" y="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5" name="Freeform 1383"/>
                  <p:cNvSpPr>
                    <a:spLocks/>
                  </p:cNvSpPr>
                  <p:nvPr/>
                </p:nvSpPr>
                <p:spPr bwMode="auto">
                  <a:xfrm>
                    <a:off x="4882" y="2464"/>
                    <a:ext cx="2" cy="4"/>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8" y="0"/>
                        </a:moveTo>
                        <a:lnTo>
                          <a:pt x="15" y="8"/>
                        </a:lnTo>
                        <a:lnTo>
                          <a:pt x="0" y="17"/>
                        </a:lnTo>
                        <a:lnTo>
                          <a:pt x="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6" name="Freeform 1384"/>
                  <p:cNvSpPr>
                    <a:spLocks/>
                  </p:cNvSpPr>
                  <p:nvPr/>
                </p:nvSpPr>
                <p:spPr bwMode="auto">
                  <a:xfrm>
                    <a:off x="4918" y="2439"/>
                    <a:ext cx="6" cy="9"/>
                  </a:xfrm>
                  <a:custGeom>
                    <a:avLst/>
                    <a:gdLst>
                      <a:gd name="T0" fmla="*/ 0 w 38"/>
                      <a:gd name="T1" fmla="*/ 0 h 39"/>
                      <a:gd name="T2" fmla="*/ 0 w 38"/>
                      <a:gd name="T3" fmla="*/ 0 h 39"/>
                      <a:gd name="T4" fmla="*/ 0 w 38"/>
                      <a:gd name="T5" fmla="*/ 0 h 39"/>
                      <a:gd name="T6" fmla="*/ 0 w 38"/>
                      <a:gd name="T7" fmla="*/ 0 h 39"/>
                      <a:gd name="T8" fmla="*/ 0 w 3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9">
                        <a:moveTo>
                          <a:pt x="0" y="0"/>
                        </a:moveTo>
                        <a:lnTo>
                          <a:pt x="4" y="13"/>
                        </a:lnTo>
                        <a:lnTo>
                          <a:pt x="4" y="23"/>
                        </a:lnTo>
                        <a:lnTo>
                          <a:pt x="38" y="3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7" name="Freeform 1385"/>
                  <p:cNvSpPr>
                    <a:spLocks/>
                  </p:cNvSpPr>
                  <p:nvPr/>
                </p:nvSpPr>
                <p:spPr bwMode="auto">
                  <a:xfrm>
                    <a:off x="4912" y="2455"/>
                    <a:ext cx="2" cy="8"/>
                  </a:xfrm>
                  <a:custGeom>
                    <a:avLst/>
                    <a:gdLst>
                      <a:gd name="T0" fmla="*/ 0 w 14"/>
                      <a:gd name="T1" fmla="*/ 0 h 30"/>
                      <a:gd name="T2" fmla="*/ 0 w 14"/>
                      <a:gd name="T3" fmla="*/ 0 h 30"/>
                      <a:gd name="T4" fmla="*/ 0 w 14"/>
                      <a:gd name="T5" fmla="*/ 0 h 30"/>
                      <a:gd name="T6" fmla="*/ 0 w 14"/>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0">
                        <a:moveTo>
                          <a:pt x="13" y="0"/>
                        </a:moveTo>
                        <a:lnTo>
                          <a:pt x="14" y="12"/>
                        </a:lnTo>
                        <a:lnTo>
                          <a:pt x="0" y="30"/>
                        </a:lnTo>
                        <a:lnTo>
                          <a:pt x="1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28" name="Freeform 1386"/>
                  <p:cNvSpPr>
                    <a:spLocks/>
                  </p:cNvSpPr>
                  <p:nvPr/>
                </p:nvSpPr>
                <p:spPr bwMode="auto">
                  <a:xfrm>
                    <a:off x="4873" y="2447"/>
                    <a:ext cx="3" cy="6"/>
                  </a:xfrm>
                  <a:custGeom>
                    <a:avLst/>
                    <a:gdLst>
                      <a:gd name="T0" fmla="*/ 0 w 22"/>
                      <a:gd name="T1" fmla="*/ 0 h 25"/>
                      <a:gd name="T2" fmla="*/ 0 w 22"/>
                      <a:gd name="T3" fmla="*/ 0 h 25"/>
                      <a:gd name="T4" fmla="*/ 0 w 22"/>
                      <a:gd name="T5" fmla="*/ 0 h 25"/>
                      <a:gd name="T6" fmla="*/ 0 w 22"/>
                      <a:gd name="T7" fmla="*/ 0 h 25"/>
                      <a:gd name="T8" fmla="*/ 0 w 22"/>
                      <a:gd name="T9" fmla="*/ 0 h 25"/>
                      <a:gd name="T10" fmla="*/ 0 w 22"/>
                      <a:gd name="T11" fmla="*/ 0 h 25"/>
                      <a:gd name="T12" fmla="*/ 0 w 22"/>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5">
                        <a:moveTo>
                          <a:pt x="0" y="25"/>
                        </a:moveTo>
                        <a:lnTo>
                          <a:pt x="14" y="21"/>
                        </a:lnTo>
                        <a:lnTo>
                          <a:pt x="20" y="12"/>
                        </a:lnTo>
                        <a:lnTo>
                          <a:pt x="21" y="0"/>
                        </a:lnTo>
                        <a:lnTo>
                          <a:pt x="22" y="12"/>
                        </a:lnTo>
                        <a:lnTo>
                          <a:pt x="19" y="2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58412" name="Freeform 1387"/>
                <p:cNvSpPr>
                  <a:spLocks/>
                </p:cNvSpPr>
                <p:nvPr/>
              </p:nvSpPr>
              <p:spPr bwMode="auto">
                <a:xfrm>
                  <a:off x="4871" y="2096"/>
                  <a:ext cx="349" cy="895"/>
                </a:xfrm>
                <a:custGeom>
                  <a:avLst/>
                  <a:gdLst>
                    <a:gd name="T0" fmla="*/ 0 w 2443"/>
                    <a:gd name="T1" fmla="*/ 0 h 3579"/>
                    <a:gd name="T2" fmla="*/ 0 w 2443"/>
                    <a:gd name="T3" fmla="*/ 0 h 3579"/>
                    <a:gd name="T4" fmla="*/ 0 w 2443"/>
                    <a:gd name="T5" fmla="*/ 0 h 3579"/>
                    <a:gd name="T6" fmla="*/ 0 w 2443"/>
                    <a:gd name="T7" fmla="*/ 0 h 3579"/>
                    <a:gd name="T8" fmla="*/ 0 w 2443"/>
                    <a:gd name="T9" fmla="*/ 0 h 3579"/>
                    <a:gd name="T10" fmla="*/ 0 w 2443"/>
                    <a:gd name="T11" fmla="*/ 0 h 3579"/>
                    <a:gd name="T12" fmla="*/ 0 w 2443"/>
                    <a:gd name="T13" fmla="*/ 1 h 3579"/>
                    <a:gd name="T14" fmla="*/ 0 w 2443"/>
                    <a:gd name="T15" fmla="*/ 1 h 3579"/>
                    <a:gd name="T16" fmla="*/ 0 w 2443"/>
                    <a:gd name="T17" fmla="*/ 1 h 3579"/>
                    <a:gd name="T18" fmla="*/ 0 w 2443"/>
                    <a:gd name="T19" fmla="*/ 1 h 3579"/>
                    <a:gd name="T20" fmla="*/ 0 w 2443"/>
                    <a:gd name="T21" fmla="*/ 1 h 3579"/>
                    <a:gd name="T22" fmla="*/ 0 w 2443"/>
                    <a:gd name="T23" fmla="*/ 1 h 3579"/>
                    <a:gd name="T24" fmla="*/ 0 w 2443"/>
                    <a:gd name="T25" fmla="*/ 1 h 3579"/>
                    <a:gd name="T26" fmla="*/ 0 w 2443"/>
                    <a:gd name="T27" fmla="*/ 1 h 3579"/>
                    <a:gd name="T28" fmla="*/ 0 w 2443"/>
                    <a:gd name="T29" fmla="*/ 1 h 3579"/>
                    <a:gd name="T30" fmla="*/ 0 w 2443"/>
                    <a:gd name="T31" fmla="*/ 1 h 3579"/>
                    <a:gd name="T32" fmla="*/ 0 w 2443"/>
                    <a:gd name="T33" fmla="*/ 1 h 3579"/>
                    <a:gd name="T34" fmla="*/ 0 w 2443"/>
                    <a:gd name="T35" fmla="*/ 1 h 3579"/>
                    <a:gd name="T36" fmla="*/ 0 w 2443"/>
                    <a:gd name="T37" fmla="*/ 1 h 3579"/>
                    <a:gd name="T38" fmla="*/ 0 w 2443"/>
                    <a:gd name="T39" fmla="*/ 1 h 3579"/>
                    <a:gd name="T40" fmla="*/ 0 w 2443"/>
                    <a:gd name="T41" fmla="*/ 1 h 3579"/>
                    <a:gd name="T42" fmla="*/ 0 w 2443"/>
                    <a:gd name="T43" fmla="*/ 1 h 3579"/>
                    <a:gd name="T44" fmla="*/ 0 w 2443"/>
                    <a:gd name="T45" fmla="*/ 1 h 3579"/>
                    <a:gd name="T46" fmla="*/ 0 w 2443"/>
                    <a:gd name="T47" fmla="*/ 1 h 3579"/>
                    <a:gd name="T48" fmla="*/ 0 w 2443"/>
                    <a:gd name="T49" fmla="*/ 1 h 3579"/>
                    <a:gd name="T50" fmla="*/ 0 w 2443"/>
                    <a:gd name="T51" fmla="*/ 1 h 3579"/>
                    <a:gd name="T52" fmla="*/ 0 w 2443"/>
                    <a:gd name="T53" fmla="*/ 1 h 3579"/>
                    <a:gd name="T54" fmla="*/ 0 w 2443"/>
                    <a:gd name="T55" fmla="*/ 1 h 3579"/>
                    <a:gd name="T56" fmla="*/ 0 w 2443"/>
                    <a:gd name="T57" fmla="*/ 1 h 3579"/>
                    <a:gd name="T58" fmla="*/ 0 w 2443"/>
                    <a:gd name="T59" fmla="*/ 1 h 3579"/>
                    <a:gd name="T60" fmla="*/ 0 w 2443"/>
                    <a:gd name="T61" fmla="*/ 1 h 3579"/>
                    <a:gd name="T62" fmla="*/ 0 w 2443"/>
                    <a:gd name="T63" fmla="*/ 1 h 3579"/>
                    <a:gd name="T64" fmla="*/ 0 w 2443"/>
                    <a:gd name="T65" fmla="*/ 1 h 3579"/>
                    <a:gd name="T66" fmla="*/ 0 w 2443"/>
                    <a:gd name="T67" fmla="*/ 0 h 3579"/>
                    <a:gd name="T68" fmla="*/ 0 w 2443"/>
                    <a:gd name="T69" fmla="*/ 0 h 3579"/>
                    <a:gd name="T70" fmla="*/ 0 w 2443"/>
                    <a:gd name="T71" fmla="*/ 0 h 3579"/>
                    <a:gd name="T72" fmla="*/ 0 w 2443"/>
                    <a:gd name="T73" fmla="*/ 0 h 35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3" h="3579">
                      <a:moveTo>
                        <a:pt x="2142" y="161"/>
                      </a:moveTo>
                      <a:lnTo>
                        <a:pt x="2090" y="0"/>
                      </a:lnTo>
                      <a:lnTo>
                        <a:pt x="1685" y="200"/>
                      </a:lnTo>
                      <a:lnTo>
                        <a:pt x="1727" y="325"/>
                      </a:lnTo>
                      <a:lnTo>
                        <a:pt x="1672" y="448"/>
                      </a:lnTo>
                      <a:lnTo>
                        <a:pt x="1607" y="562"/>
                      </a:lnTo>
                      <a:lnTo>
                        <a:pt x="1517" y="760"/>
                      </a:lnTo>
                      <a:lnTo>
                        <a:pt x="1399" y="928"/>
                      </a:lnTo>
                      <a:lnTo>
                        <a:pt x="1364" y="1025"/>
                      </a:lnTo>
                      <a:lnTo>
                        <a:pt x="1356" y="1091"/>
                      </a:lnTo>
                      <a:lnTo>
                        <a:pt x="1358" y="1166"/>
                      </a:lnTo>
                      <a:lnTo>
                        <a:pt x="1374" y="1236"/>
                      </a:lnTo>
                      <a:lnTo>
                        <a:pt x="1390" y="1296"/>
                      </a:lnTo>
                      <a:lnTo>
                        <a:pt x="1390" y="1370"/>
                      </a:lnTo>
                      <a:lnTo>
                        <a:pt x="1005" y="1467"/>
                      </a:lnTo>
                      <a:lnTo>
                        <a:pt x="788" y="1492"/>
                      </a:lnTo>
                      <a:lnTo>
                        <a:pt x="632" y="1481"/>
                      </a:lnTo>
                      <a:lnTo>
                        <a:pt x="610" y="1538"/>
                      </a:lnTo>
                      <a:lnTo>
                        <a:pt x="594" y="1601"/>
                      </a:lnTo>
                      <a:lnTo>
                        <a:pt x="583" y="1669"/>
                      </a:lnTo>
                      <a:lnTo>
                        <a:pt x="744" y="1723"/>
                      </a:lnTo>
                      <a:lnTo>
                        <a:pt x="925" y="1746"/>
                      </a:lnTo>
                      <a:lnTo>
                        <a:pt x="1076" y="1746"/>
                      </a:lnTo>
                      <a:lnTo>
                        <a:pt x="1259" y="1767"/>
                      </a:lnTo>
                      <a:lnTo>
                        <a:pt x="1375" y="1746"/>
                      </a:lnTo>
                      <a:lnTo>
                        <a:pt x="1375" y="1901"/>
                      </a:lnTo>
                      <a:lnTo>
                        <a:pt x="1411" y="1986"/>
                      </a:lnTo>
                      <a:lnTo>
                        <a:pt x="1396" y="2072"/>
                      </a:lnTo>
                      <a:lnTo>
                        <a:pt x="1407" y="2132"/>
                      </a:lnTo>
                      <a:lnTo>
                        <a:pt x="1343" y="2138"/>
                      </a:lnTo>
                      <a:lnTo>
                        <a:pt x="1303" y="2166"/>
                      </a:lnTo>
                      <a:lnTo>
                        <a:pt x="1199" y="2183"/>
                      </a:lnTo>
                      <a:lnTo>
                        <a:pt x="1122" y="2236"/>
                      </a:lnTo>
                      <a:lnTo>
                        <a:pt x="1044" y="2257"/>
                      </a:lnTo>
                      <a:lnTo>
                        <a:pt x="555" y="2429"/>
                      </a:lnTo>
                      <a:lnTo>
                        <a:pt x="392" y="2492"/>
                      </a:lnTo>
                      <a:lnTo>
                        <a:pt x="288" y="2536"/>
                      </a:lnTo>
                      <a:lnTo>
                        <a:pt x="218" y="2642"/>
                      </a:lnTo>
                      <a:lnTo>
                        <a:pt x="137" y="2805"/>
                      </a:lnTo>
                      <a:lnTo>
                        <a:pt x="51" y="3074"/>
                      </a:lnTo>
                      <a:lnTo>
                        <a:pt x="0" y="3507"/>
                      </a:lnTo>
                      <a:lnTo>
                        <a:pt x="238" y="3579"/>
                      </a:lnTo>
                      <a:lnTo>
                        <a:pt x="430" y="3570"/>
                      </a:lnTo>
                      <a:lnTo>
                        <a:pt x="576" y="3534"/>
                      </a:lnTo>
                      <a:lnTo>
                        <a:pt x="694" y="3489"/>
                      </a:lnTo>
                      <a:lnTo>
                        <a:pt x="676" y="3309"/>
                      </a:lnTo>
                      <a:lnTo>
                        <a:pt x="621" y="3156"/>
                      </a:lnTo>
                      <a:lnTo>
                        <a:pt x="612" y="3093"/>
                      </a:lnTo>
                      <a:lnTo>
                        <a:pt x="950" y="3075"/>
                      </a:lnTo>
                      <a:lnTo>
                        <a:pt x="1245" y="2992"/>
                      </a:lnTo>
                      <a:lnTo>
                        <a:pt x="1663" y="2983"/>
                      </a:lnTo>
                      <a:lnTo>
                        <a:pt x="1926" y="2986"/>
                      </a:lnTo>
                      <a:lnTo>
                        <a:pt x="2072" y="2992"/>
                      </a:lnTo>
                      <a:lnTo>
                        <a:pt x="2239" y="2950"/>
                      </a:lnTo>
                      <a:lnTo>
                        <a:pt x="2297" y="2919"/>
                      </a:lnTo>
                      <a:lnTo>
                        <a:pt x="2383" y="2835"/>
                      </a:lnTo>
                      <a:lnTo>
                        <a:pt x="2402" y="2772"/>
                      </a:lnTo>
                      <a:lnTo>
                        <a:pt x="2427" y="2647"/>
                      </a:lnTo>
                      <a:lnTo>
                        <a:pt x="2410" y="2535"/>
                      </a:lnTo>
                      <a:lnTo>
                        <a:pt x="2353" y="2339"/>
                      </a:lnTo>
                      <a:lnTo>
                        <a:pt x="2279" y="2146"/>
                      </a:lnTo>
                      <a:lnTo>
                        <a:pt x="2266" y="2068"/>
                      </a:lnTo>
                      <a:lnTo>
                        <a:pt x="2290" y="2016"/>
                      </a:lnTo>
                      <a:lnTo>
                        <a:pt x="2283" y="1859"/>
                      </a:lnTo>
                      <a:lnTo>
                        <a:pt x="2258" y="1795"/>
                      </a:lnTo>
                      <a:lnTo>
                        <a:pt x="2274" y="1655"/>
                      </a:lnTo>
                      <a:lnTo>
                        <a:pt x="2329" y="1459"/>
                      </a:lnTo>
                      <a:lnTo>
                        <a:pt x="2411" y="1190"/>
                      </a:lnTo>
                      <a:lnTo>
                        <a:pt x="2443" y="948"/>
                      </a:lnTo>
                      <a:lnTo>
                        <a:pt x="2443" y="744"/>
                      </a:lnTo>
                      <a:lnTo>
                        <a:pt x="2423" y="593"/>
                      </a:lnTo>
                      <a:lnTo>
                        <a:pt x="2391" y="507"/>
                      </a:lnTo>
                      <a:lnTo>
                        <a:pt x="2347" y="402"/>
                      </a:lnTo>
                      <a:lnTo>
                        <a:pt x="2295" y="292"/>
                      </a:lnTo>
                      <a:lnTo>
                        <a:pt x="2142" y="161"/>
                      </a:lnTo>
                      <a:close/>
                    </a:path>
                  </a:pathLst>
                </a:custGeom>
                <a:solidFill>
                  <a:srgbClr val="002020"/>
                </a:solidFill>
                <a:ln w="1588">
                  <a:solidFill>
                    <a:srgbClr val="000000"/>
                  </a:solidFill>
                  <a:prstDash val="solid"/>
                  <a:round/>
                  <a:headEnd/>
                  <a:tailEnd/>
                </a:ln>
              </p:spPr>
              <p:txBody>
                <a:bodyPr/>
                <a:lstStyle/>
                <a:p>
                  <a:endParaRPr lang="zh-CN" altLang="en-US" sz="2400"/>
                </a:p>
              </p:txBody>
            </p:sp>
            <p:sp>
              <p:nvSpPr>
                <p:cNvPr id="58413" name="Freeform 1388"/>
                <p:cNvSpPr>
                  <a:spLocks/>
                </p:cNvSpPr>
                <p:nvPr/>
              </p:nvSpPr>
              <p:spPr bwMode="auto">
                <a:xfrm>
                  <a:off x="4959" y="2167"/>
                  <a:ext cx="223" cy="366"/>
                </a:xfrm>
                <a:custGeom>
                  <a:avLst/>
                  <a:gdLst>
                    <a:gd name="T0" fmla="*/ 0 w 1566"/>
                    <a:gd name="T1" fmla="*/ 0 h 1466"/>
                    <a:gd name="T2" fmla="*/ 0 w 1566"/>
                    <a:gd name="T3" fmla="*/ 0 h 1466"/>
                    <a:gd name="T4" fmla="*/ 0 w 1566"/>
                    <a:gd name="T5" fmla="*/ 0 h 1466"/>
                    <a:gd name="T6" fmla="*/ 0 w 1566"/>
                    <a:gd name="T7" fmla="*/ 0 h 1466"/>
                    <a:gd name="T8" fmla="*/ 0 w 1566"/>
                    <a:gd name="T9" fmla="*/ 0 h 1466"/>
                    <a:gd name="T10" fmla="*/ 0 w 1566"/>
                    <a:gd name="T11" fmla="*/ 0 h 1466"/>
                    <a:gd name="T12" fmla="*/ 0 w 1566"/>
                    <a:gd name="T13" fmla="*/ 0 h 1466"/>
                    <a:gd name="T14" fmla="*/ 0 w 1566"/>
                    <a:gd name="T15" fmla="*/ 0 h 1466"/>
                    <a:gd name="T16" fmla="*/ 0 w 1566"/>
                    <a:gd name="T17" fmla="*/ 0 h 1466"/>
                    <a:gd name="T18" fmla="*/ 0 w 1566"/>
                    <a:gd name="T19" fmla="*/ 0 h 1466"/>
                    <a:gd name="T20" fmla="*/ 0 w 1566"/>
                    <a:gd name="T21" fmla="*/ 0 h 1466"/>
                    <a:gd name="T22" fmla="*/ 0 w 1566"/>
                    <a:gd name="T23" fmla="*/ 0 h 1466"/>
                    <a:gd name="T24" fmla="*/ 0 w 1566"/>
                    <a:gd name="T25" fmla="*/ 0 h 1466"/>
                    <a:gd name="T26" fmla="*/ 0 w 1566"/>
                    <a:gd name="T27" fmla="*/ 0 h 1466"/>
                    <a:gd name="T28" fmla="*/ 0 w 1566"/>
                    <a:gd name="T29" fmla="*/ 0 h 1466"/>
                    <a:gd name="T30" fmla="*/ 0 w 1566"/>
                    <a:gd name="T31" fmla="*/ 0 h 1466"/>
                    <a:gd name="T32" fmla="*/ 0 w 1566"/>
                    <a:gd name="T33" fmla="*/ 0 h 1466"/>
                    <a:gd name="T34" fmla="*/ 0 w 1566"/>
                    <a:gd name="T35" fmla="*/ 0 h 1466"/>
                    <a:gd name="T36" fmla="*/ 0 w 1566"/>
                    <a:gd name="T37" fmla="*/ 0 h 1466"/>
                    <a:gd name="T38" fmla="*/ 0 w 1566"/>
                    <a:gd name="T39" fmla="*/ 0 h 1466"/>
                    <a:gd name="T40" fmla="*/ 0 w 1566"/>
                    <a:gd name="T41" fmla="*/ 0 h 1466"/>
                    <a:gd name="T42" fmla="*/ 0 w 1566"/>
                    <a:gd name="T43" fmla="*/ 0 h 1466"/>
                    <a:gd name="T44" fmla="*/ 0 w 1566"/>
                    <a:gd name="T45" fmla="*/ 0 h 1466"/>
                    <a:gd name="T46" fmla="*/ 0 w 1566"/>
                    <a:gd name="T47" fmla="*/ 0 h 1466"/>
                    <a:gd name="T48" fmla="*/ 0 w 1566"/>
                    <a:gd name="T49" fmla="*/ 0 h 1466"/>
                    <a:gd name="T50" fmla="*/ 0 w 1566"/>
                    <a:gd name="T51" fmla="*/ 0 h 1466"/>
                    <a:gd name="T52" fmla="*/ 0 w 1566"/>
                    <a:gd name="T53" fmla="*/ 0 h 1466"/>
                    <a:gd name="T54" fmla="*/ 0 w 1566"/>
                    <a:gd name="T55" fmla="*/ 0 h 1466"/>
                    <a:gd name="T56" fmla="*/ 0 w 1566"/>
                    <a:gd name="T57" fmla="*/ 0 h 1466"/>
                    <a:gd name="T58" fmla="*/ 0 w 1566"/>
                    <a:gd name="T59" fmla="*/ 0 h 1466"/>
                    <a:gd name="T60" fmla="*/ 0 w 1566"/>
                    <a:gd name="T61" fmla="*/ 0 h 1466"/>
                    <a:gd name="T62" fmla="*/ 0 w 1566"/>
                    <a:gd name="T63" fmla="*/ 0 h 1466"/>
                    <a:gd name="T64" fmla="*/ 0 w 1566"/>
                    <a:gd name="T65" fmla="*/ 0 h 1466"/>
                    <a:gd name="T66" fmla="*/ 0 w 1566"/>
                    <a:gd name="T67" fmla="*/ 0 h 1466"/>
                    <a:gd name="T68" fmla="*/ 0 w 1566"/>
                    <a:gd name="T69" fmla="*/ 0 h 1466"/>
                    <a:gd name="T70" fmla="*/ 0 w 1566"/>
                    <a:gd name="T71" fmla="*/ 0 h 1466"/>
                    <a:gd name="T72" fmla="*/ 0 w 1566"/>
                    <a:gd name="T73" fmla="*/ 0 h 1466"/>
                    <a:gd name="T74" fmla="*/ 0 w 1566"/>
                    <a:gd name="T75" fmla="*/ 0 h 1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6" h="1466">
                      <a:moveTo>
                        <a:pt x="1418" y="0"/>
                      </a:moveTo>
                      <a:lnTo>
                        <a:pt x="1325" y="17"/>
                      </a:lnTo>
                      <a:lnTo>
                        <a:pt x="1238" y="70"/>
                      </a:lnTo>
                      <a:lnTo>
                        <a:pt x="1198" y="152"/>
                      </a:lnTo>
                      <a:lnTo>
                        <a:pt x="1190" y="259"/>
                      </a:lnTo>
                      <a:lnTo>
                        <a:pt x="1158" y="415"/>
                      </a:lnTo>
                      <a:lnTo>
                        <a:pt x="1109" y="553"/>
                      </a:lnTo>
                      <a:lnTo>
                        <a:pt x="1045" y="715"/>
                      </a:lnTo>
                      <a:lnTo>
                        <a:pt x="1010" y="842"/>
                      </a:lnTo>
                      <a:lnTo>
                        <a:pt x="962" y="973"/>
                      </a:lnTo>
                      <a:lnTo>
                        <a:pt x="1102" y="1025"/>
                      </a:lnTo>
                      <a:lnTo>
                        <a:pt x="945" y="1002"/>
                      </a:lnTo>
                      <a:lnTo>
                        <a:pt x="909" y="1055"/>
                      </a:lnTo>
                      <a:lnTo>
                        <a:pt x="977" y="1115"/>
                      </a:lnTo>
                      <a:lnTo>
                        <a:pt x="881" y="1078"/>
                      </a:lnTo>
                      <a:lnTo>
                        <a:pt x="768" y="1120"/>
                      </a:lnTo>
                      <a:lnTo>
                        <a:pt x="620" y="1155"/>
                      </a:lnTo>
                      <a:lnTo>
                        <a:pt x="440" y="1204"/>
                      </a:lnTo>
                      <a:lnTo>
                        <a:pt x="303" y="1218"/>
                      </a:lnTo>
                      <a:lnTo>
                        <a:pt x="143" y="1234"/>
                      </a:lnTo>
                      <a:lnTo>
                        <a:pt x="38" y="1227"/>
                      </a:lnTo>
                      <a:lnTo>
                        <a:pt x="20" y="1260"/>
                      </a:lnTo>
                      <a:lnTo>
                        <a:pt x="0" y="1330"/>
                      </a:lnTo>
                      <a:lnTo>
                        <a:pt x="1" y="1381"/>
                      </a:lnTo>
                      <a:lnTo>
                        <a:pt x="111" y="1426"/>
                      </a:lnTo>
                      <a:lnTo>
                        <a:pt x="130" y="1385"/>
                      </a:lnTo>
                      <a:lnTo>
                        <a:pt x="158" y="1426"/>
                      </a:lnTo>
                      <a:lnTo>
                        <a:pt x="319" y="1441"/>
                      </a:lnTo>
                      <a:lnTo>
                        <a:pt x="624" y="1466"/>
                      </a:lnTo>
                      <a:lnTo>
                        <a:pt x="1015" y="1395"/>
                      </a:lnTo>
                      <a:lnTo>
                        <a:pt x="1105" y="1372"/>
                      </a:lnTo>
                      <a:lnTo>
                        <a:pt x="1224" y="1175"/>
                      </a:lnTo>
                      <a:lnTo>
                        <a:pt x="1394" y="833"/>
                      </a:lnTo>
                      <a:lnTo>
                        <a:pt x="1513" y="458"/>
                      </a:lnTo>
                      <a:lnTo>
                        <a:pt x="1566" y="311"/>
                      </a:lnTo>
                      <a:lnTo>
                        <a:pt x="1550" y="157"/>
                      </a:lnTo>
                      <a:lnTo>
                        <a:pt x="1493" y="45"/>
                      </a:lnTo>
                      <a:lnTo>
                        <a:pt x="1418" y="0"/>
                      </a:lnTo>
                      <a:close/>
                    </a:path>
                  </a:pathLst>
                </a:custGeom>
                <a:solidFill>
                  <a:srgbClr val="0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4" name="Freeform 1389"/>
                <p:cNvSpPr>
                  <a:spLocks/>
                </p:cNvSpPr>
                <p:nvPr/>
              </p:nvSpPr>
              <p:spPr bwMode="auto">
                <a:xfrm>
                  <a:off x="5068" y="2155"/>
                  <a:ext cx="86" cy="284"/>
                </a:xfrm>
                <a:custGeom>
                  <a:avLst/>
                  <a:gdLst>
                    <a:gd name="T0" fmla="*/ 0 w 598"/>
                    <a:gd name="T1" fmla="*/ 0 h 1137"/>
                    <a:gd name="T2" fmla="*/ 0 w 598"/>
                    <a:gd name="T3" fmla="*/ 0 h 1137"/>
                    <a:gd name="T4" fmla="*/ 0 w 598"/>
                    <a:gd name="T5" fmla="*/ 0 h 1137"/>
                    <a:gd name="T6" fmla="*/ 0 w 598"/>
                    <a:gd name="T7" fmla="*/ 0 h 1137"/>
                    <a:gd name="T8" fmla="*/ 0 w 598"/>
                    <a:gd name="T9" fmla="*/ 0 h 1137"/>
                    <a:gd name="T10" fmla="*/ 0 w 598"/>
                    <a:gd name="T11" fmla="*/ 0 h 1137"/>
                    <a:gd name="T12" fmla="*/ 0 w 598"/>
                    <a:gd name="T13" fmla="*/ 0 h 1137"/>
                    <a:gd name="T14" fmla="*/ 0 w 598"/>
                    <a:gd name="T15" fmla="*/ 0 h 1137"/>
                    <a:gd name="T16" fmla="*/ 0 w 598"/>
                    <a:gd name="T17" fmla="*/ 0 h 1137"/>
                    <a:gd name="T18" fmla="*/ 0 w 598"/>
                    <a:gd name="T19" fmla="*/ 0 h 1137"/>
                    <a:gd name="T20" fmla="*/ 0 w 598"/>
                    <a:gd name="T21" fmla="*/ 0 h 1137"/>
                    <a:gd name="T22" fmla="*/ 0 w 598"/>
                    <a:gd name="T23" fmla="*/ 0 h 1137"/>
                    <a:gd name="T24" fmla="*/ 0 w 598"/>
                    <a:gd name="T25" fmla="*/ 0 h 1137"/>
                    <a:gd name="T26" fmla="*/ 0 w 598"/>
                    <a:gd name="T27" fmla="*/ 0 h 1137"/>
                    <a:gd name="T28" fmla="*/ 0 w 598"/>
                    <a:gd name="T29" fmla="*/ 0 h 1137"/>
                    <a:gd name="T30" fmla="*/ 0 w 598"/>
                    <a:gd name="T31" fmla="*/ 0 h 1137"/>
                    <a:gd name="T32" fmla="*/ 0 w 598"/>
                    <a:gd name="T33" fmla="*/ 0 h 1137"/>
                    <a:gd name="T34" fmla="*/ 0 w 598"/>
                    <a:gd name="T35" fmla="*/ 0 h 1137"/>
                    <a:gd name="T36" fmla="*/ 0 w 598"/>
                    <a:gd name="T37" fmla="*/ 0 h 1137"/>
                    <a:gd name="T38" fmla="*/ 0 w 598"/>
                    <a:gd name="T39" fmla="*/ 0 h 1137"/>
                    <a:gd name="T40" fmla="*/ 0 w 598"/>
                    <a:gd name="T41" fmla="*/ 0 h 1137"/>
                    <a:gd name="T42" fmla="*/ 0 w 598"/>
                    <a:gd name="T43" fmla="*/ 0 h 1137"/>
                    <a:gd name="T44" fmla="*/ 0 w 598"/>
                    <a:gd name="T45" fmla="*/ 0 h 1137"/>
                    <a:gd name="T46" fmla="*/ 0 w 598"/>
                    <a:gd name="T47" fmla="*/ 0 h 1137"/>
                    <a:gd name="T48" fmla="*/ 0 w 598"/>
                    <a:gd name="T49" fmla="*/ 0 h 1137"/>
                    <a:gd name="T50" fmla="*/ 0 w 598"/>
                    <a:gd name="T51" fmla="*/ 0 h 1137"/>
                    <a:gd name="T52" fmla="*/ 0 w 598"/>
                    <a:gd name="T53" fmla="*/ 0 h 1137"/>
                    <a:gd name="T54" fmla="*/ 0 w 598"/>
                    <a:gd name="T55" fmla="*/ 0 h 1137"/>
                    <a:gd name="T56" fmla="*/ 0 w 598"/>
                    <a:gd name="T57" fmla="*/ 0 h 1137"/>
                    <a:gd name="T58" fmla="*/ 0 w 598"/>
                    <a:gd name="T59" fmla="*/ 0 h 1137"/>
                    <a:gd name="T60" fmla="*/ 0 w 598"/>
                    <a:gd name="T61" fmla="*/ 0 h 1137"/>
                    <a:gd name="T62" fmla="*/ 0 w 598"/>
                    <a:gd name="T63" fmla="*/ 0 h 1137"/>
                    <a:gd name="T64" fmla="*/ 0 w 598"/>
                    <a:gd name="T65" fmla="*/ 0 h 1137"/>
                    <a:gd name="T66" fmla="*/ 0 w 598"/>
                    <a:gd name="T67" fmla="*/ 0 h 1137"/>
                    <a:gd name="T68" fmla="*/ 0 w 598"/>
                    <a:gd name="T69" fmla="*/ 0 h 1137"/>
                    <a:gd name="T70" fmla="*/ 0 w 598"/>
                    <a:gd name="T71" fmla="*/ 0 h 1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8" h="1137">
                      <a:moveTo>
                        <a:pt x="518" y="0"/>
                      </a:moveTo>
                      <a:lnTo>
                        <a:pt x="598" y="62"/>
                      </a:lnTo>
                      <a:lnTo>
                        <a:pt x="558" y="86"/>
                      </a:lnTo>
                      <a:lnTo>
                        <a:pt x="502" y="160"/>
                      </a:lnTo>
                      <a:lnTo>
                        <a:pt x="422" y="220"/>
                      </a:lnTo>
                      <a:lnTo>
                        <a:pt x="370" y="417"/>
                      </a:lnTo>
                      <a:lnTo>
                        <a:pt x="322" y="534"/>
                      </a:lnTo>
                      <a:lnTo>
                        <a:pt x="258" y="627"/>
                      </a:lnTo>
                      <a:lnTo>
                        <a:pt x="202" y="709"/>
                      </a:lnTo>
                      <a:lnTo>
                        <a:pt x="281" y="645"/>
                      </a:lnTo>
                      <a:lnTo>
                        <a:pt x="338" y="546"/>
                      </a:lnTo>
                      <a:lnTo>
                        <a:pt x="281" y="701"/>
                      </a:lnTo>
                      <a:lnTo>
                        <a:pt x="234" y="832"/>
                      </a:lnTo>
                      <a:lnTo>
                        <a:pt x="189" y="967"/>
                      </a:lnTo>
                      <a:lnTo>
                        <a:pt x="162" y="1035"/>
                      </a:lnTo>
                      <a:lnTo>
                        <a:pt x="129" y="1077"/>
                      </a:lnTo>
                      <a:lnTo>
                        <a:pt x="92" y="1113"/>
                      </a:lnTo>
                      <a:lnTo>
                        <a:pt x="30" y="1137"/>
                      </a:lnTo>
                      <a:lnTo>
                        <a:pt x="27" y="1063"/>
                      </a:lnTo>
                      <a:lnTo>
                        <a:pt x="20" y="987"/>
                      </a:lnTo>
                      <a:lnTo>
                        <a:pt x="0" y="905"/>
                      </a:lnTo>
                      <a:lnTo>
                        <a:pt x="0" y="824"/>
                      </a:lnTo>
                      <a:lnTo>
                        <a:pt x="28" y="725"/>
                      </a:lnTo>
                      <a:lnTo>
                        <a:pt x="69" y="653"/>
                      </a:lnTo>
                      <a:lnTo>
                        <a:pt x="117" y="604"/>
                      </a:lnTo>
                      <a:lnTo>
                        <a:pt x="181" y="546"/>
                      </a:lnTo>
                      <a:lnTo>
                        <a:pt x="258" y="449"/>
                      </a:lnTo>
                      <a:lnTo>
                        <a:pt x="326" y="335"/>
                      </a:lnTo>
                      <a:lnTo>
                        <a:pt x="266" y="396"/>
                      </a:lnTo>
                      <a:lnTo>
                        <a:pt x="209" y="481"/>
                      </a:lnTo>
                      <a:lnTo>
                        <a:pt x="138" y="567"/>
                      </a:lnTo>
                      <a:lnTo>
                        <a:pt x="205" y="444"/>
                      </a:lnTo>
                      <a:lnTo>
                        <a:pt x="277" y="290"/>
                      </a:lnTo>
                      <a:lnTo>
                        <a:pt x="362" y="118"/>
                      </a:lnTo>
                      <a:lnTo>
                        <a:pt x="406" y="65"/>
                      </a:lnTo>
                      <a:lnTo>
                        <a:pt x="518" y="0"/>
                      </a:lnTo>
                      <a:close/>
                    </a:path>
                  </a:pathLst>
                </a:custGeom>
                <a:solidFill>
                  <a:srgbClr val="0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5" name="Freeform 1390"/>
                <p:cNvSpPr>
                  <a:spLocks/>
                </p:cNvSpPr>
                <p:nvPr/>
              </p:nvSpPr>
              <p:spPr bwMode="auto">
                <a:xfrm>
                  <a:off x="4875" y="2137"/>
                  <a:ext cx="343" cy="845"/>
                </a:xfrm>
                <a:custGeom>
                  <a:avLst/>
                  <a:gdLst>
                    <a:gd name="T0" fmla="*/ 0 w 2400"/>
                    <a:gd name="T1" fmla="*/ 0 h 3378"/>
                    <a:gd name="T2" fmla="*/ 0 w 2400"/>
                    <a:gd name="T3" fmla="*/ 0 h 3378"/>
                    <a:gd name="T4" fmla="*/ 0 w 2400"/>
                    <a:gd name="T5" fmla="*/ 0 h 3378"/>
                    <a:gd name="T6" fmla="*/ 0 w 2400"/>
                    <a:gd name="T7" fmla="*/ 0 h 3378"/>
                    <a:gd name="T8" fmla="*/ 0 w 2400"/>
                    <a:gd name="T9" fmla="*/ 0 h 3378"/>
                    <a:gd name="T10" fmla="*/ 0 w 2400"/>
                    <a:gd name="T11" fmla="*/ 0 h 3378"/>
                    <a:gd name="T12" fmla="*/ 0 w 2400"/>
                    <a:gd name="T13" fmla="*/ 0 h 3378"/>
                    <a:gd name="T14" fmla="*/ 0 w 2400"/>
                    <a:gd name="T15" fmla="*/ 0 h 3378"/>
                    <a:gd name="T16" fmla="*/ 0 w 2400"/>
                    <a:gd name="T17" fmla="*/ 1 h 3378"/>
                    <a:gd name="T18" fmla="*/ 0 w 2400"/>
                    <a:gd name="T19" fmla="*/ 1 h 3378"/>
                    <a:gd name="T20" fmla="*/ 0 w 2400"/>
                    <a:gd name="T21" fmla="*/ 1 h 3378"/>
                    <a:gd name="T22" fmla="*/ 0 w 2400"/>
                    <a:gd name="T23" fmla="*/ 1 h 3378"/>
                    <a:gd name="T24" fmla="*/ 0 w 2400"/>
                    <a:gd name="T25" fmla="*/ 1 h 3378"/>
                    <a:gd name="T26" fmla="*/ 0 w 2400"/>
                    <a:gd name="T27" fmla="*/ 1 h 3378"/>
                    <a:gd name="T28" fmla="*/ 0 w 2400"/>
                    <a:gd name="T29" fmla="*/ 1 h 3378"/>
                    <a:gd name="T30" fmla="*/ 0 w 2400"/>
                    <a:gd name="T31" fmla="*/ 1 h 3378"/>
                    <a:gd name="T32" fmla="*/ 0 w 2400"/>
                    <a:gd name="T33" fmla="*/ 1 h 3378"/>
                    <a:gd name="T34" fmla="*/ 0 w 2400"/>
                    <a:gd name="T35" fmla="*/ 1 h 3378"/>
                    <a:gd name="T36" fmla="*/ 0 w 2400"/>
                    <a:gd name="T37" fmla="*/ 1 h 3378"/>
                    <a:gd name="T38" fmla="*/ 0 w 2400"/>
                    <a:gd name="T39" fmla="*/ 1 h 3378"/>
                    <a:gd name="T40" fmla="*/ 0 w 2400"/>
                    <a:gd name="T41" fmla="*/ 1 h 3378"/>
                    <a:gd name="T42" fmla="*/ 0 w 2400"/>
                    <a:gd name="T43" fmla="*/ 1 h 3378"/>
                    <a:gd name="T44" fmla="*/ 0 w 2400"/>
                    <a:gd name="T45" fmla="*/ 1 h 3378"/>
                    <a:gd name="T46" fmla="*/ 0 w 2400"/>
                    <a:gd name="T47" fmla="*/ 1 h 3378"/>
                    <a:gd name="T48" fmla="*/ 0 w 2400"/>
                    <a:gd name="T49" fmla="*/ 1 h 3378"/>
                    <a:gd name="T50" fmla="*/ 0 w 2400"/>
                    <a:gd name="T51" fmla="*/ 1 h 3378"/>
                    <a:gd name="T52" fmla="*/ 0 w 2400"/>
                    <a:gd name="T53" fmla="*/ 1 h 3378"/>
                    <a:gd name="T54" fmla="*/ 0 w 2400"/>
                    <a:gd name="T55" fmla="*/ 1 h 3378"/>
                    <a:gd name="T56" fmla="*/ 0 w 2400"/>
                    <a:gd name="T57" fmla="*/ 1 h 3378"/>
                    <a:gd name="T58" fmla="*/ 0 w 2400"/>
                    <a:gd name="T59" fmla="*/ 1 h 3378"/>
                    <a:gd name="T60" fmla="*/ 0 w 2400"/>
                    <a:gd name="T61" fmla="*/ 1 h 3378"/>
                    <a:gd name="T62" fmla="*/ 0 w 2400"/>
                    <a:gd name="T63" fmla="*/ 1 h 3378"/>
                    <a:gd name="T64" fmla="*/ 0 w 2400"/>
                    <a:gd name="T65" fmla="*/ 1 h 3378"/>
                    <a:gd name="T66" fmla="*/ 0 w 2400"/>
                    <a:gd name="T67" fmla="*/ 1 h 3378"/>
                    <a:gd name="T68" fmla="*/ 0 w 2400"/>
                    <a:gd name="T69" fmla="*/ 1 h 3378"/>
                    <a:gd name="T70" fmla="*/ 0 w 2400"/>
                    <a:gd name="T71" fmla="*/ 1 h 3378"/>
                    <a:gd name="T72" fmla="*/ 0 w 2400"/>
                    <a:gd name="T73" fmla="*/ 1 h 3378"/>
                    <a:gd name="T74" fmla="*/ 0 w 2400"/>
                    <a:gd name="T75" fmla="*/ 0 h 3378"/>
                    <a:gd name="T76" fmla="*/ 0 w 2400"/>
                    <a:gd name="T77" fmla="*/ 0 h 3378"/>
                    <a:gd name="T78" fmla="*/ 0 w 2400"/>
                    <a:gd name="T79" fmla="*/ 0 h 3378"/>
                    <a:gd name="T80" fmla="*/ 0 w 2400"/>
                    <a:gd name="T81" fmla="*/ 0 h 3378"/>
                    <a:gd name="T82" fmla="*/ 0 w 2400"/>
                    <a:gd name="T83" fmla="*/ 0 h 3378"/>
                    <a:gd name="T84" fmla="*/ 0 w 2400"/>
                    <a:gd name="T85" fmla="*/ 0 h 3378"/>
                    <a:gd name="T86" fmla="*/ 0 w 2400"/>
                    <a:gd name="T87" fmla="*/ 0 h 3378"/>
                    <a:gd name="T88" fmla="*/ 0 w 2400"/>
                    <a:gd name="T89" fmla="*/ 0 h 33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00" h="3378">
                      <a:moveTo>
                        <a:pt x="1899" y="60"/>
                      </a:moveTo>
                      <a:lnTo>
                        <a:pt x="1967" y="125"/>
                      </a:lnTo>
                      <a:lnTo>
                        <a:pt x="2038" y="154"/>
                      </a:lnTo>
                      <a:lnTo>
                        <a:pt x="2119" y="255"/>
                      </a:lnTo>
                      <a:lnTo>
                        <a:pt x="2134" y="321"/>
                      </a:lnTo>
                      <a:lnTo>
                        <a:pt x="2137" y="411"/>
                      </a:lnTo>
                      <a:lnTo>
                        <a:pt x="2139" y="493"/>
                      </a:lnTo>
                      <a:lnTo>
                        <a:pt x="2159" y="623"/>
                      </a:lnTo>
                      <a:lnTo>
                        <a:pt x="2184" y="762"/>
                      </a:lnTo>
                      <a:lnTo>
                        <a:pt x="2196" y="908"/>
                      </a:lnTo>
                      <a:lnTo>
                        <a:pt x="2159" y="754"/>
                      </a:lnTo>
                      <a:lnTo>
                        <a:pt x="2143" y="644"/>
                      </a:lnTo>
                      <a:lnTo>
                        <a:pt x="2127" y="569"/>
                      </a:lnTo>
                      <a:lnTo>
                        <a:pt x="2095" y="695"/>
                      </a:lnTo>
                      <a:lnTo>
                        <a:pt x="2051" y="830"/>
                      </a:lnTo>
                      <a:lnTo>
                        <a:pt x="2031" y="912"/>
                      </a:lnTo>
                      <a:lnTo>
                        <a:pt x="2039" y="1047"/>
                      </a:lnTo>
                      <a:lnTo>
                        <a:pt x="2043" y="1201"/>
                      </a:lnTo>
                      <a:lnTo>
                        <a:pt x="2035" y="1349"/>
                      </a:lnTo>
                      <a:lnTo>
                        <a:pt x="2027" y="1185"/>
                      </a:lnTo>
                      <a:lnTo>
                        <a:pt x="2019" y="1072"/>
                      </a:lnTo>
                      <a:lnTo>
                        <a:pt x="1999" y="973"/>
                      </a:lnTo>
                      <a:lnTo>
                        <a:pt x="1902" y="1210"/>
                      </a:lnTo>
                      <a:lnTo>
                        <a:pt x="1822" y="1349"/>
                      </a:lnTo>
                      <a:lnTo>
                        <a:pt x="1782" y="1406"/>
                      </a:lnTo>
                      <a:lnTo>
                        <a:pt x="1725" y="1503"/>
                      </a:lnTo>
                      <a:lnTo>
                        <a:pt x="1529" y="1556"/>
                      </a:lnTo>
                      <a:lnTo>
                        <a:pt x="1436" y="1570"/>
                      </a:lnTo>
                      <a:lnTo>
                        <a:pt x="1465" y="1618"/>
                      </a:lnTo>
                      <a:lnTo>
                        <a:pt x="1525" y="1666"/>
                      </a:lnTo>
                      <a:lnTo>
                        <a:pt x="1725" y="1781"/>
                      </a:lnTo>
                      <a:lnTo>
                        <a:pt x="1557" y="1719"/>
                      </a:lnTo>
                      <a:lnTo>
                        <a:pt x="1457" y="1646"/>
                      </a:lnTo>
                      <a:lnTo>
                        <a:pt x="1364" y="1581"/>
                      </a:lnTo>
                      <a:lnTo>
                        <a:pt x="1372" y="1728"/>
                      </a:lnTo>
                      <a:lnTo>
                        <a:pt x="1409" y="1806"/>
                      </a:lnTo>
                      <a:lnTo>
                        <a:pt x="1514" y="1858"/>
                      </a:lnTo>
                      <a:lnTo>
                        <a:pt x="1401" y="1854"/>
                      </a:lnTo>
                      <a:lnTo>
                        <a:pt x="1397" y="1907"/>
                      </a:lnTo>
                      <a:lnTo>
                        <a:pt x="1409" y="1956"/>
                      </a:lnTo>
                      <a:lnTo>
                        <a:pt x="1457" y="1997"/>
                      </a:lnTo>
                      <a:lnTo>
                        <a:pt x="1621" y="2082"/>
                      </a:lnTo>
                      <a:lnTo>
                        <a:pt x="1401" y="2005"/>
                      </a:lnTo>
                      <a:lnTo>
                        <a:pt x="1348" y="1992"/>
                      </a:lnTo>
                      <a:lnTo>
                        <a:pt x="1305" y="2005"/>
                      </a:lnTo>
                      <a:lnTo>
                        <a:pt x="1308" y="2045"/>
                      </a:lnTo>
                      <a:lnTo>
                        <a:pt x="1361" y="2090"/>
                      </a:lnTo>
                      <a:lnTo>
                        <a:pt x="1493" y="2161"/>
                      </a:lnTo>
                      <a:lnTo>
                        <a:pt x="1305" y="2090"/>
                      </a:lnTo>
                      <a:lnTo>
                        <a:pt x="1252" y="2029"/>
                      </a:lnTo>
                      <a:lnTo>
                        <a:pt x="1201" y="2042"/>
                      </a:lnTo>
                      <a:lnTo>
                        <a:pt x="1155" y="2063"/>
                      </a:lnTo>
                      <a:lnTo>
                        <a:pt x="1172" y="2108"/>
                      </a:lnTo>
                      <a:lnTo>
                        <a:pt x="1212" y="2143"/>
                      </a:lnTo>
                      <a:lnTo>
                        <a:pt x="1308" y="2205"/>
                      </a:lnTo>
                      <a:lnTo>
                        <a:pt x="1172" y="2156"/>
                      </a:lnTo>
                      <a:lnTo>
                        <a:pt x="1099" y="2094"/>
                      </a:lnTo>
                      <a:lnTo>
                        <a:pt x="1008" y="2124"/>
                      </a:lnTo>
                      <a:lnTo>
                        <a:pt x="714" y="2225"/>
                      </a:lnTo>
                      <a:lnTo>
                        <a:pt x="461" y="2318"/>
                      </a:lnTo>
                      <a:lnTo>
                        <a:pt x="277" y="2397"/>
                      </a:lnTo>
                      <a:lnTo>
                        <a:pt x="212" y="2498"/>
                      </a:lnTo>
                      <a:lnTo>
                        <a:pt x="136" y="2641"/>
                      </a:lnTo>
                      <a:lnTo>
                        <a:pt x="47" y="2898"/>
                      </a:lnTo>
                      <a:lnTo>
                        <a:pt x="0" y="3324"/>
                      </a:lnTo>
                      <a:lnTo>
                        <a:pt x="229" y="3378"/>
                      </a:lnTo>
                      <a:lnTo>
                        <a:pt x="421" y="3360"/>
                      </a:lnTo>
                      <a:lnTo>
                        <a:pt x="640" y="3306"/>
                      </a:lnTo>
                      <a:lnTo>
                        <a:pt x="622" y="3153"/>
                      </a:lnTo>
                      <a:lnTo>
                        <a:pt x="540" y="2919"/>
                      </a:lnTo>
                      <a:lnTo>
                        <a:pt x="906" y="2898"/>
                      </a:lnTo>
                      <a:lnTo>
                        <a:pt x="970" y="2882"/>
                      </a:lnTo>
                      <a:lnTo>
                        <a:pt x="755" y="2837"/>
                      </a:lnTo>
                      <a:lnTo>
                        <a:pt x="409" y="2703"/>
                      </a:lnTo>
                      <a:lnTo>
                        <a:pt x="814" y="2830"/>
                      </a:lnTo>
                      <a:lnTo>
                        <a:pt x="999" y="2865"/>
                      </a:lnTo>
                      <a:lnTo>
                        <a:pt x="1131" y="2837"/>
                      </a:lnTo>
                      <a:lnTo>
                        <a:pt x="927" y="2800"/>
                      </a:lnTo>
                      <a:lnTo>
                        <a:pt x="502" y="2662"/>
                      </a:lnTo>
                      <a:lnTo>
                        <a:pt x="963" y="2788"/>
                      </a:lnTo>
                      <a:lnTo>
                        <a:pt x="1163" y="2830"/>
                      </a:lnTo>
                      <a:lnTo>
                        <a:pt x="1195" y="2813"/>
                      </a:lnTo>
                      <a:lnTo>
                        <a:pt x="1011" y="2747"/>
                      </a:lnTo>
                      <a:lnTo>
                        <a:pt x="698" y="2600"/>
                      </a:lnTo>
                      <a:lnTo>
                        <a:pt x="1063" y="2751"/>
                      </a:lnTo>
                      <a:lnTo>
                        <a:pt x="1252" y="2804"/>
                      </a:lnTo>
                      <a:lnTo>
                        <a:pt x="2063" y="2796"/>
                      </a:lnTo>
                      <a:lnTo>
                        <a:pt x="2164" y="2771"/>
                      </a:lnTo>
                      <a:lnTo>
                        <a:pt x="2256" y="2740"/>
                      </a:lnTo>
                      <a:lnTo>
                        <a:pt x="2349" y="2650"/>
                      </a:lnTo>
                      <a:lnTo>
                        <a:pt x="2367" y="2551"/>
                      </a:lnTo>
                      <a:lnTo>
                        <a:pt x="2376" y="2466"/>
                      </a:lnTo>
                      <a:lnTo>
                        <a:pt x="2356" y="2336"/>
                      </a:lnTo>
                      <a:lnTo>
                        <a:pt x="2295" y="2169"/>
                      </a:lnTo>
                      <a:lnTo>
                        <a:pt x="2248" y="2037"/>
                      </a:lnTo>
                      <a:lnTo>
                        <a:pt x="2228" y="1919"/>
                      </a:lnTo>
                      <a:lnTo>
                        <a:pt x="2159" y="1903"/>
                      </a:lnTo>
                      <a:lnTo>
                        <a:pt x="2099" y="1989"/>
                      </a:lnTo>
                      <a:lnTo>
                        <a:pt x="1922" y="2119"/>
                      </a:lnTo>
                      <a:lnTo>
                        <a:pt x="2079" y="1976"/>
                      </a:lnTo>
                      <a:lnTo>
                        <a:pt x="2127" y="1896"/>
                      </a:lnTo>
                      <a:lnTo>
                        <a:pt x="2107" y="1806"/>
                      </a:lnTo>
                      <a:lnTo>
                        <a:pt x="1899" y="1748"/>
                      </a:lnTo>
                      <a:lnTo>
                        <a:pt x="1750" y="1663"/>
                      </a:lnTo>
                      <a:lnTo>
                        <a:pt x="1927" y="1736"/>
                      </a:lnTo>
                      <a:lnTo>
                        <a:pt x="2103" y="1776"/>
                      </a:lnTo>
                      <a:lnTo>
                        <a:pt x="2095" y="1655"/>
                      </a:lnTo>
                      <a:lnTo>
                        <a:pt x="2019" y="1570"/>
                      </a:lnTo>
                      <a:lnTo>
                        <a:pt x="1963" y="1435"/>
                      </a:lnTo>
                      <a:lnTo>
                        <a:pt x="2035" y="1556"/>
                      </a:lnTo>
                      <a:lnTo>
                        <a:pt x="2119" y="1638"/>
                      </a:lnTo>
                      <a:lnTo>
                        <a:pt x="2204" y="1626"/>
                      </a:lnTo>
                      <a:lnTo>
                        <a:pt x="2252" y="1402"/>
                      </a:lnTo>
                      <a:lnTo>
                        <a:pt x="2320" y="1173"/>
                      </a:lnTo>
                      <a:lnTo>
                        <a:pt x="2352" y="1023"/>
                      </a:lnTo>
                      <a:lnTo>
                        <a:pt x="2349" y="883"/>
                      </a:lnTo>
                      <a:lnTo>
                        <a:pt x="2328" y="717"/>
                      </a:lnTo>
                      <a:lnTo>
                        <a:pt x="2352" y="806"/>
                      </a:lnTo>
                      <a:lnTo>
                        <a:pt x="2367" y="908"/>
                      </a:lnTo>
                      <a:lnTo>
                        <a:pt x="2373" y="990"/>
                      </a:lnTo>
                      <a:lnTo>
                        <a:pt x="2392" y="847"/>
                      </a:lnTo>
                      <a:lnTo>
                        <a:pt x="2396" y="737"/>
                      </a:lnTo>
                      <a:lnTo>
                        <a:pt x="2396" y="659"/>
                      </a:lnTo>
                      <a:lnTo>
                        <a:pt x="2367" y="546"/>
                      </a:lnTo>
                      <a:lnTo>
                        <a:pt x="2320" y="440"/>
                      </a:lnTo>
                      <a:lnTo>
                        <a:pt x="2248" y="341"/>
                      </a:lnTo>
                      <a:lnTo>
                        <a:pt x="2324" y="422"/>
                      </a:lnTo>
                      <a:lnTo>
                        <a:pt x="2360" y="493"/>
                      </a:lnTo>
                      <a:lnTo>
                        <a:pt x="2400" y="623"/>
                      </a:lnTo>
                      <a:lnTo>
                        <a:pt x="2392" y="529"/>
                      </a:lnTo>
                      <a:lnTo>
                        <a:pt x="2367" y="411"/>
                      </a:lnTo>
                      <a:lnTo>
                        <a:pt x="2309" y="276"/>
                      </a:lnTo>
                      <a:lnTo>
                        <a:pt x="2256" y="141"/>
                      </a:lnTo>
                      <a:lnTo>
                        <a:pt x="2188" y="77"/>
                      </a:lnTo>
                      <a:lnTo>
                        <a:pt x="2095" y="0"/>
                      </a:lnTo>
                      <a:lnTo>
                        <a:pt x="1995" y="11"/>
                      </a:lnTo>
                      <a:lnTo>
                        <a:pt x="1899" y="60"/>
                      </a:lnTo>
                      <a:close/>
                    </a:path>
                  </a:pathLst>
                </a:custGeom>
                <a:solidFill>
                  <a:srgbClr val="0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6" name="Freeform 1391"/>
                <p:cNvSpPr>
                  <a:spLocks/>
                </p:cNvSpPr>
                <p:nvPr/>
              </p:nvSpPr>
              <p:spPr bwMode="auto">
                <a:xfrm>
                  <a:off x="5179" y="2548"/>
                  <a:ext cx="17" cy="63"/>
                </a:xfrm>
                <a:custGeom>
                  <a:avLst/>
                  <a:gdLst>
                    <a:gd name="T0" fmla="*/ 0 w 117"/>
                    <a:gd name="T1" fmla="*/ 0 h 254"/>
                    <a:gd name="T2" fmla="*/ 0 w 117"/>
                    <a:gd name="T3" fmla="*/ 0 h 254"/>
                    <a:gd name="T4" fmla="*/ 0 w 117"/>
                    <a:gd name="T5" fmla="*/ 0 h 254"/>
                    <a:gd name="T6" fmla="*/ 0 w 117"/>
                    <a:gd name="T7" fmla="*/ 0 h 254"/>
                    <a:gd name="T8" fmla="*/ 0 w 117"/>
                    <a:gd name="T9" fmla="*/ 0 h 254"/>
                    <a:gd name="T10" fmla="*/ 0 w 117"/>
                    <a:gd name="T11" fmla="*/ 0 h 254"/>
                    <a:gd name="T12" fmla="*/ 0 w 117"/>
                    <a:gd name="T13" fmla="*/ 0 h 254"/>
                    <a:gd name="T14" fmla="*/ 0 w 117"/>
                    <a:gd name="T15" fmla="*/ 0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54">
                      <a:moveTo>
                        <a:pt x="93" y="0"/>
                      </a:moveTo>
                      <a:lnTo>
                        <a:pt x="5" y="13"/>
                      </a:lnTo>
                      <a:lnTo>
                        <a:pt x="0" y="114"/>
                      </a:lnTo>
                      <a:lnTo>
                        <a:pt x="12" y="220"/>
                      </a:lnTo>
                      <a:lnTo>
                        <a:pt x="97" y="254"/>
                      </a:lnTo>
                      <a:lnTo>
                        <a:pt x="117" y="212"/>
                      </a:lnTo>
                      <a:lnTo>
                        <a:pt x="117" y="61"/>
                      </a:lnTo>
                      <a:lnTo>
                        <a:pt x="93" y="0"/>
                      </a:lnTo>
                      <a:close/>
                    </a:path>
                  </a:pathLst>
                </a:custGeom>
                <a:solidFill>
                  <a:srgbClr val="0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17" name="Freeform 1392"/>
                <p:cNvSpPr>
                  <a:spLocks/>
                </p:cNvSpPr>
                <p:nvPr/>
              </p:nvSpPr>
              <p:spPr bwMode="auto">
                <a:xfrm>
                  <a:off x="5014" y="2750"/>
                  <a:ext cx="158" cy="36"/>
                </a:xfrm>
                <a:custGeom>
                  <a:avLst/>
                  <a:gdLst>
                    <a:gd name="T0" fmla="*/ 0 w 1109"/>
                    <a:gd name="T1" fmla="*/ 0 h 146"/>
                    <a:gd name="T2" fmla="*/ 0 w 1109"/>
                    <a:gd name="T3" fmla="*/ 0 h 146"/>
                    <a:gd name="T4" fmla="*/ 0 w 1109"/>
                    <a:gd name="T5" fmla="*/ 0 h 146"/>
                    <a:gd name="T6" fmla="*/ 0 w 1109"/>
                    <a:gd name="T7" fmla="*/ 0 h 146"/>
                    <a:gd name="T8" fmla="*/ 0 w 1109"/>
                    <a:gd name="T9" fmla="*/ 0 h 146"/>
                    <a:gd name="T10" fmla="*/ 0 w 1109"/>
                    <a:gd name="T11" fmla="*/ 0 h 146"/>
                    <a:gd name="T12" fmla="*/ 0 w 1109"/>
                    <a:gd name="T13" fmla="*/ 0 h 146"/>
                    <a:gd name="T14" fmla="*/ 0 w 1109"/>
                    <a:gd name="T15" fmla="*/ 0 h 146"/>
                    <a:gd name="T16" fmla="*/ 0 w 1109"/>
                    <a:gd name="T17" fmla="*/ 0 h 146"/>
                    <a:gd name="T18" fmla="*/ 0 w 1109"/>
                    <a:gd name="T19" fmla="*/ 0 h 146"/>
                    <a:gd name="T20" fmla="*/ 0 w 1109"/>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9" h="146">
                      <a:moveTo>
                        <a:pt x="0" y="0"/>
                      </a:moveTo>
                      <a:lnTo>
                        <a:pt x="303" y="69"/>
                      </a:lnTo>
                      <a:lnTo>
                        <a:pt x="531" y="101"/>
                      </a:lnTo>
                      <a:lnTo>
                        <a:pt x="763" y="122"/>
                      </a:lnTo>
                      <a:lnTo>
                        <a:pt x="940" y="130"/>
                      </a:lnTo>
                      <a:lnTo>
                        <a:pt x="1109" y="122"/>
                      </a:lnTo>
                      <a:lnTo>
                        <a:pt x="948" y="146"/>
                      </a:lnTo>
                      <a:lnTo>
                        <a:pt x="680" y="146"/>
                      </a:lnTo>
                      <a:lnTo>
                        <a:pt x="391" y="105"/>
                      </a:lnTo>
                      <a:lnTo>
                        <a:pt x="242" y="77"/>
                      </a:lnTo>
                      <a:lnTo>
                        <a:pt x="0" y="0"/>
                      </a:lnTo>
                      <a:close/>
                    </a:path>
                  </a:pathLst>
                </a:custGeom>
                <a:solidFill>
                  <a:srgbClr val="0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58418" name="Group 1393"/>
                <p:cNvGrpSpPr>
                  <a:grpSpLocks/>
                </p:cNvGrpSpPr>
                <p:nvPr/>
              </p:nvGrpSpPr>
              <p:grpSpPr bwMode="auto">
                <a:xfrm>
                  <a:off x="5111" y="2372"/>
                  <a:ext cx="193" cy="493"/>
                  <a:chOff x="5111" y="2372"/>
                  <a:chExt cx="193" cy="493"/>
                </a:xfrm>
              </p:grpSpPr>
              <p:sp>
                <p:nvSpPr>
                  <p:cNvPr id="58419" name="Freeform 1394"/>
                  <p:cNvSpPr>
                    <a:spLocks/>
                  </p:cNvSpPr>
                  <p:nvPr/>
                </p:nvSpPr>
                <p:spPr bwMode="auto">
                  <a:xfrm>
                    <a:off x="5111" y="2372"/>
                    <a:ext cx="193" cy="493"/>
                  </a:xfrm>
                  <a:custGeom>
                    <a:avLst/>
                    <a:gdLst>
                      <a:gd name="T0" fmla="*/ 0 w 1351"/>
                      <a:gd name="T1" fmla="*/ 0 h 1971"/>
                      <a:gd name="T2" fmla="*/ 0 w 1351"/>
                      <a:gd name="T3" fmla="*/ 0 h 1971"/>
                      <a:gd name="T4" fmla="*/ 0 w 1351"/>
                      <a:gd name="T5" fmla="*/ 0 h 1971"/>
                      <a:gd name="T6" fmla="*/ 0 w 1351"/>
                      <a:gd name="T7" fmla="*/ 0 h 1971"/>
                      <a:gd name="T8" fmla="*/ 0 w 1351"/>
                      <a:gd name="T9" fmla="*/ 0 h 1971"/>
                      <a:gd name="T10" fmla="*/ 0 w 1351"/>
                      <a:gd name="T11" fmla="*/ 0 h 1971"/>
                      <a:gd name="T12" fmla="*/ 0 w 1351"/>
                      <a:gd name="T13" fmla="*/ 0 h 1971"/>
                      <a:gd name="T14" fmla="*/ 0 w 1351"/>
                      <a:gd name="T15" fmla="*/ 0 h 1971"/>
                      <a:gd name="T16" fmla="*/ 0 w 1351"/>
                      <a:gd name="T17" fmla="*/ 1 h 1971"/>
                      <a:gd name="T18" fmla="*/ 0 w 1351"/>
                      <a:gd name="T19" fmla="*/ 1 h 1971"/>
                      <a:gd name="T20" fmla="*/ 0 w 1351"/>
                      <a:gd name="T21" fmla="*/ 1 h 1971"/>
                      <a:gd name="T22" fmla="*/ 0 w 1351"/>
                      <a:gd name="T23" fmla="*/ 1 h 1971"/>
                      <a:gd name="T24" fmla="*/ 0 w 1351"/>
                      <a:gd name="T25" fmla="*/ 1 h 1971"/>
                      <a:gd name="T26" fmla="*/ 0 w 1351"/>
                      <a:gd name="T27" fmla="*/ 1 h 1971"/>
                      <a:gd name="T28" fmla="*/ 0 w 1351"/>
                      <a:gd name="T29" fmla="*/ 1 h 1971"/>
                      <a:gd name="T30" fmla="*/ 0 w 1351"/>
                      <a:gd name="T31" fmla="*/ 1 h 1971"/>
                      <a:gd name="T32" fmla="*/ 0 w 1351"/>
                      <a:gd name="T33" fmla="*/ 1 h 1971"/>
                      <a:gd name="T34" fmla="*/ 0 w 1351"/>
                      <a:gd name="T35" fmla="*/ 0 h 1971"/>
                      <a:gd name="T36" fmla="*/ 0 w 1351"/>
                      <a:gd name="T37" fmla="*/ 0 h 1971"/>
                      <a:gd name="T38" fmla="*/ 0 w 1351"/>
                      <a:gd name="T39" fmla="*/ 0 h 1971"/>
                      <a:gd name="T40" fmla="*/ 0 w 1351"/>
                      <a:gd name="T41" fmla="*/ 0 h 1971"/>
                      <a:gd name="T42" fmla="*/ 0 w 1351"/>
                      <a:gd name="T43" fmla="*/ 0 h 1971"/>
                      <a:gd name="T44" fmla="*/ 0 w 1351"/>
                      <a:gd name="T45" fmla="*/ 0 h 1971"/>
                      <a:gd name="T46" fmla="*/ 0 w 1351"/>
                      <a:gd name="T47" fmla="*/ 0 h 19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1" h="1971">
                        <a:moveTo>
                          <a:pt x="602" y="285"/>
                        </a:moveTo>
                        <a:lnTo>
                          <a:pt x="848" y="265"/>
                        </a:lnTo>
                        <a:lnTo>
                          <a:pt x="998" y="222"/>
                        </a:lnTo>
                        <a:lnTo>
                          <a:pt x="1048" y="148"/>
                        </a:lnTo>
                        <a:lnTo>
                          <a:pt x="1048" y="83"/>
                        </a:lnTo>
                        <a:lnTo>
                          <a:pt x="1086" y="29"/>
                        </a:lnTo>
                        <a:lnTo>
                          <a:pt x="1227" y="0"/>
                        </a:lnTo>
                        <a:lnTo>
                          <a:pt x="1351" y="9"/>
                        </a:lnTo>
                        <a:lnTo>
                          <a:pt x="1197" y="1536"/>
                        </a:lnTo>
                        <a:lnTo>
                          <a:pt x="1086" y="1674"/>
                        </a:lnTo>
                        <a:lnTo>
                          <a:pt x="950" y="1813"/>
                        </a:lnTo>
                        <a:lnTo>
                          <a:pt x="753" y="1919"/>
                        </a:lnTo>
                        <a:lnTo>
                          <a:pt x="522" y="1952"/>
                        </a:lnTo>
                        <a:lnTo>
                          <a:pt x="217" y="1971"/>
                        </a:lnTo>
                        <a:lnTo>
                          <a:pt x="38" y="1942"/>
                        </a:lnTo>
                        <a:lnTo>
                          <a:pt x="0" y="1834"/>
                        </a:lnTo>
                        <a:lnTo>
                          <a:pt x="18" y="1696"/>
                        </a:lnTo>
                        <a:lnTo>
                          <a:pt x="146" y="1269"/>
                        </a:lnTo>
                        <a:lnTo>
                          <a:pt x="257" y="842"/>
                        </a:lnTo>
                        <a:lnTo>
                          <a:pt x="303" y="522"/>
                        </a:lnTo>
                        <a:lnTo>
                          <a:pt x="303" y="435"/>
                        </a:lnTo>
                        <a:lnTo>
                          <a:pt x="374" y="320"/>
                        </a:lnTo>
                        <a:lnTo>
                          <a:pt x="454" y="285"/>
                        </a:lnTo>
                        <a:lnTo>
                          <a:pt x="602" y="285"/>
                        </a:lnTo>
                        <a:close/>
                      </a:path>
                    </a:pathLst>
                  </a:custGeom>
                  <a:solidFill>
                    <a:srgbClr val="404040"/>
                  </a:solidFill>
                  <a:ln w="1588">
                    <a:solidFill>
                      <a:srgbClr val="000000"/>
                    </a:solidFill>
                    <a:prstDash val="solid"/>
                    <a:round/>
                    <a:headEnd/>
                    <a:tailEnd/>
                  </a:ln>
                </p:spPr>
                <p:txBody>
                  <a:bodyPr/>
                  <a:lstStyle/>
                  <a:p>
                    <a:endParaRPr lang="zh-CN" altLang="en-US" sz="2400"/>
                  </a:p>
                </p:txBody>
              </p:sp>
              <p:sp>
                <p:nvSpPr>
                  <p:cNvPr id="58420" name="Freeform 1395"/>
                  <p:cNvSpPr>
                    <a:spLocks/>
                  </p:cNvSpPr>
                  <p:nvPr/>
                </p:nvSpPr>
                <p:spPr bwMode="auto">
                  <a:xfrm>
                    <a:off x="5133" y="2396"/>
                    <a:ext cx="167" cy="453"/>
                  </a:xfrm>
                  <a:custGeom>
                    <a:avLst/>
                    <a:gdLst>
                      <a:gd name="T0" fmla="*/ 0 w 1170"/>
                      <a:gd name="T1" fmla="*/ 0 h 1813"/>
                      <a:gd name="T2" fmla="*/ 0 w 1170"/>
                      <a:gd name="T3" fmla="*/ 0 h 1813"/>
                      <a:gd name="T4" fmla="*/ 0 w 1170"/>
                      <a:gd name="T5" fmla="*/ 0 h 1813"/>
                      <a:gd name="T6" fmla="*/ 0 w 1170"/>
                      <a:gd name="T7" fmla="*/ 0 h 1813"/>
                      <a:gd name="T8" fmla="*/ 0 w 1170"/>
                      <a:gd name="T9" fmla="*/ 0 h 1813"/>
                      <a:gd name="T10" fmla="*/ 0 w 1170"/>
                      <a:gd name="T11" fmla="*/ 0 h 1813"/>
                      <a:gd name="T12" fmla="*/ 0 w 1170"/>
                      <a:gd name="T13" fmla="*/ 0 h 1813"/>
                      <a:gd name="T14" fmla="*/ 0 w 1170"/>
                      <a:gd name="T15" fmla="*/ 0 h 1813"/>
                      <a:gd name="T16" fmla="*/ 0 w 1170"/>
                      <a:gd name="T17" fmla="*/ 0 h 1813"/>
                      <a:gd name="T18" fmla="*/ 0 w 1170"/>
                      <a:gd name="T19" fmla="*/ 0 h 1813"/>
                      <a:gd name="T20" fmla="*/ 0 w 1170"/>
                      <a:gd name="T21" fmla="*/ 0 h 1813"/>
                      <a:gd name="T22" fmla="*/ 0 w 1170"/>
                      <a:gd name="T23" fmla="*/ 0 h 1813"/>
                      <a:gd name="T24" fmla="*/ 0 w 1170"/>
                      <a:gd name="T25" fmla="*/ 0 h 1813"/>
                      <a:gd name="T26" fmla="*/ 0 w 1170"/>
                      <a:gd name="T27" fmla="*/ 0 h 1813"/>
                      <a:gd name="T28" fmla="*/ 0 w 1170"/>
                      <a:gd name="T29" fmla="*/ 0 h 1813"/>
                      <a:gd name="T30" fmla="*/ 0 w 1170"/>
                      <a:gd name="T31" fmla="*/ 0 h 1813"/>
                      <a:gd name="T32" fmla="*/ 0 w 1170"/>
                      <a:gd name="T33" fmla="*/ 0 h 1813"/>
                      <a:gd name="T34" fmla="*/ 0 w 1170"/>
                      <a:gd name="T35" fmla="*/ 0 h 1813"/>
                      <a:gd name="T36" fmla="*/ 0 w 1170"/>
                      <a:gd name="T37" fmla="*/ 0 h 1813"/>
                      <a:gd name="T38" fmla="*/ 0 w 1170"/>
                      <a:gd name="T39" fmla="*/ 0 h 1813"/>
                      <a:gd name="T40" fmla="*/ 0 w 1170"/>
                      <a:gd name="T41" fmla="*/ 0 h 18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0" h="1813">
                        <a:moveTo>
                          <a:pt x="409" y="362"/>
                        </a:moveTo>
                        <a:lnTo>
                          <a:pt x="624" y="352"/>
                        </a:lnTo>
                        <a:lnTo>
                          <a:pt x="855" y="311"/>
                        </a:lnTo>
                        <a:lnTo>
                          <a:pt x="990" y="235"/>
                        </a:lnTo>
                        <a:lnTo>
                          <a:pt x="1072" y="170"/>
                        </a:lnTo>
                        <a:lnTo>
                          <a:pt x="1170" y="0"/>
                        </a:lnTo>
                        <a:lnTo>
                          <a:pt x="1022" y="1399"/>
                        </a:lnTo>
                        <a:lnTo>
                          <a:pt x="923" y="1526"/>
                        </a:lnTo>
                        <a:lnTo>
                          <a:pt x="813" y="1644"/>
                        </a:lnTo>
                        <a:lnTo>
                          <a:pt x="674" y="1728"/>
                        </a:lnTo>
                        <a:lnTo>
                          <a:pt x="556" y="1771"/>
                        </a:lnTo>
                        <a:lnTo>
                          <a:pt x="409" y="1793"/>
                        </a:lnTo>
                        <a:lnTo>
                          <a:pt x="267" y="1813"/>
                        </a:lnTo>
                        <a:lnTo>
                          <a:pt x="110" y="1813"/>
                        </a:lnTo>
                        <a:lnTo>
                          <a:pt x="42" y="1793"/>
                        </a:lnTo>
                        <a:lnTo>
                          <a:pt x="0" y="1728"/>
                        </a:lnTo>
                        <a:lnTo>
                          <a:pt x="18" y="1622"/>
                        </a:lnTo>
                        <a:lnTo>
                          <a:pt x="121" y="1376"/>
                        </a:lnTo>
                        <a:lnTo>
                          <a:pt x="289" y="543"/>
                        </a:lnTo>
                        <a:lnTo>
                          <a:pt x="319" y="427"/>
                        </a:lnTo>
                        <a:lnTo>
                          <a:pt x="409" y="36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nvGrpSpPr>
              <p:cNvPr id="58386" name="Group 1396"/>
              <p:cNvGrpSpPr>
                <a:grpSpLocks/>
              </p:cNvGrpSpPr>
              <p:nvPr/>
            </p:nvGrpSpPr>
            <p:grpSpPr bwMode="auto">
              <a:xfrm>
                <a:off x="3970" y="2067"/>
                <a:ext cx="402" cy="302"/>
                <a:chOff x="3970" y="2067"/>
                <a:chExt cx="402" cy="302"/>
              </a:xfrm>
            </p:grpSpPr>
            <p:grpSp>
              <p:nvGrpSpPr>
                <p:cNvPr id="58387" name="Group 1397"/>
                <p:cNvGrpSpPr>
                  <a:grpSpLocks/>
                </p:cNvGrpSpPr>
                <p:nvPr/>
              </p:nvGrpSpPr>
              <p:grpSpPr bwMode="auto">
                <a:xfrm>
                  <a:off x="4220" y="2238"/>
                  <a:ext cx="152" cy="115"/>
                  <a:chOff x="4220" y="2238"/>
                  <a:chExt cx="152" cy="115"/>
                </a:xfrm>
              </p:grpSpPr>
              <p:grpSp>
                <p:nvGrpSpPr>
                  <p:cNvPr id="58390" name="Group 1398"/>
                  <p:cNvGrpSpPr>
                    <a:grpSpLocks/>
                  </p:cNvGrpSpPr>
                  <p:nvPr/>
                </p:nvGrpSpPr>
                <p:grpSpPr bwMode="auto">
                  <a:xfrm>
                    <a:off x="4250" y="2238"/>
                    <a:ext cx="122" cy="87"/>
                    <a:chOff x="4250" y="2238"/>
                    <a:chExt cx="122" cy="87"/>
                  </a:xfrm>
                </p:grpSpPr>
                <p:sp>
                  <p:nvSpPr>
                    <p:cNvPr id="58394" name="Freeform 1399"/>
                    <p:cNvSpPr>
                      <a:spLocks/>
                    </p:cNvSpPr>
                    <p:nvPr/>
                  </p:nvSpPr>
                  <p:spPr bwMode="auto">
                    <a:xfrm>
                      <a:off x="4250" y="2238"/>
                      <a:ext cx="122" cy="87"/>
                    </a:xfrm>
                    <a:custGeom>
                      <a:avLst/>
                      <a:gdLst>
                        <a:gd name="T0" fmla="*/ 0 w 856"/>
                        <a:gd name="T1" fmla="*/ 0 h 348"/>
                        <a:gd name="T2" fmla="*/ 0 w 856"/>
                        <a:gd name="T3" fmla="*/ 0 h 348"/>
                        <a:gd name="T4" fmla="*/ 0 w 856"/>
                        <a:gd name="T5" fmla="*/ 0 h 348"/>
                        <a:gd name="T6" fmla="*/ 0 w 856"/>
                        <a:gd name="T7" fmla="*/ 0 h 348"/>
                        <a:gd name="T8" fmla="*/ 0 w 856"/>
                        <a:gd name="T9" fmla="*/ 0 h 348"/>
                        <a:gd name="T10" fmla="*/ 0 w 856"/>
                        <a:gd name="T11" fmla="*/ 0 h 348"/>
                        <a:gd name="T12" fmla="*/ 0 w 856"/>
                        <a:gd name="T13" fmla="*/ 0 h 348"/>
                        <a:gd name="T14" fmla="*/ 0 w 856"/>
                        <a:gd name="T15" fmla="*/ 0 h 348"/>
                        <a:gd name="T16" fmla="*/ 0 w 856"/>
                        <a:gd name="T17" fmla="*/ 0 h 348"/>
                        <a:gd name="T18" fmla="*/ 0 w 856"/>
                        <a:gd name="T19" fmla="*/ 0 h 348"/>
                        <a:gd name="T20" fmla="*/ 0 w 856"/>
                        <a:gd name="T21" fmla="*/ 0 h 348"/>
                        <a:gd name="T22" fmla="*/ 0 w 856"/>
                        <a:gd name="T23" fmla="*/ 0 h 348"/>
                        <a:gd name="T24" fmla="*/ 0 w 856"/>
                        <a:gd name="T25" fmla="*/ 0 h 348"/>
                        <a:gd name="T26" fmla="*/ 0 w 856"/>
                        <a:gd name="T27" fmla="*/ 0 h 348"/>
                        <a:gd name="T28" fmla="*/ 0 w 856"/>
                        <a:gd name="T29" fmla="*/ 0 h 348"/>
                        <a:gd name="T30" fmla="*/ 0 w 856"/>
                        <a:gd name="T31" fmla="*/ 0 h 348"/>
                        <a:gd name="T32" fmla="*/ 0 w 856"/>
                        <a:gd name="T33" fmla="*/ 0 h 348"/>
                        <a:gd name="T34" fmla="*/ 0 w 856"/>
                        <a:gd name="T35" fmla="*/ 0 h 348"/>
                        <a:gd name="T36" fmla="*/ 0 w 856"/>
                        <a:gd name="T37" fmla="*/ 0 h 348"/>
                        <a:gd name="T38" fmla="*/ 0 w 856"/>
                        <a:gd name="T39" fmla="*/ 0 h 348"/>
                        <a:gd name="T40" fmla="*/ 0 w 856"/>
                        <a:gd name="T41" fmla="*/ 0 h 348"/>
                        <a:gd name="T42" fmla="*/ 0 w 856"/>
                        <a:gd name="T43" fmla="*/ 0 h 348"/>
                        <a:gd name="T44" fmla="*/ 0 w 856"/>
                        <a:gd name="T45" fmla="*/ 0 h 348"/>
                        <a:gd name="T46" fmla="*/ 0 w 856"/>
                        <a:gd name="T47" fmla="*/ 0 h 348"/>
                        <a:gd name="T48" fmla="*/ 0 w 856"/>
                        <a:gd name="T49" fmla="*/ 0 h 348"/>
                        <a:gd name="T50" fmla="*/ 0 w 856"/>
                        <a:gd name="T51" fmla="*/ 0 h 348"/>
                        <a:gd name="T52" fmla="*/ 0 w 856"/>
                        <a:gd name="T53" fmla="*/ 0 h 348"/>
                        <a:gd name="T54" fmla="*/ 0 w 856"/>
                        <a:gd name="T55" fmla="*/ 0 h 348"/>
                        <a:gd name="T56" fmla="*/ 0 w 856"/>
                        <a:gd name="T57" fmla="*/ 0 h 348"/>
                        <a:gd name="T58" fmla="*/ 0 w 856"/>
                        <a:gd name="T59" fmla="*/ 0 h 348"/>
                        <a:gd name="T60" fmla="*/ 0 w 856"/>
                        <a:gd name="T61" fmla="*/ 0 h 348"/>
                        <a:gd name="T62" fmla="*/ 0 w 856"/>
                        <a:gd name="T63" fmla="*/ 0 h 348"/>
                        <a:gd name="T64" fmla="*/ 0 w 856"/>
                        <a:gd name="T65" fmla="*/ 0 h 348"/>
                        <a:gd name="T66" fmla="*/ 0 w 856"/>
                        <a:gd name="T67" fmla="*/ 0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56" h="348">
                          <a:moveTo>
                            <a:pt x="0" y="135"/>
                          </a:moveTo>
                          <a:lnTo>
                            <a:pt x="80" y="128"/>
                          </a:lnTo>
                          <a:lnTo>
                            <a:pt x="137" y="93"/>
                          </a:lnTo>
                          <a:lnTo>
                            <a:pt x="266" y="44"/>
                          </a:lnTo>
                          <a:lnTo>
                            <a:pt x="324" y="10"/>
                          </a:lnTo>
                          <a:lnTo>
                            <a:pt x="361" y="0"/>
                          </a:lnTo>
                          <a:lnTo>
                            <a:pt x="394" y="12"/>
                          </a:lnTo>
                          <a:lnTo>
                            <a:pt x="505" y="20"/>
                          </a:lnTo>
                          <a:lnTo>
                            <a:pt x="561" y="19"/>
                          </a:lnTo>
                          <a:lnTo>
                            <a:pt x="608" y="30"/>
                          </a:lnTo>
                          <a:lnTo>
                            <a:pt x="640" y="50"/>
                          </a:lnTo>
                          <a:lnTo>
                            <a:pt x="696" y="69"/>
                          </a:lnTo>
                          <a:lnTo>
                            <a:pt x="763" y="85"/>
                          </a:lnTo>
                          <a:lnTo>
                            <a:pt x="786" y="96"/>
                          </a:lnTo>
                          <a:lnTo>
                            <a:pt x="803" y="117"/>
                          </a:lnTo>
                          <a:lnTo>
                            <a:pt x="846" y="131"/>
                          </a:lnTo>
                          <a:lnTo>
                            <a:pt x="856" y="150"/>
                          </a:lnTo>
                          <a:lnTo>
                            <a:pt x="855" y="171"/>
                          </a:lnTo>
                          <a:lnTo>
                            <a:pt x="835" y="186"/>
                          </a:lnTo>
                          <a:lnTo>
                            <a:pt x="833" y="212"/>
                          </a:lnTo>
                          <a:lnTo>
                            <a:pt x="809" y="228"/>
                          </a:lnTo>
                          <a:lnTo>
                            <a:pt x="761" y="228"/>
                          </a:lnTo>
                          <a:lnTo>
                            <a:pt x="739" y="244"/>
                          </a:lnTo>
                          <a:lnTo>
                            <a:pt x="702" y="252"/>
                          </a:lnTo>
                          <a:lnTo>
                            <a:pt x="582" y="236"/>
                          </a:lnTo>
                          <a:lnTo>
                            <a:pt x="490" y="241"/>
                          </a:lnTo>
                          <a:lnTo>
                            <a:pt x="431" y="275"/>
                          </a:lnTo>
                          <a:lnTo>
                            <a:pt x="376" y="293"/>
                          </a:lnTo>
                          <a:lnTo>
                            <a:pt x="318" y="321"/>
                          </a:lnTo>
                          <a:lnTo>
                            <a:pt x="265" y="337"/>
                          </a:lnTo>
                          <a:lnTo>
                            <a:pt x="214" y="341"/>
                          </a:lnTo>
                          <a:lnTo>
                            <a:pt x="119" y="332"/>
                          </a:lnTo>
                          <a:lnTo>
                            <a:pt x="57" y="348"/>
                          </a:lnTo>
                          <a:lnTo>
                            <a:pt x="0" y="135"/>
                          </a:lnTo>
                          <a:close/>
                        </a:path>
                      </a:pathLst>
                    </a:custGeom>
                    <a:solidFill>
                      <a:srgbClr val="FFC080"/>
                    </a:solidFill>
                    <a:ln w="1588">
                      <a:solidFill>
                        <a:srgbClr val="402000"/>
                      </a:solidFill>
                      <a:prstDash val="solid"/>
                      <a:round/>
                      <a:headEnd/>
                      <a:tailEnd/>
                    </a:ln>
                  </p:spPr>
                  <p:txBody>
                    <a:bodyPr/>
                    <a:lstStyle/>
                    <a:p>
                      <a:endParaRPr lang="zh-CN" altLang="en-US" sz="2400"/>
                    </a:p>
                  </p:txBody>
                </p:sp>
                <p:sp>
                  <p:nvSpPr>
                    <p:cNvPr id="58395" name="Freeform 1400"/>
                    <p:cNvSpPr>
                      <a:spLocks/>
                    </p:cNvSpPr>
                    <p:nvPr/>
                  </p:nvSpPr>
                  <p:spPr bwMode="auto">
                    <a:xfrm>
                      <a:off x="4331" y="2276"/>
                      <a:ext cx="25" cy="13"/>
                    </a:xfrm>
                    <a:custGeom>
                      <a:avLst/>
                      <a:gdLst>
                        <a:gd name="T0" fmla="*/ 0 w 174"/>
                        <a:gd name="T1" fmla="*/ 0 h 49"/>
                        <a:gd name="T2" fmla="*/ 0 w 174"/>
                        <a:gd name="T3" fmla="*/ 0 h 49"/>
                        <a:gd name="T4" fmla="*/ 0 w 174"/>
                        <a:gd name="T5" fmla="*/ 0 h 49"/>
                        <a:gd name="T6" fmla="*/ 0 w 174"/>
                        <a:gd name="T7" fmla="*/ 0 h 49"/>
                        <a:gd name="T8" fmla="*/ 0 w 174"/>
                        <a:gd name="T9" fmla="*/ 0 h 49"/>
                        <a:gd name="T10" fmla="*/ 0 w 174"/>
                        <a:gd name="T11" fmla="*/ 0 h 49"/>
                        <a:gd name="T12" fmla="*/ 0 w 174"/>
                        <a:gd name="T13" fmla="*/ 0 h 49"/>
                        <a:gd name="T14" fmla="*/ 0 w 174"/>
                        <a:gd name="T15" fmla="*/ 0 h 49"/>
                        <a:gd name="T16" fmla="*/ 0 w 174"/>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49">
                          <a:moveTo>
                            <a:pt x="174" y="49"/>
                          </a:moveTo>
                          <a:lnTo>
                            <a:pt x="128" y="34"/>
                          </a:lnTo>
                          <a:lnTo>
                            <a:pt x="74" y="27"/>
                          </a:lnTo>
                          <a:lnTo>
                            <a:pt x="0" y="1"/>
                          </a:lnTo>
                          <a:lnTo>
                            <a:pt x="21" y="0"/>
                          </a:lnTo>
                          <a:lnTo>
                            <a:pt x="85" y="22"/>
                          </a:lnTo>
                          <a:lnTo>
                            <a:pt x="127" y="22"/>
                          </a:lnTo>
                          <a:lnTo>
                            <a:pt x="151" y="39"/>
                          </a:lnTo>
                          <a:lnTo>
                            <a:pt x="174" y="4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6" name="Freeform 1401"/>
                    <p:cNvSpPr>
                      <a:spLocks/>
                    </p:cNvSpPr>
                    <p:nvPr/>
                  </p:nvSpPr>
                  <p:spPr bwMode="auto">
                    <a:xfrm>
                      <a:off x="4310" y="2276"/>
                      <a:ext cx="12" cy="4"/>
                    </a:xfrm>
                    <a:custGeom>
                      <a:avLst/>
                      <a:gdLst>
                        <a:gd name="T0" fmla="*/ 0 w 82"/>
                        <a:gd name="T1" fmla="*/ 0 h 16"/>
                        <a:gd name="T2" fmla="*/ 0 w 82"/>
                        <a:gd name="T3" fmla="*/ 0 h 16"/>
                        <a:gd name="T4" fmla="*/ 0 w 82"/>
                        <a:gd name="T5" fmla="*/ 0 h 16"/>
                        <a:gd name="T6" fmla="*/ 0 w 82"/>
                        <a:gd name="T7" fmla="*/ 0 h 16"/>
                        <a:gd name="T8" fmla="*/ 0 w 82"/>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6">
                          <a:moveTo>
                            <a:pt x="82" y="4"/>
                          </a:moveTo>
                          <a:lnTo>
                            <a:pt x="30" y="16"/>
                          </a:lnTo>
                          <a:lnTo>
                            <a:pt x="0" y="7"/>
                          </a:lnTo>
                          <a:lnTo>
                            <a:pt x="28" y="0"/>
                          </a:lnTo>
                          <a:lnTo>
                            <a:pt x="82"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7" name="Freeform 1402"/>
                    <p:cNvSpPr>
                      <a:spLocks/>
                    </p:cNvSpPr>
                    <p:nvPr/>
                  </p:nvSpPr>
                  <p:spPr bwMode="auto">
                    <a:xfrm>
                      <a:off x="4322" y="2258"/>
                      <a:ext cx="44" cy="23"/>
                    </a:xfrm>
                    <a:custGeom>
                      <a:avLst/>
                      <a:gdLst>
                        <a:gd name="T0" fmla="*/ 0 w 306"/>
                        <a:gd name="T1" fmla="*/ 0 h 93"/>
                        <a:gd name="T2" fmla="*/ 0 w 306"/>
                        <a:gd name="T3" fmla="*/ 0 h 93"/>
                        <a:gd name="T4" fmla="*/ 0 w 306"/>
                        <a:gd name="T5" fmla="*/ 0 h 93"/>
                        <a:gd name="T6" fmla="*/ 0 w 306"/>
                        <a:gd name="T7" fmla="*/ 0 h 93"/>
                        <a:gd name="T8" fmla="*/ 0 w 306"/>
                        <a:gd name="T9" fmla="*/ 0 h 93"/>
                        <a:gd name="T10" fmla="*/ 0 w 306"/>
                        <a:gd name="T11" fmla="*/ 0 h 93"/>
                        <a:gd name="T12" fmla="*/ 0 w 306"/>
                        <a:gd name="T13" fmla="*/ 0 h 93"/>
                        <a:gd name="T14" fmla="*/ 0 w 306"/>
                        <a:gd name="T15" fmla="*/ 0 h 93"/>
                        <a:gd name="T16" fmla="*/ 0 w 306"/>
                        <a:gd name="T17" fmla="*/ 0 h 93"/>
                        <a:gd name="T18" fmla="*/ 0 w 306"/>
                        <a:gd name="T19" fmla="*/ 0 h 93"/>
                        <a:gd name="T20" fmla="*/ 0 w 306"/>
                        <a:gd name="T21" fmla="*/ 0 h 93"/>
                        <a:gd name="T22" fmla="*/ 0 w 306"/>
                        <a:gd name="T23" fmla="*/ 0 h 93"/>
                        <a:gd name="T24" fmla="*/ 0 w 306"/>
                        <a:gd name="T25" fmla="*/ 0 h 93"/>
                        <a:gd name="T26" fmla="*/ 0 w 306"/>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6" h="93">
                          <a:moveTo>
                            <a:pt x="306" y="93"/>
                          </a:moveTo>
                          <a:lnTo>
                            <a:pt x="265" y="75"/>
                          </a:lnTo>
                          <a:lnTo>
                            <a:pt x="230" y="54"/>
                          </a:lnTo>
                          <a:lnTo>
                            <a:pt x="179" y="42"/>
                          </a:lnTo>
                          <a:lnTo>
                            <a:pt x="115" y="27"/>
                          </a:lnTo>
                          <a:lnTo>
                            <a:pt x="51" y="9"/>
                          </a:lnTo>
                          <a:lnTo>
                            <a:pt x="0" y="9"/>
                          </a:lnTo>
                          <a:lnTo>
                            <a:pt x="53" y="0"/>
                          </a:lnTo>
                          <a:lnTo>
                            <a:pt x="88" y="9"/>
                          </a:lnTo>
                          <a:lnTo>
                            <a:pt x="127" y="21"/>
                          </a:lnTo>
                          <a:lnTo>
                            <a:pt x="185" y="37"/>
                          </a:lnTo>
                          <a:lnTo>
                            <a:pt x="235" y="44"/>
                          </a:lnTo>
                          <a:lnTo>
                            <a:pt x="259" y="63"/>
                          </a:lnTo>
                          <a:lnTo>
                            <a:pt x="306" y="9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8" name="Freeform 1403"/>
                    <p:cNvSpPr>
                      <a:spLocks/>
                    </p:cNvSpPr>
                    <p:nvPr/>
                  </p:nvSpPr>
                  <p:spPr bwMode="auto">
                    <a:xfrm>
                      <a:off x="4308" y="2253"/>
                      <a:ext cx="12" cy="8"/>
                    </a:xfrm>
                    <a:custGeom>
                      <a:avLst/>
                      <a:gdLst>
                        <a:gd name="T0" fmla="*/ 0 w 81"/>
                        <a:gd name="T1" fmla="*/ 0 h 30"/>
                        <a:gd name="T2" fmla="*/ 0 w 81"/>
                        <a:gd name="T3" fmla="*/ 0 h 30"/>
                        <a:gd name="T4" fmla="*/ 0 w 81"/>
                        <a:gd name="T5" fmla="*/ 0 h 30"/>
                        <a:gd name="T6" fmla="*/ 0 w 81"/>
                        <a:gd name="T7" fmla="*/ 0 h 30"/>
                        <a:gd name="T8" fmla="*/ 0 w 8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0">
                          <a:moveTo>
                            <a:pt x="0" y="0"/>
                          </a:moveTo>
                          <a:lnTo>
                            <a:pt x="30" y="19"/>
                          </a:lnTo>
                          <a:lnTo>
                            <a:pt x="81" y="30"/>
                          </a:lnTo>
                          <a:lnTo>
                            <a:pt x="44" y="15"/>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399" name="Freeform 1404"/>
                    <p:cNvSpPr>
                      <a:spLocks/>
                    </p:cNvSpPr>
                    <p:nvPr/>
                  </p:nvSpPr>
                  <p:spPr bwMode="auto">
                    <a:xfrm>
                      <a:off x="4341" y="2254"/>
                      <a:ext cx="23" cy="14"/>
                    </a:xfrm>
                    <a:custGeom>
                      <a:avLst/>
                      <a:gdLst>
                        <a:gd name="T0" fmla="*/ 0 w 164"/>
                        <a:gd name="T1" fmla="*/ 0 h 55"/>
                        <a:gd name="T2" fmla="*/ 0 w 164"/>
                        <a:gd name="T3" fmla="*/ 0 h 55"/>
                        <a:gd name="T4" fmla="*/ 0 w 164"/>
                        <a:gd name="T5" fmla="*/ 0 h 55"/>
                        <a:gd name="T6" fmla="*/ 0 w 164"/>
                        <a:gd name="T7" fmla="*/ 0 h 55"/>
                        <a:gd name="T8" fmla="*/ 0 w 164"/>
                        <a:gd name="T9" fmla="*/ 0 h 55"/>
                        <a:gd name="T10" fmla="*/ 0 w 164"/>
                        <a:gd name="T11" fmla="*/ 0 h 55"/>
                        <a:gd name="T12" fmla="*/ 0 w 164"/>
                        <a:gd name="T13" fmla="*/ 0 h 55"/>
                        <a:gd name="T14" fmla="*/ 0 w 164"/>
                        <a:gd name="T15" fmla="*/ 0 h 55"/>
                        <a:gd name="T16" fmla="*/ 0 w 1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 h="55">
                          <a:moveTo>
                            <a:pt x="151" y="39"/>
                          </a:moveTo>
                          <a:lnTo>
                            <a:pt x="164" y="55"/>
                          </a:lnTo>
                          <a:lnTo>
                            <a:pt x="108" y="30"/>
                          </a:lnTo>
                          <a:lnTo>
                            <a:pt x="61" y="21"/>
                          </a:lnTo>
                          <a:lnTo>
                            <a:pt x="25" y="9"/>
                          </a:lnTo>
                          <a:lnTo>
                            <a:pt x="0" y="0"/>
                          </a:lnTo>
                          <a:lnTo>
                            <a:pt x="57" y="12"/>
                          </a:lnTo>
                          <a:lnTo>
                            <a:pt x="105" y="26"/>
                          </a:lnTo>
                          <a:lnTo>
                            <a:pt x="151" y="3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0" name="Freeform 1405"/>
                    <p:cNvSpPr>
                      <a:spLocks/>
                    </p:cNvSpPr>
                    <p:nvPr/>
                  </p:nvSpPr>
                  <p:spPr bwMode="auto">
                    <a:xfrm>
                      <a:off x="4310" y="2246"/>
                      <a:ext cx="22" cy="2"/>
                    </a:xfrm>
                    <a:custGeom>
                      <a:avLst/>
                      <a:gdLst>
                        <a:gd name="T0" fmla="*/ 0 w 150"/>
                        <a:gd name="T1" fmla="*/ 0 h 10"/>
                        <a:gd name="T2" fmla="*/ 0 w 150"/>
                        <a:gd name="T3" fmla="*/ 0 h 10"/>
                        <a:gd name="T4" fmla="*/ 0 w 150"/>
                        <a:gd name="T5" fmla="*/ 0 h 10"/>
                        <a:gd name="T6" fmla="*/ 0 w 150"/>
                        <a:gd name="T7" fmla="*/ 0 h 10"/>
                        <a:gd name="T8" fmla="*/ 0 w 150"/>
                        <a:gd name="T9" fmla="*/ 0 h 10"/>
                        <a:gd name="T10" fmla="*/ 0 w 150"/>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0">
                          <a:moveTo>
                            <a:pt x="150" y="10"/>
                          </a:moveTo>
                          <a:lnTo>
                            <a:pt x="114" y="10"/>
                          </a:lnTo>
                          <a:lnTo>
                            <a:pt x="58" y="10"/>
                          </a:lnTo>
                          <a:lnTo>
                            <a:pt x="0" y="0"/>
                          </a:lnTo>
                          <a:lnTo>
                            <a:pt x="66" y="0"/>
                          </a:lnTo>
                          <a:lnTo>
                            <a:pt x="15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1" name="Freeform 1406"/>
                    <p:cNvSpPr>
                      <a:spLocks/>
                    </p:cNvSpPr>
                    <p:nvPr/>
                  </p:nvSpPr>
                  <p:spPr bwMode="auto">
                    <a:xfrm>
                      <a:off x="4345" y="2287"/>
                      <a:ext cx="3" cy="9"/>
                    </a:xfrm>
                    <a:custGeom>
                      <a:avLst/>
                      <a:gdLst>
                        <a:gd name="T0" fmla="*/ 0 w 19"/>
                        <a:gd name="T1" fmla="*/ 0 h 36"/>
                        <a:gd name="T2" fmla="*/ 0 w 19"/>
                        <a:gd name="T3" fmla="*/ 0 h 36"/>
                        <a:gd name="T4" fmla="*/ 0 w 19"/>
                        <a:gd name="T5" fmla="*/ 0 h 36"/>
                        <a:gd name="T6" fmla="*/ 0 w 19"/>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6">
                          <a:moveTo>
                            <a:pt x="11" y="0"/>
                          </a:moveTo>
                          <a:lnTo>
                            <a:pt x="0" y="12"/>
                          </a:lnTo>
                          <a:lnTo>
                            <a:pt x="19" y="36"/>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2" name="Freeform 1407"/>
                    <p:cNvSpPr>
                      <a:spLocks/>
                    </p:cNvSpPr>
                    <p:nvPr/>
                  </p:nvSpPr>
                  <p:spPr bwMode="auto">
                    <a:xfrm>
                      <a:off x="4357" y="2279"/>
                      <a:ext cx="5" cy="11"/>
                    </a:xfrm>
                    <a:custGeom>
                      <a:avLst/>
                      <a:gdLst>
                        <a:gd name="T0" fmla="*/ 0 w 35"/>
                        <a:gd name="T1" fmla="*/ 0 h 46"/>
                        <a:gd name="T2" fmla="*/ 0 w 35"/>
                        <a:gd name="T3" fmla="*/ 0 h 46"/>
                        <a:gd name="T4" fmla="*/ 0 w 35"/>
                        <a:gd name="T5" fmla="*/ 0 h 46"/>
                        <a:gd name="T6" fmla="*/ 0 w 35"/>
                        <a:gd name="T7" fmla="*/ 0 h 46"/>
                        <a:gd name="T8" fmla="*/ 0 w 35"/>
                        <a:gd name="T9" fmla="*/ 0 h 46"/>
                        <a:gd name="T10" fmla="*/ 0 w 35"/>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6">
                          <a:moveTo>
                            <a:pt x="11" y="0"/>
                          </a:moveTo>
                          <a:lnTo>
                            <a:pt x="0" y="14"/>
                          </a:lnTo>
                          <a:lnTo>
                            <a:pt x="23" y="43"/>
                          </a:lnTo>
                          <a:lnTo>
                            <a:pt x="35" y="46"/>
                          </a:lnTo>
                          <a:lnTo>
                            <a:pt x="19"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3" name="Freeform 1408"/>
                    <p:cNvSpPr>
                      <a:spLocks/>
                    </p:cNvSpPr>
                    <p:nvPr/>
                  </p:nvSpPr>
                  <p:spPr bwMode="auto">
                    <a:xfrm>
                      <a:off x="4363" y="2270"/>
                      <a:ext cx="4"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9">
                          <a:moveTo>
                            <a:pt x="0" y="0"/>
                          </a:moveTo>
                          <a:lnTo>
                            <a:pt x="0" y="19"/>
                          </a:lnTo>
                          <a:lnTo>
                            <a:pt x="13" y="31"/>
                          </a:lnTo>
                          <a:lnTo>
                            <a:pt x="31" y="39"/>
                          </a:lnTo>
                          <a:lnTo>
                            <a:pt x="15"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4" name="Freeform 1409"/>
                    <p:cNvSpPr>
                      <a:spLocks/>
                    </p:cNvSpPr>
                    <p:nvPr/>
                  </p:nvSpPr>
                  <p:spPr bwMode="auto">
                    <a:xfrm>
                      <a:off x="4293" y="2253"/>
                      <a:ext cx="3" cy="12"/>
                    </a:xfrm>
                    <a:custGeom>
                      <a:avLst/>
                      <a:gdLst>
                        <a:gd name="T0" fmla="*/ 0 w 23"/>
                        <a:gd name="T1" fmla="*/ 0 h 50"/>
                        <a:gd name="T2" fmla="*/ 0 w 23"/>
                        <a:gd name="T3" fmla="*/ 0 h 50"/>
                        <a:gd name="T4" fmla="*/ 0 w 23"/>
                        <a:gd name="T5" fmla="*/ 0 h 50"/>
                        <a:gd name="T6" fmla="*/ 0 w 23"/>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0">
                          <a:moveTo>
                            <a:pt x="23" y="0"/>
                          </a:moveTo>
                          <a:lnTo>
                            <a:pt x="0" y="26"/>
                          </a:lnTo>
                          <a:lnTo>
                            <a:pt x="1" y="50"/>
                          </a:lnTo>
                          <a:lnTo>
                            <a:pt x="2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5" name="Freeform 1410"/>
                    <p:cNvSpPr>
                      <a:spLocks/>
                    </p:cNvSpPr>
                    <p:nvPr/>
                  </p:nvSpPr>
                  <p:spPr bwMode="auto">
                    <a:xfrm>
                      <a:off x="4266" y="2286"/>
                      <a:ext cx="30" cy="10"/>
                    </a:xfrm>
                    <a:custGeom>
                      <a:avLst/>
                      <a:gdLst>
                        <a:gd name="T0" fmla="*/ 0 w 211"/>
                        <a:gd name="T1" fmla="*/ 0 h 37"/>
                        <a:gd name="T2" fmla="*/ 0 w 211"/>
                        <a:gd name="T3" fmla="*/ 0 h 37"/>
                        <a:gd name="T4" fmla="*/ 0 w 211"/>
                        <a:gd name="T5" fmla="*/ 0 h 37"/>
                        <a:gd name="T6" fmla="*/ 0 w 211"/>
                        <a:gd name="T7" fmla="*/ 0 h 37"/>
                        <a:gd name="T8" fmla="*/ 0 w 211"/>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37">
                          <a:moveTo>
                            <a:pt x="211" y="0"/>
                          </a:moveTo>
                          <a:lnTo>
                            <a:pt x="115" y="19"/>
                          </a:lnTo>
                          <a:lnTo>
                            <a:pt x="0" y="37"/>
                          </a:lnTo>
                          <a:lnTo>
                            <a:pt x="88" y="35"/>
                          </a:lnTo>
                          <a:lnTo>
                            <a:pt x="2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8406" name="Freeform 1411"/>
                    <p:cNvSpPr>
                      <a:spLocks/>
                    </p:cNvSpPr>
                    <p:nvPr/>
                  </p:nvSpPr>
                  <p:spPr bwMode="auto">
                    <a:xfrm>
                      <a:off x="4266" y="2262"/>
                      <a:ext cx="23" cy="18"/>
                    </a:xfrm>
                    <a:custGeom>
                      <a:avLst/>
                      <a:gdLst>
                        <a:gd name="T0" fmla="*/ 0 w 159"/>
                        <a:gd name="T1" fmla="*/ 0 h 73"/>
                        <a:gd name="T2" fmla="*/ 0 w 159"/>
                        <a:gd name="T3" fmla="*/ 0 h 73"/>
                        <a:gd name="T4" fmla="*/ 0 w 159"/>
                        <a:gd name="T5" fmla="*/ 0 h 73"/>
                        <a:gd name="T6" fmla="*/ 0 w 159"/>
                        <a:gd name="T7" fmla="*/ 0 h 73"/>
                        <a:gd name="T8" fmla="*/ 0 w 159"/>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73">
                          <a:moveTo>
                            <a:pt x="159" y="0"/>
                          </a:moveTo>
                          <a:lnTo>
                            <a:pt x="69" y="52"/>
                          </a:lnTo>
                          <a:lnTo>
                            <a:pt x="0" y="73"/>
                          </a:lnTo>
                          <a:lnTo>
                            <a:pt x="65" y="44"/>
                          </a:lnTo>
                          <a:lnTo>
                            <a:pt x="15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58391" name="Group 1412"/>
                  <p:cNvGrpSpPr>
                    <a:grpSpLocks/>
                  </p:cNvGrpSpPr>
                  <p:nvPr/>
                </p:nvGrpSpPr>
                <p:grpSpPr bwMode="auto">
                  <a:xfrm>
                    <a:off x="4220" y="2266"/>
                    <a:ext cx="39" cy="87"/>
                    <a:chOff x="4220" y="2266"/>
                    <a:chExt cx="39" cy="87"/>
                  </a:xfrm>
                </p:grpSpPr>
                <p:sp>
                  <p:nvSpPr>
                    <p:cNvPr id="58392" name="Freeform 1413"/>
                    <p:cNvSpPr>
                      <a:spLocks/>
                    </p:cNvSpPr>
                    <p:nvPr/>
                  </p:nvSpPr>
                  <p:spPr bwMode="auto">
                    <a:xfrm>
                      <a:off x="4220" y="2266"/>
                      <a:ext cx="39" cy="87"/>
                    </a:xfrm>
                    <a:custGeom>
                      <a:avLst/>
                      <a:gdLst>
                        <a:gd name="T0" fmla="*/ 0 w 277"/>
                        <a:gd name="T1" fmla="*/ 0 h 349"/>
                        <a:gd name="T2" fmla="*/ 0 w 277"/>
                        <a:gd name="T3" fmla="*/ 0 h 349"/>
                        <a:gd name="T4" fmla="*/ 0 w 277"/>
                        <a:gd name="T5" fmla="*/ 0 h 349"/>
                        <a:gd name="T6" fmla="*/ 0 w 277"/>
                        <a:gd name="T7" fmla="*/ 0 h 349"/>
                        <a:gd name="T8" fmla="*/ 0 w 277"/>
                        <a:gd name="T9" fmla="*/ 0 h 349"/>
                        <a:gd name="T10" fmla="*/ 0 w 277"/>
                        <a:gd name="T11" fmla="*/ 0 h 349"/>
                        <a:gd name="T12" fmla="*/ 0 w 277"/>
                        <a:gd name="T13" fmla="*/ 0 h 349"/>
                        <a:gd name="T14" fmla="*/ 0 w 277"/>
                        <a:gd name="T15" fmla="*/ 0 h 349"/>
                        <a:gd name="T16" fmla="*/ 0 w 277"/>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7" h="349">
                          <a:moveTo>
                            <a:pt x="15" y="19"/>
                          </a:moveTo>
                          <a:lnTo>
                            <a:pt x="132" y="15"/>
                          </a:lnTo>
                          <a:lnTo>
                            <a:pt x="223" y="0"/>
                          </a:lnTo>
                          <a:lnTo>
                            <a:pt x="264" y="61"/>
                          </a:lnTo>
                          <a:lnTo>
                            <a:pt x="277" y="148"/>
                          </a:lnTo>
                          <a:lnTo>
                            <a:pt x="277" y="216"/>
                          </a:lnTo>
                          <a:lnTo>
                            <a:pt x="257" y="289"/>
                          </a:lnTo>
                          <a:lnTo>
                            <a:pt x="0" y="349"/>
                          </a:lnTo>
                          <a:lnTo>
                            <a:pt x="15" y="19"/>
                          </a:lnTo>
                          <a:close/>
                        </a:path>
                      </a:pathLst>
                    </a:custGeom>
                    <a:solidFill>
                      <a:srgbClr val="C0C0C0"/>
                    </a:solidFill>
                    <a:ln w="1588">
                      <a:solidFill>
                        <a:srgbClr val="000000"/>
                      </a:solidFill>
                      <a:prstDash val="solid"/>
                      <a:round/>
                      <a:headEnd/>
                      <a:tailEnd/>
                    </a:ln>
                  </p:spPr>
                  <p:txBody>
                    <a:bodyPr/>
                    <a:lstStyle/>
                    <a:p>
                      <a:endParaRPr lang="zh-CN" altLang="en-US" sz="2400"/>
                    </a:p>
                  </p:txBody>
                </p:sp>
                <p:sp>
                  <p:nvSpPr>
                    <p:cNvPr id="58393" name="Freeform 1414"/>
                    <p:cNvSpPr>
                      <a:spLocks/>
                    </p:cNvSpPr>
                    <p:nvPr/>
                  </p:nvSpPr>
                  <p:spPr bwMode="auto">
                    <a:xfrm>
                      <a:off x="4221" y="2271"/>
                      <a:ext cx="35" cy="77"/>
                    </a:xfrm>
                    <a:custGeom>
                      <a:avLst/>
                      <a:gdLst>
                        <a:gd name="T0" fmla="*/ 0 w 245"/>
                        <a:gd name="T1" fmla="*/ 0 h 309"/>
                        <a:gd name="T2" fmla="*/ 0 w 245"/>
                        <a:gd name="T3" fmla="*/ 0 h 309"/>
                        <a:gd name="T4" fmla="*/ 0 w 245"/>
                        <a:gd name="T5" fmla="*/ 0 h 309"/>
                        <a:gd name="T6" fmla="*/ 0 w 245"/>
                        <a:gd name="T7" fmla="*/ 0 h 309"/>
                        <a:gd name="T8" fmla="*/ 0 w 245"/>
                        <a:gd name="T9" fmla="*/ 0 h 309"/>
                        <a:gd name="T10" fmla="*/ 0 w 245"/>
                        <a:gd name="T11" fmla="*/ 0 h 309"/>
                        <a:gd name="T12" fmla="*/ 0 w 245"/>
                        <a:gd name="T13" fmla="*/ 0 h 309"/>
                        <a:gd name="T14" fmla="*/ 0 w 245"/>
                        <a:gd name="T15" fmla="*/ 0 h 309"/>
                        <a:gd name="T16" fmla="*/ 0 w 245"/>
                        <a:gd name="T17" fmla="*/ 0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5" h="309">
                          <a:moveTo>
                            <a:pt x="8" y="8"/>
                          </a:moveTo>
                          <a:lnTo>
                            <a:pt x="104" y="16"/>
                          </a:lnTo>
                          <a:lnTo>
                            <a:pt x="203" y="0"/>
                          </a:lnTo>
                          <a:lnTo>
                            <a:pt x="230" y="46"/>
                          </a:lnTo>
                          <a:lnTo>
                            <a:pt x="245" y="135"/>
                          </a:lnTo>
                          <a:lnTo>
                            <a:pt x="234" y="232"/>
                          </a:lnTo>
                          <a:lnTo>
                            <a:pt x="234" y="249"/>
                          </a:lnTo>
                          <a:lnTo>
                            <a:pt x="0" y="309"/>
                          </a:lnTo>
                          <a:lnTo>
                            <a:pt x="8" y="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sp>
              <p:nvSpPr>
                <p:cNvPr id="58388" name="Freeform 1415"/>
                <p:cNvSpPr>
                  <a:spLocks/>
                </p:cNvSpPr>
                <p:nvPr/>
              </p:nvSpPr>
              <p:spPr bwMode="auto">
                <a:xfrm>
                  <a:off x="4064" y="2164"/>
                  <a:ext cx="166" cy="205"/>
                </a:xfrm>
                <a:custGeom>
                  <a:avLst/>
                  <a:gdLst>
                    <a:gd name="T0" fmla="*/ 0 w 1158"/>
                    <a:gd name="T1" fmla="*/ 0 h 819"/>
                    <a:gd name="T2" fmla="*/ 0 w 1158"/>
                    <a:gd name="T3" fmla="*/ 0 h 819"/>
                    <a:gd name="T4" fmla="*/ 0 w 1158"/>
                    <a:gd name="T5" fmla="*/ 0 h 819"/>
                    <a:gd name="T6" fmla="*/ 0 w 1158"/>
                    <a:gd name="T7" fmla="*/ 0 h 819"/>
                    <a:gd name="T8" fmla="*/ 0 w 1158"/>
                    <a:gd name="T9" fmla="*/ 0 h 819"/>
                    <a:gd name="T10" fmla="*/ 0 w 1158"/>
                    <a:gd name="T11" fmla="*/ 0 h 819"/>
                    <a:gd name="T12" fmla="*/ 0 w 1158"/>
                    <a:gd name="T13" fmla="*/ 0 h 819"/>
                    <a:gd name="T14" fmla="*/ 0 w 1158"/>
                    <a:gd name="T15" fmla="*/ 0 h 819"/>
                    <a:gd name="T16" fmla="*/ 0 w 1158"/>
                    <a:gd name="T17" fmla="*/ 0 h 819"/>
                    <a:gd name="T18" fmla="*/ 0 w 1158"/>
                    <a:gd name="T19" fmla="*/ 0 h 819"/>
                    <a:gd name="T20" fmla="*/ 0 w 1158"/>
                    <a:gd name="T21" fmla="*/ 0 h 819"/>
                    <a:gd name="T22" fmla="*/ 0 w 1158"/>
                    <a:gd name="T23" fmla="*/ 0 h 819"/>
                    <a:gd name="T24" fmla="*/ 0 w 1158"/>
                    <a:gd name="T25" fmla="*/ 0 h 819"/>
                    <a:gd name="T26" fmla="*/ 0 w 1158"/>
                    <a:gd name="T27" fmla="*/ 0 h 819"/>
                    <a:gd name="T28" fmla="*/ 0 w 1158"/>
                    <a:gd name="T29" fmla="*/ 0 h 819"/>
                    <a:gd name="T30" fmla="*/ 0 w 1158"/>
                    <a:gd name="T31" fmla="*/ 0 h 819"/>
                    <a:gd name="T32" fmla="*/ 0 w 1158"/>
                    <a:gd name="T33" fmla="*/ 0 h 819"/>
                    <a:gd name="T34" fmla="*/ 0 w 1158"/>
                    <a:gd name="T35" fmla="*/ 0 h 819"/>
                    <a:gd name="T36" fmla="*/ 0 w 1158"/>
                    <a:gd name="T37" fmla="*/ 0 h 819"/>
                    <a:gd name="T38" fmla="*/ 0 w 1158"/>
                    <a:gd name="T39" fmla="*/ 0 h 819"/>
                    <a:gd name="T40" fmla="*/ 0 w 1158"/>
                    <a:gd name="T41" fmla="*/ 0 h 8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58" h="819">
                      <a:moveTo>
                        <a:pt x="1120" y="406"/>
                      </a:moveTo>
                      <a:lnTo>
                        <a:pt x="1158" y="500"/>
                      </a:lnTo>
                      <a:lnTo>
                        <a:pt x="1158" y="604"/>
                      </a:lnTo>
                      <a:lnTo>
                        <a:pt x="1140" y="689"/>
                      </a:lnTo>
                      <a:lnTo>
                        <a:pt x="1102" y="791"/>
                      </a:lnTo>
                      <a:lnTo>
                        <a:pt x="719" y="819"/>
                      </a:lnTo>
                      <a:lnTo>
                        <a:pt x="382" y="791"/>
                      </a:lnTo>
                      <a:lnTo>
                        <a:pt x="90" y="731"/>
                      </a:lnTo>
                      <a:lnTo>
                        <a:pt x="83" y="449"/>
                      </a:lnTo>
                      <a:lnTo>
                        <a:pt x="48" y="262"/>
                      </a:lnTo>
                      <a:lnTo>
                        <a:pt x="0" y="0"/>
                      </a:lnTo>
                      <a:lnTo>
                        <a:pt x="140" y="152"/>
                      </a:lnTo>
                      <a:lnTo>
                        <a:pt x="204" y="200"/>
                      </a:lnTo>
                      <a:lnTo>
                        <a:pt x="254" y="228"/>
                      </a:lnTo>
                      <a:lnTo>
                        <a:pt x="288" y="246"/>
                      </a:lnTo>
                      <a:lnTo>
                        <a:pt x="316" y="277"/>
                      </a:lnTo>
                      <a:lnTo>
                        <a:pt x="338" y="287"/>
                      </a:lnTo>
                      <a:lnTo>
                        <a:pt x="403" y="287"/>
                      </a:lnTo>
                      <a:lnTo>
                        <a:pt x="450" y="299"/>
                      </a:lnTo>
                      <a:lnTo>
                        <a:pt x="672" y="341"/>
                      </a:lnTo>
                      <a:lnTo>
                        <a:pt x="1120" y="406"/>
                      </a:lnTo>
                      <a:close/>
                    </a:path>
                  </a:pathLst>
                </a:custGeom>
                <a:solidFill>
                  <a:srgbClr val="606060"/>
                </a:solidFill>
                <a:ln w="1588">
                  <a:solidFill>
                    <a:srgbClr val="000000"/>
                  </a:solidFill>
                  <a:prstDash val="solid"/>
                  <a:round/>
                  <a:headEnd/>
                  <a:tailEnd/>
                </a:ln>
              </p:spPr>
              <p:txBody>
                <a:bodyPr/>
                <a:lstStyle/>
                <a:p>
                  <a:endParaRPr lang="zh-CN" altLang="en-US" sz="2400"/>
                </a:p>
              </p:txBody>
            </p:sp>
            <p:sp>
              <p:nvSpPr>
                <p:cNvPr id="58389" name="Freeform 1416"/>
                <p:cNvSpPr>
                  <a:spLocks/>
                </p:cNvSpPr>
                <p:nvPr/>
              </p:nvSpPr>
              <p:spPr bwMode="auto">
                <a:xfrm>
                  <a:off x="3970" y="2067"/>
                  <a:ext cx="257" cy="297"/>
                </a:xfrm>
                <a:custGeom>
                  <a:avLst/>
                  <a:gdLst>
                    <a:gd name="T0" fmla="*/ 0 w 1793"/>
                    <a:gd name="T1" fmla="*/ 0 h 1185"/>
                    <a:gd name="T2" fmla="*/ 0 w 1793"/>
                    <a:gd name="T3" fmla="*/ 0 h 1185"/>
                    <a:gd name="T4" fmla="*/ 0 w 1793"/>
                    <a:gd name="T5" fmla="*/ 0 h 1185"/>
                    <a:gd name="T6" fmla="*/ 0 w 1793"/>
                    <a:gd name="T7" fmla="*/ 0 h 1185"/>
                    <a:gd name="T8" fmla="*/ 0 w 1793"/>
                    <a:gd name="T9" fmla="*/ 0 h 1185"/>
                    <a:gd name="T10" fmla="*/ 0 w 1793"/>
                    <a:gd name="T11" fmla="*/ 0 h 1185"/>
                    <a:gd name="T12" fmla="*/ 0 w 1793"/>
                    <a:gd name="T13" fmla="*/ 0 h 1185"/>
                    <a:gd name="T14" fmla="*/ 0 w 1793"/>
                    <a:gd name="T15" fmla="*/ 0 h 1185"/>
                    <a:gd name="T16" fmla="*/ 0 w 1793"/>
                    <a:gd name="T17" fmla="*/ 0 h 1185"/>
                    <a:gd name="T18" fmla="*/ 0 w 1793"/>
                    <a:gd name="T19" fmla="*/ 0 h 1185"/>
                    <a:gd name="T20" fmla="*/ 0 w 1793"/>
                    <a:gd name="T21" fmla="*/ 0 h 1185"/>
                    <a:gd name="T22" fmla="*/ 0 w 1793"/>
                    <a:gd name="T23" fmla="*/ 0 h 1185"/>
                    <a:gd name="T24" fmla="*/ 0 w 1793"/>
                    <a:gd name="T25" fmla="*/ 0 h 1185"/>
                    <a:gd name="T26" fmla="*/ 0 w 1793"/>
                    <a:gd name="T27" fmla="*/ 0 h 1185"/>
                    <a:gd name="T28" fmla="*/ 0 w 1793"/>
                    <a:gd name="T29" fmla="*/ 0 h 1185"/>
                    <a:gd name="T30" fmla="*/ 0 w 1793"/>
                    <a:gd name="T31" fmla="*/ 0 h 1185"/>
                    <a:gd name="T32" fmla="*/ 0 w 1793"/>
                    <a:gd name="T33" fmla="*/ 0 h 1185"/>
                    <a:gd name="T34" fmla="*/ 0 w 1793"/>
                    <a:gd name="T35" fmla="*/ 0 h 1185"/>
                    <a:gd name="T36" fmla="*/ 0 w 1793"/>
                    <a:gd name="T37" fmla="*/ 0 h 1185"/>
                    <a:gd name="T38" fmla="*/ 0 w 1793"/>
                    <a:gd name="T39" fmla="*/ 0 h 1185"/>
                    <a:gd name="T40" fmla="*/ 0 w 1793"/>
                    <a:gd name="T41" fmla="*/ 0 h 1185"/>
                    <a:gd name="T42" fmla="*/ 0 w 1793"/>
                    <a:gd name="T43" fmla="*/ 0 h 1185"/>
                    <a:gd name="T44" fmla="*/ 0 w 1793"/>
                    <a:gd name="T45" fmla="*/ 0 h 1185"/>
                    <a:gd name="T46" fmla="*/ 0 w 1793"/>
                    <a:gd name="T47" fmla="*/ 0 h 1185"/>
                    <a:gd name="T48" fmla="*/ 0 w 1793"/>
                    <a:gd name="T49" fmla="*/ 0 h 1185"/>
                    <a:gd name="T50" fmla="*/ 0 w 1793"/>
                    <a:gd name="T51" fmla="*/ 0 h 1185"/>
                    <a:gd name="T52" fmla="*/ 0 w 1793"/>
                    <a:gd name="T53" fmla="*/ 0 h 1185"/>
                    <a:gd name="T54" fmla="*/ 0 w 1793"/>
                    <a:gd name="T55" fmla="*/ 0 h 1185"/>
                    <a:gd name="T56" fmla="*/ 0 w 1793"/>
                    <a:gd name="T57" fmla="*/ 0 h 1185"/>
                    <a:gd name="T58" fmla="*/ 0 w 1793"/>
                    <a:gd name="T59" fmla="*/ 0 h 1185"/>
                    <a:gd name="T60" fmla="*/ 0 w 1793"/>
                    <a:gd name="T61" fmla="*/ 0 h 1185"/>
                    <a:gd name="T62" fmla="*/ 0 w 1793"/>
                    <a:gd name="T63" fmla="*/ 0 h 1185"/>
                    <a:gd name="T64" fmla="*/ 0 w 1793"/>
                    <a:gd name="T65" fmla="*/ 0 h 1185"/>
                    <a:gd name="T66" fmla="*/ 0 w 1793"/>
                    <a:gd name="T67" fmla="*/ 0 h 1185"/>
                    <a:gd name="T68" fmla="*/ 0 w 1793"/>
                    <a:gd name="T69" fmla="*/ 0 h 1185"/>
                    <a:gd name="T70" fmla="*/ 0 w 1793"/>
                    <a:gd name="T71" fmla="*/ 0 h 1185"/>
                    <a:gd name="T72" fmla="*/ 0 w 1793"/>
                    <a:gd name="T73" fmla="*/ 0 h 1185"/>
                    <a:gd name="T74" fmla="*/ 0 w 1793"/>
                    <a:gd name="T75" fmla="*/ 0 h 1185"/>
                    <a:gd name="T76" fmla="*/ 0 w 1793"/>
                    <a:gd name="T77" fmla="*/ 0 h 1185"/>
                    <a:gd name="T78" fmla="*/ 0 w 1793"/>
                    <a:gd name="T79" fmla="*/ 0 h 1185"/>
                    <a:gd name="T80" fmla="*/ 0 w 1793"/>
                    <a:gd name="T81" fmla="*/ 0 h 1185"/>
                    <a:gd name="T82" fmla="*/ 0 w 1793"/>
                    <a:gd name="T83" fmla="*/ 0 h 1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93" h="1185">
                      <a:moveTo>
                        <a:pt x="322" y="0"/>
                      </a:moveTo>
                      <a:lnTo>
                        <a:pt x="476" y="41"/>
                      </a:lnTo>
                      <a:lnTo>
                        <a:pt x="519" y="127"/>
                      </a:lnTo>
                      <a:lnTo>
                        <a:pt x="532" y="176"/>
                      </a:lnTo>
                      <a:lnTo>
                        <a:pt x="505" y="254"/>
                      </a:lnTo>
                      <a:lnTo>
                        <a:pt x="414" y="359"/>
                      </a:lnTo>
                      <a:lnTo>
                        <a:pt x="497" y="310"/>
                      </a:lnTo>
                      <a:lnTo>
                        <a:pt x="560" y="232"/>
                      </a:lnTo>
                      <a:lnTo>
                        <a:pt x="639" y="369"/>
                      </a:lnTo>
                      <a:lnTo>
                        <a:pt x="667" y="413"/>
                      </a:lnTo>
                      <a:lnTo>
                        <a:pt x="754" y="514"/>
                      </a:lnTo>
                      <a:lnTo>
                        <a:pt x="890" y="635"/>
                      </a:lnTo>
                      <a:lnTo>
                        <a:pt x="912" y="669"/>
                      </a:lnTo>
                      <a:lnTo>
                        <a:pt x="875" y="727"/>
                      </a:lnTo>
                      <a:lnTo>
                        <a:pt x="749" y="847"/>
                      </a:lnTo>
                      <a:lnTo>
                        <a:pt x="848" y="790"/>
                      </a:lnTo>
                      <a:lnTo>
                        <a:pt x="925" y="747"/>
                      </a:lnTo>
                      <a:lnTo>
                        <a:pt x="946" y="692"/>
                      </a:lnTo>
                      <a:lnTo>
                        <a:pt x="1275" y="740"/>
                      </a:lnTo>
                      <a:lnTo>
                        <a:pt x="1520" y="775"/>
                      </a:lnTo>
                      <a:lnTo>
                        <a:pt x="1408" y="853"/>
                      </a:lnTo>
                      <a:lnTo>
                        <a:pt x="1331" y="917"/>
                      </a:lnTo>
                      <a:lnTo>
                        <a:pt x="1212" y="987"/>
                      </a:lnTo>
                      <a:lnTo>
                        <a:pt x="1373" y="925"/>
                      </a:lnTo>
                      <a:lnTo>
                        <a:pt x="1548" y="783"/>
                      </a:lnTo>
                      <a:lnTo>
                        <a:pt x="1765" y="804"/>
                      </a:lnTo>
                      <a:lnTo>
                        <a:pt x="1793" y="895"/>
                      </a:lnTo>
                      <a:lnTo>
                        <a:pt x="1778" y="1057"/>
                      </a:lnTo>
                      <a:lnTo>
                        <a:pt x="1730" y="1157"/>
                      </a:lnTo>
                      <a:lnTo>
                        <a:pt x="1534" y="1185"/>
                      </a:lnTo>
                      <a:lnTo>
                        <a:pt x="1282" y="1171"/>
                      </a:lnTo>
                      <a:lnTo>
                        <a:pt x="1035" y="1161"/>
                      </a:lnTo>
                      <a:lnTo>
                        <a:pt x="755" y="1111"/>
                      </a:lnTo>
                      <a:lnTo>
                        <a:pt x="716" y="1099"/>
                      </a:lnTo>
                      <a:lnTo>
                        <a:pt x="612" y="1030"/>
                      </a:lnTo>
                      <a:lnTo>
                        <a:pt x="448" y="917"/>
                      </a:lnTo>
                      <a:lnTo>
                        <a:pt x="238" y="677"/>
                      </a:lnTo>
                      <a:lnTo>
                        <a:pt x="42" y="437"/>
                      </a:lnTo>
                      <a:lnTo>
                        <a:pt x="0" y="331"/>
                      </a:lnTo>
                      <a:lnTo>
                        <a:pt x="42" y="148"/>
                      </a:lnTo>
                      <a:lnTo>
                        <a:pt x="147" y="21"/>
                      </a:lnTo>
                      <a:lnTo>
                        <a:pt x="32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grpSp>
      <p:sp>
        <p:nvSpPr>
          <p:cNvPr id="230793" name="Text Box 1417"/>
          <p:cNvSpPr txBox="1">
            <a:spLocks noChangeArrowheads="1"/>
          </p:cNvSpPr>
          <p:nvPr/>
        </p:nvSpPr>
        <p:spPr bwMode="auto">
          <a:xfrm>
            <a:off x="503664" y="538115"/>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a typeface="黑体" pitchFamily="49" charset="-122"/>
              </a:rPr>
              <a:t>三、加强企业信息化管理</a:t>
            </a:r>
          </a:p>
        </p:txBody>
      </p:sp>
      <p:sp>
        <p:nvSpPr>
          <p:cNvPr id="230794" name="Rectangle 1418"/>
          <p:cNvSpPr>
            <a:spLocks noChangeArrowheads="1"/>
          </p:cNvSpPr>
          <p:nvPr/>
        </p:nvSpPr>
        <p:spPr bwMode="auto">
          <a:xfrm>
            <a:off x="998961" y="4892459"/>
            <a:ext cx="4165600" cy="160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761981" indent="-761981">
              <a:spcBef>
                <a:spcPct val="0"/>
              </a:spcBef>
              <a:buClr>
                <a:schemeClr val="accent2"/>
              </a:buClr>
              <a:buFont typeface="Wingdings" pitchFamily="2" charset="2"/>
              <a:buChar char="l"/>
              <a:defRPr/>
            </a:pPr>
            <a:r>
              <a:rPr lang="zh-CN" altLang="en-US" sz="3200">
                <a:solidFill>
                  <a:srgbClr val="000066"/>
                </a:solidFill>
                <a:effectLst>
                  <a:outerShdw blurRad="38100" dist="38100" dir="2700000" algn="tl">
                    <a:srgbClr val="C0C0C0"/>
                  </a:outerShdw>
                </a:effectLst>
                <a:latin typeface="隶书" pitchFamily="49" charset="-122"/>
                <a:ea typeface="隶书" pitchFamily="49" charset="-122"/>
              </a:rPr>
              <a:t>经营信息透明化</a:t>
            </a:r>
          </a:p>
          <a:p>
            <a:pPr marL="761981" indent="-761981">
              <a:spcBef>
                <a:spcPct val="0"/>
              </a:spcBef>
              <a:buClr>
                <a:schemeClr val="accent2"/>
              </a:buClr>
              <a:buFont typeface="Wingdings" pitchFamily="2" charset="2"/>
              <a:buChar char="l"/>
              <a:defRPr/>
            </a:pPr>
            <a:r>
              <a:rPr lang="zh-CN" altLang="en-US" sz="3200">
                <a:solidFill>
                  <a:srgbClr val="000066"/>
                </a:solidFill>
                <a:effectLst>
                  <a:outerShdw blurRad="38100" dist="38100" dir="2700000" algn="tl">
                    <a:srgbClr val="C0C0C0"/>
                  </a:outerShdw>
                </a:effectLst>
                <a:latin typeface="隶书" pitchFamily="49" charset="-122"/>
                <a:ea typeface="隶书" pitchFamily="49" charset="-122"/>
              </a:rPr>
              <a:t>业务流程可视化</a:t>
            </a:r>
          </a:p>
          <a:p>
            <a:pPr marL="761981" indent="-761981">
              <a:spcBef>
                <a:spcPct val="0"/>
              </a:spcBef>
              <a:buClr>
                <a:schemeClr val="accent2"/>
              </a:buClr>
              <a:buFont typeface="Wingdings" pitchFamily="2" charset="2"/>
              <a:buChar char="l"/>
              <a:defRPr/>
            </a:pPr>
            <a:r>
              <a:rPr lang="zh-CN" altLang="en-US" sz="3200">
                <a:solidFill>
                  <a:srgbClr val="000066"/>
                </a:solidFill>
                <a:effectLst>
                  <a:outerShdw blurRad="38100" dist="38100" dir="2700000" algn="tl">
                    <a:srgbClr val="C0C0C0"/>
                  </a:outerShdw>
                </a:effectLst>
                <a:latin typeface="隶书" pitchFamily="49" charset="-122"/>
                <a:ea typeface="隶书" pitchFamily="49" charset="-122"/>
              </a:rPr>
              <a:t>员工动作标准化</a:t>
            </a:r>
            <a:endParaRPr lang="zh-TW" altLang="en-US" sz="3200">
              <a:solidFill>
                <a:srgbClr val="000066"/>
              </a:solidFill>
              <a:effectLst>
                <a:outerShdw blurRad="38100" dist="38100" dir="2700000" algn="tl">
                  <a:srgbClr val="C0C0C0"/>
                </a:outerShdw>
              </a:effectLst>
              <a:latin typeface="隶书" pitchFamily="49" charset="-122"/>
              <a:ea typeface="隶书" pitchFamily="49" charset="-122"/>
            </a:endParaRPr>
          </a:p>
        </p:txBody>
      </p:sp>
    </p:spTree>
    <p:extLst>
      <p:ext uri="{BB962C8B-B14F-4D97-AF65-F5344CB8AC3E}">
        <p14:creationId xmlns:p14="http://schemas.microsoft.com/office/powerpoint/2010/main" val="707132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barn(outVertical)">
                                      <p:cBhvr>
                                        <p:cTn id="7" dur="500"/>
                                        <p:tgtEl>
                                          <p:spTgt spid="230404"/>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230405"/>
                                        </p:tgtEl>
                                        <p:attrNameLst>
                                          <p:attrName>style.visibility</p:attrName>
                                        </p:attrNameLst>
                                      </p:cBhvr>
                                      <p:to>
                                        <p:strVal val="visible"/>
                                      </p:to>
                                    </p:set>
                                    <p:animEffect transition="in" filter="dissolve">
                                      <p:cBhvr>
                                        <p:cTn id="11" dur="500"/>
                                        <p:tgtEl>
                                          <p:spTgt spid="230405"/>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230418"/>
                                        </p:tgtEl>
                                        <p:attrNameLst>
                                          <p:attrName>style.visibility</p:attrName>
                                        </p:attrNameLst>
                                      </p:cBhvr>
                                      <p:to>
                                        <p:strVal val="visible"/>
                                      </p:to>
                                    </p:set>
                                    <p:animEffect transition="in" filter="dissolve">
                                      <p:cBhvr>
                                        <p:cTn id="15" dur="500"/>
                                        <p:tgtEl>
                                          <p:spTgt spid="230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30434"/>
                                        </p:tgtEl>
                                        <p:attrNameLst>
                                          <p:attrName>style.visibility</p:attrName>
                                        </p:attrNameLst>
                                      </p:cBhvr>
                                      <p:to>
                                        <p:strVal val="visible"/>
                                      </p:to>
                                    </p:set>
                                    <p:anim calcmode="lin" valueType="num">
                                      <p:cBhvr>
                                        <p:cTn id="20" dur="1000" fill="hold"/>
                                        <p:tgtEl>
                                          <p:spTgt spid="230434"/>
                                        </p:tgtEl>
                                        <p:attrNameLst>
                                          <p:attrName>ppt_w</p:attrName>
                                        </p:attrNameLst>
                                      </p:cBhvr>
                                      <p:tavLst>
                                        <p:tav tm="0">
                                          <p:val>
                                            <p:fltVal val="0"/>
                                          </p:val>
                                        </p:tav>
                                        <p:tav tm="100000">
                                          <p:val>
                                            <p:strVal val="#ppt_w"/>
                                          </p:val>
                                        </p:tav>
                                      </p:tavLst>
                                    </p:anim>
                                    <p:anim calcmode="lin" valueType="num">
                                      <p:cBhvr>
                                        <p:cTn id="21" dur="1000" fill="hold"/>
                                        <p:tgtEl>
                                          <p:spTgt spid="230434"/>
                                        </p:tgtEl>
                                        <p:attrNameLst>
                                          <p:attrName>ppt_h</p:attrName>
                                        </p:attrNameLst>
                                      </p:cBhvr>
                                      <p:tavLst>
                                        <p:tav tm="0">
                                          <p:val>
                                            <p:fltVal val="0"/>
                                          </p:val>
                                        </p:tav>
                                        <p:tav tm="100000">
                                          <p:val>
                                            <p:strVal val="#ppt_h"/>
                                          </p:val>
                                        </p:tav>
                                      </p:tavLst>
                                    </p:anim>
                                    <p:anim calcmode="lin" valueType="num">
                                      <p:cBhvr>
                                        <p:cTn id="22" dur="1000" fill="hold"/>
                                        <p:tgtEl>
                                          <p:spTgt spid="23043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30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30437"/>
                                        </p:tgtEl>
                                        <p:attrNameLst>
                                          <p:attrName>style.visibility</p:attrName>
                                        </p:attrNameLst>
                                      </p:cBhvr>
                                      <p:to>
                                        <p:strVal val="visible"/>
                                      </p:to>
                                    </p:set>
                                    <p:anim calcmode="lin" valueType="num">
                                      <p:cBhvr additive="base">
                                        <p:cTn id="28" dur="500" fill="hold"/>
                                        <p:tgtEl>
                                          <p:spTgt spid="230437"/>
                                        </p:tgtEl>
                                        <p:attrNameLst>
                                          <p:attrName>ppt_x</p:attrName>
                                        </p:attrNameLst>
                                      </p:cBhvr>
                                      <p:tavLst>
                                        <p:tav tm="0">
                                          <p:val>
                                            <p:strVal val="#ppt_x"/>
                                          </p:val>
                                        </p:tav>
                                        <p:tav tm="100000">
                                          <p:val>
                                            <p:strVal val="#ppt_x"/>
                                          </p:val>
                                        </p:tav>
                                      </p:tavLst>
                                    </p:anim>
                                    <p:anim calcmode="lin" valueType="num">
                                      <p:cBhvr additive="base">
                                        <p:cTn id="29" dur="500" fill="hold"/>
                                        <p:tgtEl>
                                          <p:spTgt spid="23043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230794"/>
                                        </p:tgtEl>
                                        <p:attrNameLst>
                                          <p:attrName>style.visibility</p:attrName>
                                        </p:attrNameLst>
                                      </p:cBhvr>
                                      <p:to>
                                        <p:strVal val="visible"/>
                                      </p:to>
                                    </p:set>
                                    <p:animEffect transition="in" filter="dissolve">
                                      <p:cBhvr>
                                        <p:cTn id="33" dur="500"/>
                                        <p:tgtEl>
                                          <p:spTgt spid="2307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30436"/>
                                        </p:tgtEl>
                                        <p:attrNameLst>
                                          <p:attrName>style.visibility</p:attrName>
                                        </p:attrNameLst>
                                      </p:cBhvr>
                                      <p:to>
                                        <p:strVal val="visible"/>
                                      </p:to>
                                    </p:set>
                                    <p:animEffect transition="in" filter="dissolve">
                                      <p:cBhvr>
                                        <p:cTn id="38" dur="500"/>
                                        <p:tgtEl>
                                          <p:spTgt spid="23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utoUpdateAnimBg="0"/>
      <p:bldP spid="230434" grpId="0" animBg="1" autoUpdateAnimBg="0"/>
      <p:bldP spid="230436" grpId="0" autoUpdateAnimBg="0"/>
      <p:bldP spid="2307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508000" y="504127"/>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a typeface="黑体" pitchFamily="49" charset="-122"/>
              </a:rPr>
              <a:t>三、加强企业信息化管理</a:t>
            </a:r>
          </a:p>
        </p:txBody>
      </p:sp>
      <p:sp>
        <p:nvSpPr>
          <p:cNvPr id="326659" name="Rectangle 3"/>
          <p:cNvSpPr>
            <a:spLocks noChangeArrowheads="1"/>
          </p:cNvSpPr>
          <p:nvPr/>
        </p:nvSpPr>
        <p:spPr bwMode="auto">
          <a:xfrm>
            <a:off x="3583521" y="1324448"/>
            <a:ext cx="5306261"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企业物流、信息流、资金流的集成</a:t>
            </a:r>
          </a:p>
        </p:txBody>
      </p:sp>
      <p:grpSp>
        <p:nvGrpSpPr>
          <p:cNvPr id="326663" name="Group 7"/>
          <p:cNvGrpSpPr>
            <a:grpSpLocks/>
          </p:cNvGrpSpPr>
          <p:nvPr/>
        </p:nvGrpSpPr>
        <p:grpSpPr bwMode="auto">
          <a:xfrm>
            <a:off x="1117600" y="3094509"/>
            <a:ext cx="9855200" cy="1371600"/>
            <a:chOff x="528" y="1968"/>
            <a:chExt cx="4656" cy="864"/>
          </a:xfrm>
        </p:grpSpPr>
        <p:sp>
          <p:nvSpPr>
            <p:cNvPr id="59416" name="Rectangle 8"/>
            <p:cNvSpPr>
              <a:spLocks noChangeArrowheads="1"/>
            </p:cNvSpPr>
            <p:nvPr/>
          </p:nvSpPr>
          <p:spPr bwMode="auto">
            <a:xfrm>
              <a:off x="1680" y="1968"/>
              <a:ext cx="2352" cy="864"/>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2400"/>
            </a:p>
          </p:txBody>
        </p:sp>
        <p:sp>
          <p:nvSpPr>
            <p:cNvPr id="59417" name="Line 9"/>
            <p:cNvSpPr>
              <a:spLocks noChangeShapeType="1"/>
            </p:cNvSpPr>
            <p:nvPr/>
          </p:nvSpPr>
          <p:spPr bwMode="auto">
            <a:xfrm>
              <a:off x="1776" y="2256"/>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9418" name="Rectangle 10"/>
            <p:cNvSpPr>
              <a:spLocks noChangeArrowheads="1"/>
            </p:cNvSpPr>
            <p:nvPr/>
          </p:nvSpPr>
          <p:spPr bwMode="auto">
            <a:xfrm>
              <a:off x="1872" y="2016"/>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latin typeface="Arial" pitchFamily="34" charset="0"/>
                  <a:ea typeface="黑体" pitchFamily="49" charset="-122"/>
                </a:rPr>
                <a:t>采购</a:t>
              </a:r>
            </a:p>
          </p:txBody>
        </p:sp>
        <p:sp>
          <p:nvSpPr>
            <p:cNvPr id="59419" name="Rectangle 11"/>
            <p:cNvSpPr>
              <a:spLocks noChangeArrowheads="1"/>
            </p:cNvSpPr>
            <p:nvPr/>
          </p:nvSpPr>
          <p:spPr bwMode="auto">
            <a:xfrm>
              <a:off x="2448" y="2016"/>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latin typeface="Arial" pitchFamily="34" charset="0"/>
                  <a:ea typeface="黑体" pitchFamily="49" charset="-122"/>
                </a:rPr>
                <a:t>加工</a:t>
              </a:r>
            </a:p>
          </p:txBody>
        </p:sp>
        <p:sp>
          <p:nvSpPr>
            <p:cNvPr id="59420" name="Rectangle 12"/>
            <p:cNvSpPr>
              <a:spLocks noChangeArrowheads="1"/>
            </p:cNvSpPr>
            <p:nvPr/>
          </p:nvSpPr>
          <p:spPr bwMode="auto">
            <a:xfrm>
              <a:off x="3024" y="2016"/>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latin typeface="Arial" pitchFamily="34" charset="0"/>
                  <a:ea typeface="黑体" pitchFamily="49" charset="-122"/>
                </a:rPr>
                <a:t>装配</a:t>
              </a:r>
            </a:p>
          </p:txBody>
        </p:sp>
        <p:sp>
          <p:nvSpPr>
            <p:cNvPr id="59421" name="Rectangle 13"/>
            <p:cNvSpPr>
              <a:spLocks noChangeArrowheads="1"/>
            </p:cNvSpPr>
            <p:nvPr/>
          </p:nvSpPr>
          <p:spPr bwMode="auto">
            <a:xfrm>
              <a:off x="3600" y="2016"/>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latin typeface="Arial" pitchFamily="34" charset="0"/>
                  <a:ea typeface="黑体" pitchFamily="49" charset="-122"/>
                </a:rPr>
                <a:t>销售</a:t>
              </a:r>
            </a:p>
          </p:txBody>
        </p:sp>
        <p:sp>
          <p:nvSpPr>
            <p:cNvPr id="59422" name="Rectangle 14"/>
            <p:cNvSpPr>
              <a:spLocks noChangeArrowheads="1"/>
            </p:cNvSpPr>
            <p:nvPr/>
          </p:nvSpPr>
          <p:spPr bwMode="auto">
            <a:xfrm>
              <a:off x="1776" y="2304"/>
              <a:ext cx="43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100000"/>
                </a:lnSpc>
                <a:spcBef>
                  <a:spcPct val="0"/>
                </a:spcBef>
              </a:pPr>
              <a:r>
                <a:rPr lang="zh-CN" altLang="en-US" sz="2133">
                  <a:solidFill>
                    <a:srgbClr val="0000FF"/>
                  </a:solidFill>
                  <a:latin typeface="Arial" pitchFamily="34" charset="0"/>
                  <a:ea typeface="黑体" pitchFamily="49" charset="-122"/>
                </a:rPr>
                <a:t>原材料</a:t>
              </a:r>
            </a:p>
          </p:txBody>
        </p:sp>
        <p:sp>
          <p:nvSpPr>
            <p:cNvPr id="59423" name="Rectangle 15"/>
            <p:cNvSpPr>
              <a:spLocks noChangeArrowheads="1"/>
            </p:cNvSpPr>
            <p:nvPr/>
          </p:nvSpPr>
          <p:spPr bwMode="auto">
            <a:xfrm>
              <a:off x="2352" y="2304"/>
              <a:ext cx="43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100000"/>
                </a:lnSpc>
                <a:spcBef>
                  <a:spcPct val="0"/>
                </a:spcBef>
              </a:pPr>
              <a:r>
                <a:rPr lang="zh-CN" altLang="en-US" sz="2133">
                  <a:solidFill>
                    <a:srgbClr val="0000FF"/>
                  </a:solidFill>
                  <a:latin typeface="Arial" pitchFamily="34" charset="0"/>
                  <a:ea typeface="黑体" pitchFamily="49" charset="-122"/>
                </a:rPr>
                <a:t>在制品</a:t>
              </a:r>
            </a:p>
          </p:txBody>
        </p:sp>
        <p:sp>
          <p:nvSpPr>
            <p:cNvPr id="59424" name="Rectangle 16"/>
            <p:cNvSpPr>
              <a:spLocks noChangeArrowheads="1"/>
            </p:cNvSpPr>
            <p:nvPr/>
          </p:nvSpPr>
          <p:spPr bwMode="auto">
            <a:xfrm>
              <a:off x="2928" y="2304"/>
              <a:ext cx="43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100000"/>
                </a:lnSpc>
                <a:spcBef>
                  <a:spcPct val="0"/>
                </a:spcBef>
              </a:pPr>
              <a:r>
                <a:rPr lang="zh-CN" altLang="en-US" sz="2133">
                  <a:solidFill>
                    <a:srgbClr val="0000FF"/>
                  </a:solidFill>
                  <a:latin typeface="Arial" pitchFamily="34" charset="0"/>
                  <a:ea typeface="黑体" pitchFamily="49" charset="-122"/>
                </a:rPr>
                <a:t>半成品</a:t>
              </a:r>
            </a:p>
          </p:txBody>
        </p:sp>
        <p:sp>
          <p:nvSpPr>
            <p:cNvPr id="59425" name="Rectangle 17"/>
            <p:cNvSpPr>
              <a:spLocks noChangeArrowheads="1"/>
            </p:cNvSpPr>
            <p:nvPr/>
          </p:nvSpPr>
          <p:spPr bwMode="auto">
            <a:xfrm>
              <a:off x="3504" y="2304"/>
              <a:ext cx="43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100000"/>
                </a:lnSpc>
                <a:spcBef>
                  <a:spcPct val="0"/>
                </a:spcBef>
              </a:pPr>
              <a:r>
                <a:rPr lang="zh-CN" altLang="en-US" sz="2133">
                  <a:solidFill>
                    <a:srgbClr val="0000FF"/>
                  </a:solidFill>
                  <a:latin typeface="Arial" pitchFamily="34" charset="0"/>
                  <a:ea typeface="黑体" pitchFamily="49" charset="-122"/>
                </a:rPr>
                <a:t>产成品</a:t>
              </a:r>
            </a:p>
          </p:txBody>
        </p:sp>
        <p:sp>
          <p:nvSpPr>
            <p:cNvPr id="326674" name="Rectangle 18"/>
            <p:cNvSpPr>
              <a:spLocks noChangeArrowheads="1"/>
            </p:cNvSpPr>
            <p:nvPr/>
          </p:nvSpPr>
          <p:spPr bwMode="auto">
            <a:xfrm>
              <a:off x="528" y="1968"/>
              <a:ext cx="720" cy="864"/>
            </a:xfrm>
            <a:prstGeom prst="rect">
              <a:avLst/>
            </a:prstGeom>
            <a:solidFill>
              <a:srgbClr val="CCFFFF"/>
            </a:solidFill>
            <a:ln w="28575">
              <a:solidFill>
                <a:schemeClr val="tx1"/>
              </a:solidFill>
              <a:prstDash val="sysDot"/>
              <a:miter lim="800000"/>
              <a:headEnd/>
              <a:tailEnd/>
            </a:ln>
            <a:effectLst>
              <a:outerShdw dist="35921" dir="2700000" algn="ctr" rotWithShape="0">
                <a:schemeClr val="bg2"/>
              </a:outerShdw>
            </a:effectLst>
          </p:spPr>
          <p:txBody>
            <a:bodyPr wrap="none" anchor="ctr"/>
            <a:lstStyle/>
            <a:p>
              <a:pPr algn="ctr">
                <a:lnSpc>
                  <a:spcPct val="100000"/>
                </a:lnSpc>
                <a:spcBef>
                  <a:spcPct val="0"/>
                </a:spcBef>
                <a:defRPr/>
              </a:pPr>
              <a:r>
                <a:rPr lang="zh-CN" altLang="en-US" sz="3200">
                  <a:effectLst>
                    <a:outerShdw blurRad="38100" dist="38100" dir="2700000" algn="tl">
                      <a:srgbClr val="FFFFFF"/>
                    </a:outerShdw>
                  </a:effectLst>
                  <a:latin typeface="Arial" pitchFamily="34" charset="0"/>
                  <a:ea typeface="黑体" pitchFamily="49" charset="-122"/>
                </a:rPr>
                <a:t>供应</a:t>
              </a:r>
            </a:p>
            <a:p>
              <a:pPr algn="ctr">
                <a:lnSpc>
                  <a:spcPct val="100000"/>
                </a:lnSpc>
                <a:spcBef>
                  <a:spcPct val="0"/>
                </a:spcBef>
                <a:defRPr/>
              </a:pPr>
              <a:r>
                <a:rPr lang="zh-CN" altLang="en-US" sz="3200">
                  <a:effectLst>
                    <a:outerShdw blurRad="38100" dist="38100" dir="2700000" algn="tl">
                      <a:srgbClr val="FFFFFF"/>
                    </a:outerShdw>
                  </a:effectLst>
                  <a:latin typeface="Arial" pitchFamily="34" charset="0"/>
                  <a:ea typeface="黑体" pitchFamily="49" charset="-122"/>
                </a:rPr>
                <a:t>市场</a:t>
              </a:r>
            </a:p>
          </p:txBody>
        </p:sp>
        <p:sp>
          <p:nvSpPr>
            <p:cNvPr id="326675" name="Rectangle 19"/>
            <p:cNvSpPr>
              <a:spLocks noChangeArrowheads="1"/>
            </p:cNvSpPr>
            <p:nvPr/>
          </p:nvSpPr>
          <p:spPr bwMode="auto">
            <a:xfrm>
              <a:off x="4464" y="1968"/>
              <a:ext cx="720" cy="864"/>
            </a:xfrm>
            <a:prstGeom prst="rect">
              <a:avLst/>
            </a:prstGeom>
            <a:solidFill>
              <a:srgbClr val="CCFFFF"/>
            </a:solidFill>
            <a:ln w="28575">
              <a:solidFill>
                <a:schemeClr val="tx1"/>
              </a:solidFill>
              <a:prstDash val="sysDot"/>
              <a:miter lim="800000"/>
              <a:headEnd/>
              <a:tailEnd/>
            </a:ln>
            <a:effectLst>
              <a:outerShdw dist="35921" dir="2700000" algn="ctr" rotWithShape="0">
                <a:schemeClr val="bg2"/>
              </a:outerShdw>
            </a:effectLst>
          </p:spPr>
          <p:txBody>
            <a:bodyPr wrap="none" anchor="ctr"/>
            <a:lstStyle/>
            <a:p>
              <a:pPr algn="ctr">
                <a:lnSpc>
                  <a:spcPct val="100000"/>
                </a:lnSpc>
                <a:spcBef>
                  <a:spcPct val="0"/>
                </a:spcBef>
                <a:defRPr/>
              </a:pPr>
              <a:r>
                <a:rPr lang="zh-CN" altLang="en-US" sz="3200">
                  <a:effectLst>
                    <a:outerShdw blurRad="38100" dist="38100" dir="2700000" algn="tl">
                      <a:srgbClr val="FFFFFF"/>
                    </a:outerShdw>
                  </a:effectLst>
                  <a:latin typeface="Arial" pitchFamily="34" charset="0"/>
                  <a:ea typeface="黑体" pitchFamily="49" charset="-122"/>
                </a:rPr>
                <a:t>需求</a:t>
              </a:r>
            </a:p>
            <a:p>
              <a:pPr algn="ctr">
                <a:lnSpc>
                  <a:spcPct val="100000"/>
                </a:lnSpc>
                <a:spcBef>
                  <a:spcPct val="0"/>
                </a:spcBef>
                <a:defRPr/>
              </a:pPr>
              <a:r>
                <a:rPr lang="zh-CN" altLang="en-US" sz="3200">
                  <a:effectLst>
                    <a:outerShdw blurRad="38100" dist="38100" dir="2700000" algn="tl">
                      <a:srgbClr val="FFFFFF"/>
                    </a:outerShdw>
                  </a:effectLst>
                  <a:latin typeface="Arial" pitchFamily="34" charset="0"/>
                  <a:ea typeface="黑体" pitchFamily="49" charset="-122"/>
                </a:rPr>
                <a:t>市场</a:t>
              </a:r>
            </a:p>
          </p:txBody>
        </p:sp>
        <p:sp>
          <p:nvSpPr>
            <p:cNvPr id="59428" name="AutoShape 20"/>
            <p:cNvSpPr>
              <a:spLocks noChangeArrowheads="1"/>
            </p:cNvSpPr>
            <p:nvPr/>
          </p:nvSpPr>
          <p:spPr bwMode="auto">
            <a:xfrm>
              <a:off x="1296" y="2304"/>
              <a:ext cx="384" cy="192"/>
            </a:xfrm>
            <a:prstGeom prst="rightArrow">
              <a:avLst>
                <a:gd name="adj1" fmla="val 50000"/>
                <a:gd name="adj2" fmla="val 50000"/>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59429" name="AutoShape 21"/>
            <p:cNvSpPr>
              <a:spLocks noChangeArrowheads="1"/>
            </p:cNvSpPr>
            <p:nvPr/>
          </p:nvSpPr>
          <p:spPr bwMode="auto">
            <a:xfrm>
              <a:off x="4080" y="2304"/>
              <a:ext cx="384" cy="192"/>
            </a:xfrm>
            <a:prstGeom prst="rightArrow">
              <a:avLst>
                <a:gd name="adj1" fmla="val 50000"/>
                <a:gd name="adj2" fmla="val 50000"/>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59430" name="Rectangle 22"/>
            <p:cNvSpPr>
              <a:spLocks noChangeArrowheads="1"/>
            </p:cNvSpPr>
            <p:nvPr/>
          </p:nvSpPr>
          <p:spPr bwMode="auto">
            <a:xfrm>
              <a:off x="2544" y="2592"/>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solidFill>
                    <a:srgbClr val="FF0000"/>
                  </a:solidFill>
                  <a:latin typeface="Arial" pitchFamily="34" charset="0"/>
                  <a:ea typeface="黑体" pitchFamily="49" charset="-122"/>
                </a:rPr>
                <a:t>物流</a:t>
              </a:r>
              <a:r>
                <a:rPr lang="en-US" altLang="zh-CN" sz="2133">
                  <a:solidFill>
                    <a:srgbClr val="FF0000"/>
                  </a:solidFill>
                  <a:latin typeface="Arial" pitchFamily="34" charset="0"/>
                  <a:ea typeface="黑体" pitchFamily="49" charset="-122"/>
                </a:rPr>
                <a:t>/</a:t>
              </a:r>
              <a:r>
                <a:rPr lang="zh-CN" altLang="en-US" sz="2133">
                  <a:solidFill>
                    <a:srgbClr val="FF0000"/>
                  </a:solidFill>
                  <a:latin typeface="Arial" pitchFamily="34" charset="0"/>
                  <a:ea typeface="黑体" pitchFamily="49" charset="-122"/>
                </a:rPr>
                <a:t>增值链</a:t>
              </a:r>
            </a:p>
          </p:txBody>
        </p:sp>
      </p:grpSp>
      <p:grpSp>
        <p:nvGrpSpPr>
          <p:cNvPr id="326679" name="Group 23"/>
          <p:cNvGrpSpPr>
            <a:grpSpLocks/>
          </p:cNvGrpSpPr>
          <p:nvPr/>
        </p:nvGrpSpPr>
        <p:grpSpPr bwMode="auto">
          <a:xfrm>
            <a:off x="1524000" y="2027709"/>
            <a:ext cx="9042400" cy="1447800"/>
            <a:chOff x="720" y="1200"/>
            <a:chExt cx="4272" cy="912"/>
          </a:xfrm>
        </p:grpSpPr>
        <p:sp>
          <p:nvSpPr>
            <p:cNvPr id="59408" name="Rectangle 24"/>
            <p:cNvSpPr>
              <a:spLocks noChangeArrowheads="1"/>
            </p:cNvSpPr>
            <p:nvPr/>
          </p:nvSpPr>
          <p:spPr bwMode="auto">
            <a:xfrm>
              <a:off x="912" y="1200"/>
              <a:ext cx="3936" cy="432"/>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2400"/>
            </a:p>
          </p:txBody>
        </p:sp>
        <p:sp>
          <p:nvSpPr>
            <p:cNvPr id="59409" name="AutoShape 25"/>
            <p:cNvSpPr>
              <a:spLocks noChangeArrowheads="1"/>
            </p:cNvSpPr>
            <p:nvPr/>
          </p:nvSpPr>
          <p:spPr bwMode="auto">
            <a:xfrm flipH="1">
              <a:off x="720" y="1536"/>
              <a:ext cx="1248"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12" y="7837"/>
                  </a:moveTo>
                  <a:cubicBezTo>
                    <a:pt x="16716" y="4965"/>
                    <a:pt x="13910" y="3095"/>
                    <a:pt x="10800" y="3095"/>
                  </a:cubicBezTo>
                  <a:cubicBezTo>
                    <a:pt x="6544" y="3095"/>
                    <a:pt x="3095" y="6544"/>
                    <a:pt x="3095" y="10800"/>
                  </a:cubicBezTo>
                  <a:lnTo>
                    <a:pt x="0" y="10800"/>
                  </a:lnTo>
                  <a:cubicBezTo>
                    <a:pt x="0" y="4835"/>
                    <a:pt x="4835" y="0"/>
                    <a:pt x="10800" y="0"/>
                  </a:cubicBezTo>
                  <a:cubicBezTo>
                    <a:pt x="15160" y="0"/>
                    <a:pt x="19092" y="2621"/>
                    <a:pt x="20769" y="6647"/>
                  </a:cubicBezTo>
                  <a:lnTo>
                    <a:pt x="23262" y="5608"/>
                  </a:lnTo>
                  <a:lnTo>
                    <a:pt x="20975" y="11162"/>
                  </a:lnTo>
                  <a:lnTo>
                    <a:pt x="15420" y="8875"/>
                  </a:lnTo>
                  <a:lnTo>
                    <a:pt x="17912" y="7837"/>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59410" name="Rectangle 26"/>
            <p:cNvSpPr>
              <a:spLocks noChangeArrowheads="1"/>
            </p:cNvSpPr>
            <p:nvPr/>
          </p:nvSpPr>
          <p:spPr bwMode="auto">
            <a:xfrm>
              <a:off x="1056" y="1296"/>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solidFill>
                    <a:srgbClr val="0000FF"/>
                  </a:solidFill>
                  <a:latin typeface="Arial" pitchFamily="34" charset="0"/>
                  <a:ea typeface="黑体" pitchFamily="49" charset="-122"/>
                </a:rPr>
                <a:t>资金流出</a:t>
              </a:r>
            </a:p>
          </p:txBody>
        </p:sp>
        <p:sp>
          <p:nvSpPr>
            <p:cNvPr id="59411" name="AutoShape 27"/>
            <p:cNvSpPr>
              <a:spLocks noChangeArrowheads="1"/>
            </p:cNvSpPr>
            <p:nvPr/>
          </p:nvSpPr>
          <p:spPr bwMode="auto">
            <a:xfrm flipH="1">
              <a:off x="3744" y="1536"/>
              <a:ext cx="1248"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12" y="7837"/>
                  </a:moveTo>
                  <a:cubicBezTo>
                    <a:pt x="16716" y="4965"/>
                    <a:pt x="13910" y="3095"/>
                    <a:pt x="10800" y="3095"/>
                  </a:cubicBezTo>
                  <a:cubicBezTo>
                    <a:pt x="6544" y="3095"/>
                    <a:pt x="3095" y="6544"/>
                    <a:pt x="3095" y="10800"/>
                  </a:cubicBezTo>
                  <a:lnTo>
                    <a:pt x="0" y="10800"/>
                  </a:lnTo>
                  <a:cubicBezTo>
                    <a:pt x="0" y="4835"/>
                    <a:pt x="4835" y="0"/>
                    <a:pt x="10800" y="0"/>
                  </a:cubicBezTo>
                  <a:cubicBezTo>
                    <a:pt x="15160" y="0"/>
                    <a:pt x="19092" y="2621"/>
                    <a:pt x="20769" y="6647"/>
                  </a:cubicBezTo>
                  <a:lnTo>
                    <a:pt x="23262" y="5608"/>
                  </a:lnTo>
                  <a:lnTo>
                    <a:pt x="20975" y="11162"/>
                  </a:lnTo>
                  <a:lnTo>
                    <a:pt x="15420" y="8875"/>
                  </a:lnTo>
                  <a:lnTo>
                    <a:pt x="17912" y="7837"/>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59412" name="Rectangle 28"/>
            <p:cNvSpPr>
              <a:spLocks noChangeArrowheads="1"/>
            </p:cNvSpPr>
            <p:nvPr/>
          </p:nvSpPr>
          <p:spPr bwMode="auto">
            <a:xfrm>
              <a:off x="4080" y="1296"/>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solidFill>
                    <a:srgbClr val="0000FF"/>
                  </a:solidFill>
                  <a:latin typeface="Arial" pitchFamily="34" charset="0"/>
                  <a:ea typeface="黑体" pitchFamily="49" charset="-122"/>
                </a:rPr>
                <a:t>资金流入</a:t>
              </a:r>
            </a:p>
          </p:txBody>
        </p:sp>
        <p:sp>
          <p:nvSpPr>
            <p:cNvPr id="59413" name="AutoShape 29"/>
            <p:cNvSpPr>
              <a:spLocks noChangeArrowheads="1"/>
            </p:cNvSpPr>
            <p:nvPr/>
          </p:nvSpPr>
          <p:spPr bwMode="auto">
            <a:xfrm>
              <a:off x="2112" y="1584"/>
              <a:ext cx="1440" cy="288"/>
            </a:xfrm>
            <a:prstGeom prst="downArrow">
              <a:avLst>
                <a:gd name="adj1" fmla="val 51667"/>
                <a:gd name="adj2" fmla="val 5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400"/>
            </a:p>
          </p:txBody>
        </p:sp>
        <p:sp>
          <p:nvSpPr>
            <p:cNvPr id="59414" name="Rectangle 30"/>
            <p:cNvSpPr>
              <a:spLocks noChangeArrowheads="1"/>
            </p:cNvSpPr>
            <p:nvPr/>
          </p:nvSpPr>
          <p:spPr bwMode="auto">
            <a:xfrm>
              <a:off x="2352" y="1344"/>
              <a:ext cx="100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100000"/>
                </a:lnSpc>
                <a:spcBef>
                  <a:spcPct val="0"/>
                </a:spcBef>
              </a:pPr>
              <a:r>
                <a:rPr lang="zh-CN" altLang="en-US" sz="2133">
                  <a:solidFill>
                    <a:srgbClr val="0000FF"/>
                  </a:solidFill>
                  <a:latin typeface="Arial" pitchFamily="34" charset="0"/>
                  <a:ea typeface="黑体" pitchFamily="49" charset="-122"/>
                </a:rPr>
                <a:t>财务与成本控制</a:t>
              </a:r>
            </a:p>
          </p:txBody>
        </p:sp>
        <p:sp>
          <p:nvSpPr>
            <p:cNvPr id="59415" name="Rectangle 31"/>
            <p:cNvSpPr>
              <a:spLocks noChangeArrowheads="1"/>
            </p:cNvSpPr>
            <p:nvPr/>
          </p:nvSpPr>
          <p:spPr bwMode="auto">
            <a:xfrm>
              <a:off x="2569" y="1200"/>
              <a:ext cx="4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133">
                  <a:solidFill>
                    <a:srgbClr val="FF0000"/>
                  </a:solidFill>
                  <a:latin typeface="Arial" pitchFamily="34" charset="0"/>
                  <a:ea typeface="黑体" pitchFamily="49" charset="-122"/>
                </a:rPr>
                <a:t>资金流</a:t>
              </a:r>
            </a:p>
          </p:txBody>
        </p:sp>
      </p:grpSp>
      <p:grpSp>
        <p:nvGrpSpPr>
          <p:cNvPr id="326688" name="Group 32"/>
          <p:cNvGrpSpPr>
            <a:grpSpLocks/>
          </p:cNvGrpSpPr>
          <p:nvPr/>
        </p:nvGrpSpPr>
        <p:grpSpPr bwMode="auto">
          <a:xfrm>
            <a:off x="1930400" y="4618509"/>
            <a:ext cx="8331200" cy="990600"/>
            <a:chOff x="912" y="2784"/>
            <a:chExt cx="3936" cy="624"/>
          </a:xfrm>
        </p:grpSpPr>
        <p:sp>
          <p:nvSpPr>
            <p:cNvPr id="59400" name="Rectangle 33"/>
            <p:cNvSpPr>
              <a:spLocks noChangeArrowheads="1"/>
            </p:cNvSpPr>
            <p:nvPr/>
          </p:nvSpPr>
          <p:spPr bwMode="auto">
            <a:xfrm>
              <a:off x="912" y="2784"/>
              <a:ext cx="3936" cy="624"/>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2400"/>
            </a:p>
          </p:txBody>
        </p:sp>
        <p:sp>
          <p:nvSpPr>
            <p:cNvPr id="59401" name="Rectangle 34"/>
            <p:cNvSpPr>
              <a:spLocks noChangeArrowheads="1"/>
            </p:cNvSpPr>
            <p:nvPr/>
          </p:nvSpPr>
          <p:spPr bwMode="auto">
            <a:xfrm>
              <a:off x="2665" y="3024"/>
              <a:ext cx="4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2133">
                  <a:solidFill>
                    <a:srgbClr val="FF0000"/>
                  </a:solidFill>
                  <a:latin typeface="Arial" pitchFamily="34" charset="0"/>
                  <a:ea typeface="黑体" pitchFamily="49" charset="-122"/>
                </a:rPr>
                <a:t>信息流</a:t>
              </a:r>
            </a:p>
          </p:txBody>
        </p:sp>
        <p:grpSp>
          <p:nvGrpSpPr>
            <p:cNvPr id="59402" name="Group 35"/>
            <p:cNvGrpSpPr>
              <a:grpSpLocks/>
            </p:cNvGrpSpPr>
            <p:nvPr/>
          </p:nvGrpSpPr>
          <p:grpSpPr bwMode="auto">
            <a:xfrm>
              <a:off x="1296" y="2832"/>
              <a:ext cx="3456" cy="288"/>
              <a:chOff x="1296" y="3072"/>
              <a:chExt cx="3456" cy="288"/>
            </a:xfrm>
          </p:grpSpPr>
          <p:sp>
            <p:nvSpPr>
              <p:cNvPr id="59406" name="AutoShape 36"/>
              <p:cNvSpPr>
                <a:spLocks noChangeArrowheads="1"/>
              </p:cNvSpPr>
              <p:nvPr/>
            </p:nvSpPr>
            <p:spPr bwMode="auto">
              <a:xfrm flipH="1">
                <a:off x="1296" y="3072"/>
                <a:ext cx="3456" cy="288"/>
              </a:xfrm>
              <a:prstGeom prst="rightArrow">
                <a:avLst>
                  <a:gd name="adj1" fmla="val 51398"/>
                  <a:gd name="adj2" fmla="val 1843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59407" name="Rectangle 37"/>
              <p:cNvSpPr>
                <a:spLocks noChangeArrowheads="1"/>
              </p:cNvSpPr>
              <p:nvPr/>
            </p:nvSpPr>
            <p:spPr bwMode="auto">
              <a:xfrm>
                <a:off x="3840" y="3072"/>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96000" rIns="0" bIns="0" anchor="ctr"/>
              <a:lstStyle/>
              <a:p>
                <a:pPr>
                  <a:lnSpc>
                    <a:spcPct val="100000"/>
                  </a:lnSpc>
                  <a:spcBef>
                    <a:spcPct val="0"/>
                  </a:spcBef>
                </a:pPr>
                <a:r>
                  <a:rPr lang="zh-CN" altLang="en-US" sz="2133">
                    <a:solidFill>
                      <a:srgbClr val="0000FF"/>
                    </a:solidFill>
                    <a:latin typeface="Arial" pitchFamily="34" charset="0"/>
                    <a:ea typeface="黑体" pitchFamily="49" charset="-122"/>
                  </a:rPr>
                  <a:t>需求信息</a:t>
                </a:r>
              </a:p>
            </p:txBody>
          </p:sp>
        </p:grpSp>
        <p:grpSp>
          <p:nvGrpSpPr>
            <p:cNvPr id="59403" name="Group 38"/>
            <p:cNvGrpSpPr>
              <a:grpSpLocks/>
            </p:cNvGrpSpPr>
            <p:nvPr/>
          </p:nvGrpSpPr>
          <p:grpSpPr bwMode="auto">
            <a:xfrm>
              <a:off x="1008" y="3120"/>
              <a:ext cx="3648" cy="288"/>
              <a:chOff x="1008" y="2832"/>
              <a:chExt cx="3648" cy="288"/>
            </a:xfrm>
          </p:grpSpPr>
          <p:sp>
            <p:nvSpPr>
              <p:cNvPr id="59404" name="AutoShape 39"/>
              <p:cNvSpPr>
                <a:spLocks noChangeArrowheads="1"/>
              </p:cNvSpPr>
              <p:nvPr/>
            </p:nvSpPr>
            <p:spPr bwMode="auto">
              <a:xfrm>
                <a:off x="1008" y="2832"/>
                <a:ext cx="3648" cy="288"/>
              </a:xfrm>
              <a:prstGeom prst="rightArrow">
                <a:avLst>
                  <a:gd name="adj1" fmla="val 50000"/>
                  <a:gd name="adj2" fmla="val 1684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59405" name="Rectangle 40"/>
              <p:cNvSpPr>
                <a:spLocks noChangeArrowheads="1"/>
              </p:cNvSpPr>
              <p:nvPr/>
            </p:nvSpPr>
            <p:spPr bwMode="auto">
              <a:xfrm>
                <a:off x="1488" y="2880"/>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96000" anchor="ctr"/>
              <a:lstStyle/>
              <a:p>
                <a:pPr>
                  <a:lnSpc>
                    <a:spcPct val="100000"/>
                  </a:lnSpc>
                  <a:spcBef>
                    <a:spcPct val="0"/>
                  </a:spcBef>
                </a:pPr>
                <a:r>
                  <a:rPr lang="zh-CN" altLang="en-US" sz="2133">
                    <a:solidFill>
                      <a:srgbClr val="0000FF"/>
                    </a:solidFill>
                    <a:latin typeface="Arial" pitchFamily="34" charset="0"/>
                    <a:ea typeface="黑体" pitchFamily="49" charset="-122"/>
                  </a:rPr>
                  <a:t>供应信息</a:t>
                </a:r>
              </a:p>
            </p:txBody>
          </p:sp>
        </p:grpSp>
      </p:grpSp>
      <p:sp>
        <p:nvSpPr>
          <p:cNvPr id="326697" name="Rectangle 41"/>
          <p:cNvSpPr>
            <a:spLocks noChangeArrowheads="1"/>
          </p:cNvSpPr>
          <p:nvPr/>
        </p:nvSpPr>
        <p:spPr bwMode="auto">
          <a:xfrm>
            <a:off x="3716870" y="6050434"/>
            <a:ext cx="4968027"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chemeClr val="accent2"/>
                </a:solidFill>
                <a:effectLst>
                  <a:outerShdw blurRad="38100" dist="38100" dir="2700000" algn="tl">
                    <a:srgbClr val="C0C0C0"/>
                  </a:outerShdw>
                </a:effectLst>
                <a:latin typeface="黑体" pitchFamily="49" charset="-122"/>
                <a:ea typeface="黑体" pitchFamily="49" charset="-122"/>
              </a:rPr>
              <a:t>信息集成  形成一体  整体绩效</a:t>
            </a:r>
          </a:p>
        </p:txBody>
      </p:sp>
    </p:spTree>
    <p:extLst>
      <p:ext uri="{BB962C8B-B14F-4D97-AF65-F5344CB8AC3E}">
        <p14:creationId xmlns:p14="http://schemas.microsoft.com/office/powerpoint/2010/main" val="149722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6659"/>
                                        </p:tgtEl>
                                        <p:attrNameLst>
                                          <p:attrName>style.visibility</p:attrName>
                                        </p:attrNameLst>
                                      </p:cBhvr>
                                      <p:to>
                                        <p:strVal val="visible"/>
                                      </p:to>
                                    </p:set>
                                    <p:animEffect transition="in" filter="dissolve">
                                      <p:cBhvr>
                                        <p:cTn id="7" dur="500"/>
                                        <p:tgtEl>
                                          <p:spTgt spid="326659"/>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326663"/>
                                        </p:tgtEl>
                                        <p:attrNameLst>
                                          <p:attrName>style.visibility</p:attrName>
                                        </p:attrNameLst>
                                      </p:cBhvr>
                                      <p:to>
                                        <p:strVal val="visible"/>
                                      </p:to>
                                    </p:set>
                                    <p:anim calcmode="lin" valueType="num">
                                      <p:cBhvr>
                                        <p:cTn id="11" dur="500" fill="hold"/>
                                        <p:tgtEl>
                                          <p:spTgt spid="326663"/>
                                        </p:tgtEl>
                                        <p:attrNameLst>
                                          <p:attrName>ppt_w</p:attrName>
                                        </p:attrNameLst>
                                      </p:cBhvr>
                                      <p:tavLst>
                                        <p:tav tm="0">
                                          <p:val>
                                            <p:fltVal val="0"/>
                                          </p:val>
                                        </p:tav>
                                        <p:tav tm="100000">
                                          <p:val>
                                            <p:strVal val="#ppt_w"/>
                                          </p:val>
                                        </p:tav>
                                      </p:tavLst>
                                    </p:anim>
                                    <p:anim calcmode="lin" valueType="num">
                                      <p:cBhvr>
                                        <p:cTn id="12" dur="500" fill="hold"/>
                                        <p:tgtEl>
                                          <p:spTgt spid="32666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6" presetClass="entr" presetSubtype="37" fill="hold" nodeType="afterEffect">
                                  <p:stCondLst>
                                    <p:cond delay="0"/>
                                  </p:stCondLst>
                                  <p:childTnLst>
                                    <p:set>
                                      <p:cBhvr>
                                        <p:cTn id="15" dur="1" fill="hold">
                                          <p:stCondLst>
                                            <p:cond delay="0"/>
                                          </p:stCondLst>
                                        </p:cTn>
                                        <p:tgtEl>
                                          <p:spTgt spid="326679"/>
                                        </p:tgtEl>
                                        <p:attrNameLst>
                                          <p:attrName>style.visibility</p:attrName>
                                        </p:attrNameLst>
                                      </p:cBhvr>
                                      <p:to>
                                        <p:strVal val="visible"/>
                                      </p:to>
                                    </p:set>
                                    <p:animEffect transition="in" filter="barn(outVertical)">
                                      <p:cBhvr>
                                        <p:cTn id="16" dur="500"/>
                                        <p:tgtEl>
                                          <p:spTgt spid="326679"/>
                                        </p:tgtEl>
                                      </p:cBhvr>
                                    </p:animEffect>
                                  </p:child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326688"/>
                                        </p:tgtEl>
                                        <p:attrNameLst>
                                          <p:attrName>style.visibility</p:attrName>
                                        </p:attrNameLst>
                                      </p:cBhvr>
                                      <p:to>
                                        <p:strVal val="visible"/>
                                      </p:to>
                                    </p:set>
                                    <p:animEffect transition="in" filter="dissolve">
                                      <p:cBhvr>
                                        <p:cTn id="20" dur="500"/>
                                        <p:tgtEl>
                                          <p:spTgt spid="326688"/>
                                        </p:tgtEl>
                                      </p:cBhvr>
                                    </p:animEffect>
                                  </p:childTnLst>
                                </p:cTn>
                              </p:par>
                            </p:childTnLst>
                          </p:cTn>
                        </p:par>
                        <p:par>
                          <p:cTn id="21" fill="hold" nodeType="afterGroup">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26697"/>
                                        </p:tgtEl>
                                        <p:attrNameLst>
                                          <p:attrName>style.visibility</p:attrName>
                                        </p:attrNameLst>
                                      </p:cBhvr>
                                      <p:to>
                                        <p:strVal val="visible"/>
                                      </p:to>
                                    </p:set>
                                    <p:animEffect transition="in" filter="dissolve">
                                      <p:cBhvr>
                                        <p:cTn id="24" dur="500"/>
                                        <p:tgtEl>
                                          <p:spTgt spid="326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utoUpdateAnimBg="0"/>
      <p:bldP spid="32669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50" name="Text Box 10"/>
          <p:cNvSpPr txBox="1">
            <a:spLocks noChangeArrowheads="1"/>
          </p:cNvSpPr>
          <p:nvPr/>
        </p:nvSpPr>
        <p:spPr bwMode="auto">
          <a:xfrm>
            <a:off x="508000" y="450038"/>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a typeface="黑体" pitchFamily="49" charset="-122"/>
              </a:rPr>
              <a:t>三、加强企业信息化管理</a:t>
            </a:r>
          </a:p>
        </p:txBody>
      </p:sp>
      <p:sp>
        <p:nvSpPr>
          <p:cNvPr id="291851" name="Rectangle 11"/>
          <p:cNvSpPr>
            <a:spLocks noChangeArrowheads="1"/>
          </p:cNvSpPr>
          <p:nvPr/>
        </p:nvSpPr>
        <p:spPr bwMode="auto">
          <a:xfrm>
            <a:off x="3416304" y="1276942"/>
            <a:ext cx="4966424"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信息化管理 </a:t>
            </a:r>
            <a:r>
              <a:rPr lang="en-US" altLang="zh-CN" sz="2667">
                <a:effectLst>
                  <a:outerShdw blurRad="38100" dist="38100" dir="2700000" algn="tl">
                    <a:srgbClr val="C0C0C0"/>
                  </a:outerShdw>
                </a:effectLst>
                <a:latin typeface="Times New Roman"/>
                <a:ea typeface="黑体" pitchFamily="49" charset="-122"/>
              </a:rPr>
              <a:t>—</a:t>
            </a:r>
            <a:r>
              <a:rPr lang="en-US" altLang="zh-CN" sz="2667">
                <a:effectLst>
                  <a:outerShdw blurRad="38100" dist="38100" dir="2700000" algn="tl">
                    <a:srgbClr val="C0C0C0"/>
                  </a:outerShdw>
                </a:effectLst>
                <a:latin typeface="黑体" pitchFamily="49" charset="-122"/>
                <a:ea typeface="黑体" pitchFamily="49" charset="-122"/>
              </a:rPr>
              <a:t> </a:t>
            </a:r>
            <a:r>
              <a:rPr lang="zh-CN" altLang="en-US" sz="2667">
                <a:effectLst>
                  <a:outerShdw blurRad="38100" dist="38100" dir="2700000" algn="tl">
                    <a:srgbClr val="C0C0C0"/>
                  </a:outerShdw>
                </a:effectLst>
                <a:latin typeface="黑体" pitchFamily="49" charset="-122"/>
                <a:ea typeface="黑体" pitchFamily="49" charset="-122"/>
              </a:rPr>
              <a:t>提升企业竞争力</a:t>
            </a:r>
          </a:p>
        </p:txBody>
      </p:sp>
      <p:sp>
        <p:nvSpPr>
          <p:cNvPr id="291852" name="Rectangle 12"/>
          <p:cNvSpPr>
            <a:spLocks noChangeArrowheads="1"/>
          </p:cNvSpPr>
          <p:nvPr/>
        </p:nvSpPr>
        <p:spPr bwMode="auto">
          <a:xfrm>
            <a:off x="2336800" y="3861392"/>
            <a:ext cx="8026400" cy="273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eaLnBrk="0" hangingPunct="0">
              <a:lnSpc>
                <a:spcPct val="160000"/>
              </a:lnSpc>
              <a:spcBef>
                <a:spcPct val="0"/>
              </a:spcBef>
              <a:defRPr/>
            </a:pPr>
            <a:r>
              <a:rPr lang="zh-CN" altLang="en-US" sz="3733">
                <a:solidFill>
                  <a:srgbClr val="FF0000"/>
                </a:solidFill>
                <a:effectLst>
                  <a:outerShdw blurRad="38100" dist="38100" dir="2700000" algn="tl">
                    <a:srgbClr val="C0C0C0"/>
                  </a:outerShdw>
                </a:effectLst>
                <a:latin typeface="黑体" pitchFamily="49" charset="-122"/>
                <a:ea typeface="黑体" pitchFamily="49" charset="-122"/>
              </a:rPr>
              <a:t>一、改变过去手工管理业务的习惯</a:t>
            </a:r>
          </a:p>
          <a:p>
            <a:pPr eaLnBrk="0" hangingPunct="0">
              <a:lnSpc>
                <a:spcPct val="160000"/>
              </a:lnSpc>
              <a:spcBef>
                <a:spcPct val="0"/>
              </a:spcBef>
              <a:defRPr/>
            </a:pPr>
            <a:r>
              <a:rPr lang="zh-CN" altLang="en-US" sz="3733">
                <a:solidFill>
                  <a:srgbClr val="FF0000"/>
                </a:solidFill>
                <a:effectLst>
                  <a:outerShdw blurRad="38100" dist="38100" dir="2700000" algn="tl">
                    <a:srgbClr val="C0C0C0"/>
                  </a:outerShdw>
                </a:effectLst>
                <a:latin typeface="黑体" pitchFamily="49" charset="-122"/>
                <a:ea typeface="黑体" pitchFamily="49" charset="-122"/>
              </a:rPr>
              <a:t>二、把企业的流程无缝的连接起来</a:t>
            </a:r>
          </a:p>
          <a:p>
            <a:pPr eaLnBrk="0" hangingPunct="0">
              <a:lnSpc>
                <a:spcPct val="160000"/>
              </a:lnSpc>
              <a:spcBef>
                <a:spcPct val="0"/>
              </a:spcBef>
              <a:defRPr/>
            </a:pPr>
            <a:r>
              <a:rPr lang="zh-CN" altLang="en-US" sz="3733">
                <a:solidFill>
                  <a:srgbClr val="FF0000"/>
                </a:solidFill>
                <a:effectLst>
                  <a:outerShdw blurRad="38100" dist="38100" dir="2700000" algn="tl">
                    <a:srgbClr val="C0C0C0"/>
                  </a:outerShdw>
                </a:effectLst>
                <a:latin typeface="黑体" pitchFamily="49" charset="-122"/>
                <a:ea typeface="黑体" pitchFamily="49" charset="-122"/>
              </a:rPr>
              <a:t>三、提高你使用信息的能力及水平</a:t>
            </a:r>
          </a:p>
        </p:txBody>
      </p:sp>
      <p:sp>
        <p:nvSpPr>
          <p:cNvPr id="291853" name="Rectangle 13"/>
          <p:cNvSpPr>
            <a:spLocks noChangeArrowheads="1"/>
          </p:cNvSpPr>
          <p:nvPr/>
        </p:nvSpPr>
        <p:spPr bwMode="auto">
          <a:xfrm>
            <a:off x="508000" y="2083392"/>
            <a:ext cx="11074400" cy="1818639"/>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2000" tIns="0" rIns="192000" bIns="0">
            <a:spAutoFit/>
          </a:bodyPr>
          <a:lstStyle/>
          <a:p>
            <a:pPr algn="ctr" eaLnBrk="0" hangingPunct="0">
              <a:lnSpc>
                <a:spcPct val="115000"/>
              </a:lnSpc>
              <a:spcBef>
                <a:spcPct val="0"/>
              </a:spcBef>
              <a:defRPr/>
            </a:pPr>
            <a:r>
              <a:rPr lang="zh-CN" altLang="en-US" sz="5333" i="1">
                <a:solidFill>
                  <a:srgbClr val="000066"/>
                </a:solidFill>
                <a:effectLst>
                  <a:outerShdw blurRad="38100" dist="38100" dir="2700000" algn="tl">
                    <a:srgbClr val="C0C0C0"/>
                  </a:outerShdw>
                </a:effectLst>
                <a:latin typeface="Arial Black" pitchFamily="34" charset="0"/>
                <a:ea typeface="黑体" pitchFamily="49" charset="-122"/>
              </a:rPr>
              <a:t>如果要提升你企业的竞争力</a:t>
            </a:r>
          </a:p>
          <a:p>
            <a:pPr algn="ctr" eaLnBrk="0" hangingPunct="0">
              <a:lnSpc>
                <a:spcPct val="115000"/>
              </a:lnSpc>
              <a:spcBef>
                <a:spcPct val="0"/>
              </a:spcBef>
              <a:defRPr/>
            </a:pPr>
            <a:r>
              <a:rPr lang="zh-CN" altLang="en-US" sz="5333" i="1">
                <a:solidFill>
                  <a:srgbClr val="000066"/>
                </a:solidFill>
                <a:effectLst>
                  <a:outerShdw blurRad="38100" dist="38100" dir="2700000" algn="tl">
                    <a:srgbClr val="C0C0C0"/>
                  </a:outerShdw>
                </a:effectLst>
                <a:latin typeface="Arial Black" pitchFamily="34" charset="0"/>
                <a:ea typeface="黑体" pitchFamily="49" charset="-122"/>
              </a:rPr>
              <a:t>你必须从根本上彻底改变你的企业</a:t>
            </a:r>
          </a:p>
        </p:txBody>
      </p:sp>
    </p:spTree>
    <p:extLst>
      <p:ext uri="{BB962C8B-B14F-4D97-AF65-F5344CB8AC3E}">
        <p14:creationId xmlns:p14="http://schemas.microsoft.com/office/powerpoint/2010/main" val="3334360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581833" y="515073"/>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a typeface="黑体" pitchFamily="49" charset="-122"/>
              </a:rPr>
              <a:t>三、加强企业信息化管理</a:t>
            </a:r>
          </a:p>
        </p:txBody>
      </p:sp>
      <p:sp>
        <p:nvSpPr>
          <p:cNvPr id="320515" name="Rectangle 3"/>
          <p:cNvSpPr>
            <a:spLocks noChangeArrowheads="1"/>
          </p:cNvSpPr>
          <p:nvPr/>
        </p:nvSpPr>
        <p:spPr bwMode="auto">
          <a:xfrm>
            <a:off x="3443455" y="1425559"/>
            <a:ext cx="4966424"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企业信息化成功 </a:t>
            </a:r>
            <a:r>
              <a:rPr lang="en-US" altLang="zh-CN" sz="2667">
                <a:solidFill>
                  <a:schemeClr val="tx2"/>
                </a:solidFill>
                <a:effectLst>
                  <a:outerShdw blurRad="38100" dist="38100" dir="2700000" algn="tl">
                    <a:srgbClr val="C0C0C0"/>
                  </a:outerShdw>
                </a:effectLst>
                <a:latin typeface="Times New Roman"/>
                <a:ea typeface="黑体" pitchFamily="49" charset="-122"/>
              </a:rPr>
              <a:t>——</a:t>
            </a:r>
            <a:r>
              <a:rPr lang="en-US" altLang="zh-CN" sz="2667">
                <a:solidFill>
                  <a:schemeClr val="tx2"/>
                </a:solidFill>
                <a:effectLst>
                  <a:outerShdw blurRad="38100" dist="38100" dir="2700000" algn="tl">
                    <a:srgbClr val="C0C0C0"/>
                  </a:outerShdw>
                </a:effectLst>
                <a:latin typeface="黑体" pitchFamily="49" charset="-122"/>
                <a:ea typeface="黑体" pitchFamily="49" charset="-122"/>
              </a:rPr>
              <a:t> </a:t>
            </a:r>
            <a:r>
              <a:rPr lang="zh-CN" altLang="en-US" sz="2667">
                <a:solidFill>
                  <a:schemeClr val="tx2"/>
                </a:solidFill>
                <a:effectLst>
                  <a:outerShdw blurRad="38100" dist="38100" dir="2700000" algn="tl">
                    <a:srgbClr val="C0C0C0"/>
                  </a:outerShdw>
                </a:effectLst>
                <a:latin typeface="黑体" pitchFamily="49" charset="-122"/>
                <a:ea typeface="黑体" pitchFamily="49" charset="-122"/>
              </a:rPr>
              <a:t>关键因素</a:t>
            </a:r>
          </a:p>
        </p:txBody>
      </p:sp>
      <p:grpSp>
        <p:nvGrpSpPr>
          <p:cNvPr id="320609" name="Group 97"/>
          <p:cNvGrpSpPr>
            <a:grpSpLocks/>
          </p:cNvGrpSpPr>
          <p:nvPr/>
        </p:nvGrpSpPr>
        <p:grpSpPr bwMode="auto">
          <a:xfrm>
            <a:off x="950383" y="2142402"/>
            <a:ext cx="10291233" cy="4200525"/>
            <a:chOff x="466" y="1152"/>
            <a:chExt cx="4862" cy="2646"/>
          </a:xfrm>
        </p:grpSpPr>
        <p:pic>
          <p:nvPicPr>
            <p:cNvPr id="61445" name="Picture 96"/>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480" y="2976"/>
              <a:ext cx="484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95"/>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480" y="2016"/>
              <a:ext cx="484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7" name="Picture 93"/>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480" y="1152"/>
              <a:ext cx="484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52" name="Text Box 40"/>
            <p:cNvSpPr txBox="1">
              <a:spLocks noChangeArrowheads="1"/>
            </p:cNvSpPr>
            <p:nvPr/>
          </p:nvSpPr>
          <p:spPr bwMode="auto">
            <a:xfrm>
              <a:off x="1271" y="1296"/>
              <a:ext cx="1451"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统一的信息平台</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统一的基础数据</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统一的财务业务规范</a:t>
              </a:r>
            </a:p>
          </p:txBody>
        </p:sp>
        <p:grpSp>
          <p:nvGrpSpPr>
            <p:cNvPr id="61449" name="Group 82"/>
            <p:cNvGrpSpPr>
              <a:grpSpLocks/>
            </p:cNvGrpSpPr>
            <p:nvPr/>
          </p:nvGrpSpPr>
          <p:grpSpPr bwMode="auto">
            <a:xfrm>
              <a:off x="2984" y="1200"/>
              <a:ext cx="746" cy="818"/>
              <a:chOff x="3216" y="1156"/>
              <a:chExt cx="746" cy="818"/>
            </a:xfrm>
          </p:grpSpPr>
          <p:grpSp>
            <p:nvGrpSpPr>
              <p:cNvPr id="61485" name="Group 79"/>
              <p:cNvGrpSpPr>
                <a:grpSpLocks/>
              </p:cNvGrpSpPr>
              <p:nvPr/>
            </p:nvGrpSpPr>
            <p:grpSpPr bwMode="auto">
              <a:xfrm>
                <a:off x="3216" y="1589"/>
                <a:ext cx="725" cy="385"/>
                <a:chOff x="3243" y="3505"/>
                <a:chExt cx="759" cy="385"/>
              </a:xfrm>
            </p:grpSpPr>
            <p:sp>
              <p:nvSpPr>
                <p:cNvPr id="61487" name="Rectangle 80" descr="Horizontal dünn"/>
                <p:cNvSpPr>
                  <a:spLocks noChangeAspect="1" noChangeArrowheads="1"/>
                </p:cNvSpPr>
                <p:nvPr/>
              </p:nvSpPr>
              <p:spPr bwMode="auto">
                <a:xfrm>
                  <a:off x="3243" y="3505"/>
                  <a:ext cx="759" cy="379"/>
                </a:xfrm>
                <a:prstGeom prst="rect">
                  <a:avLst/>
                </a:prstGeom>
                <a:pattFill prst="narHorz">
                  <a:fgClr>
                    <a:srgbClr val="E9E8C9"/>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320593" name="Text Box 81"/>
                <p:cNvSpPr txBox="1">
                  <a:spLocks noChangeAspect="1" noChangeArrowheads="1"/>
                </p:cNvSpPr>
                <p:nvPr/>
              </p:nvSpPr>
              <p:spPr bwMode="auto">
                <a:xfrm>
                  <a:off x="3448" y="3651"/>
                  <a:ext cx="408" cy="239"/>
                </a:xfrm>
                <a:prstGeom prst="rect">
                  <a:avLst/>
                </a:prstGeom>
                <a:noFill/>
                <a:ln>
                  <a:noFill/>
                </a:ln>
                <a:effectLst>
                  <a:prstShdw prst="shdw18" dist="17961" dir="13500000">
                    <a:srgbClr val="777777">
                      <a:gamma/>
                      <a:shade val="60000"/>
                      <a:invGamma/>
                    </a:srgbClr>
                  </a:prstShdw>
                </a:effectLst>
                <a:extLst>
                  <a:ext uri="{909E8E84-426E-40DD-AFC4-6F175D3DCCD1}">
                    <a14:hiddenFill xmlns:a14="http://schemas.microsoft.com/office/drawing/2010/main">
                      <a:solidFill>
                        <a:srgbClr val="777777">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defRPr/>
                  </a:pPr>
                  <a:r>
                    <a:rPr lang="zh-CN" altLang="en-US" sz="1867">
                      <a:effectLst>
                        <a:outerShdw blurRad="38100" dist="38100" dir="2700000" algn="tl">
                          <a:srgbClr val="C0C0C0"/>
                        </a:outerShdw>
                      </a:effectLst>
                      <a:ea typeface="黑体" pitchFamily="49" charset="-122"/>
                    </a:rPr>
                    <a:t>集中</a:t>
                  </a:r>
                </a:p>
              </p:txBody>
            </p:sp>
          </p:grpSp>
          <p:graphicFrame>
            <p:nvGraphicFramePr>
              <p:cNvPr id="61486" name="Object 45"/>
              <p:cNvGraphicFramePr>
                <a:graphicFrameLocks noChangeAspect="1"/>
              </p:cNvGraphicFramePr>
              <p:nvPr/>
            </p:nvGraphicFramePr>
            <p:xfrm>
              <a:off x="3219" y="1156"/>
              <a:ext cx="743" cy="481"/>
            </p:xfrm>
            <a:graphic>
              <a:graphicData uri="http://schemas.openxmlformats.org/presentationml/2006/ole">
                <mc:AlternateContent xmlns:mc="http://schemas.openxmlformats.org/markup-compatibility/2006">
                  <mc:Choice xmlns:v="urn:schemas-microsoft-com:vml" Requires="v">
                    <p:oleObj spid="_x0000_s5130" name="位图图像" r:id="rId5" imgW="7466667" imgH="4466667" progId="Paint.Picture">
                      <p:embed/>
                    </p:oleObj>
                  </mc:Choice>
                  <mc:Fallback>
                    <p:oleObj name="位图图像" r:id="rId5" imgW="7466667" imgH="4466667" progId="Paint.Picture">
                      <p:embed/>
                      <p:pic>
                        <p:nvPicPr>
                          <p:cNvPr id="61486"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 y="1156"/>
                            <a:ext cx="743" cy="481"/>
                          </a:xfrm>
                          <a:prstGeom prst="rect">
                            <a:avLst/>
                          </a:prstGeom>
                          <a:noFill/>
                          <a:ln>
                            <a:noFill/>
                          </a:ln>
                          <a:effectLst/>
                          <a:extLst>
                            <a:ext uri="{909E8E84-426E-40DD-AFC4-6F175D3DCCD1}">
                              <a14:hiddenFill xmlns:a14="http://schemas.microsoft.com/office/drawing/2010/main">
                                <a:solidFill>
                                  <a:srgbClr val="777777">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74747"/>
                                  </a:outerShdw>
                                </a:effectLst>
                              </a14:hiddenEffects>
                            </a:ext>
                          </a:extLst>
                        </p:spPr>
                      </p:pic>
                    </p:oleObj>
                  </mc:Fallback>
                </mc:AlternateContent>
              </a:graphicData>
            </a:graphic>
          </p:graphicFrame>
        </p:grpSp>
        <p:sp>
          <p:nvSpPr>
            <p:cNvPr id="320558" name="Text Box 46"/>
            <p:cNvSpPr txBox="1">
              <a:spLocks noChangeArrowheads="1"/>
            </p:cNvSpPr>
            <p:nvPr/>
          </p:nvSpPr>
          <p:spPr bwMode="auto">
            <a:xfrm>
              <a:off x="3737" y="1291"/>
              <a:ext cx="1543"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信息资源的集中</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管理信息的集中</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标准、规范的授权与监控</a:t>
              </a:r>
            </a:p>
          </p:txBody>
        </p:sp>
        <p:sp>
          <p:nvSpPr>
            <p:cNvPr id="320564" name="Text Box 52"/>
            <p:cNvSpPr txBox="1">
              <a:spLocks noChangeArrowheads="1"/>
            </p:cNvSpPr>
            <p:nvPr/>
          </p:nvSpPr>
          <p:spPr bwMode="auto">
            <a:xfrm>
              <a:off x="1274" y="3110"/>
              <a:ext cx="1543"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经营过程的实时监控</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控制信息的实时反馈</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支持移动通讯平台</a:t>
              </a:r>
            </a:p>
          </p:txBody>
        </p:sp>
        <p:grpSp>
          <p:nvGrpSpPr>
            <p:cNvPr id="61452" name="Group 77"/>
            <p:cNvGrpSpPr>
              <a:grpSpLocks/>
            </p:cNvGrpSpPr>
            <p:nvPr/>
          </p:nvGrpSpPr>
          <p:grpSpPr bwMode="auto">
            <a:xfrm>
              <a:off x="2962" y="2107"/>
              <a:ext cx="768" cy="774"/>
              <a:chOff x="3216" y="2016"/>
              <a:chExt cx="768" cy="774"/>
            </a:xfrm>
          </p:grpSpPr>
          <p:grpSp>
            <p:nvGrpSpPr>
              <p:cNvPr id="61481" name="Group 74"/>
              <p:cNvGrpSpPr>
                <a:grpSpLocks/>
              </p:cNvGrpSpPr>
              <p:nvPr/>
            </p:nvGrpSpPr>
            <p:grpSpPr bwMode="auto">
              <a:xfrm>
                <a:off x="3216" y="2405"/>
                <a:ext cx="768" cy="385"/>
                <a:chOff x="3243" y="3505"/>
                <a:chExt cx="759" cy="385"/>
              </a:xfrm>
            </p:grpSpPr>
            <p:sp>
              <p:nvSpPr>
                <p:cNvPr id="61483" name="Rectangle 75" descr="Horizontal dünn"/>
                <p:cNvSpPr>
                  <a:spLocks noChangeAspect="1" noChangeArrowheads="1"/>
                </p:cNvSpPr>
                <p:nvPr/>
              </p:nvSpPr>
              <p:spPr bwMode="auto">
                <a:xfrm>
                  <a:off x="3243" y="3505"/>
                  <a:ext cx="759" cy="379"/>
                </a:xfrm>
                <a:prstGeom prst="rect">
                  <a:avLst/>
                </a:prstGeom>
                <a:pattFill prst="narHorz">
                  <a:fgClr>
                    <a:srgbClr val="E9E8C9"/>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320588" name="Text Box 76"/>
                <p:cNvSpPr txBox="1">
                  <a:spLocks noChangeAspect="1" noChangeArrowheads="1"/>
                </p:cNvSpPr>
                <p:nvPr/>
              </p:nvSpPr>
              <p:spPr bwMode="auto">
                <a:xfrm>
                  <a:off x="3448" y="3651"/>
                  <a:ext cx="408" cy="239"/>
                </a:xfrm>
                <a:prstGeom prst="rect">
                  <a:avLst/>
                </a:prstGeom>
                <a:noFill/>
                <a:ln>
                  <a:noFill/>
                </a:ln>
                <a:effectLst>
                  <a:prstShdw prst="shdw18" dist="17961" dir="13500000">
                    <a:srgbClr val="777777">
                      <a:gamma/>
                      <a:shade val="60000"/>
                      <a:invGamma/>
                    </a:srgbClr>
                  </a:prstShdw>
                </a:effectLst>
                <a:extLst>
                  <a:ext uri="{909E8E84-426E-40DD-AFC4-6F175D3DCCD1}">
                    <a14:hiddenFill xmlns:a14="http://schemas.microsoft.com/office/drawing/2010/main">
                      <a:solidFill>
                        <a:srgbClr val="777777">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defRPr/>
                  </a:pPr>
                  <a:r>
                    <a:rPr lang="zh-CN" altLang="en-US" sz="1867">
                      <a:effectLst>
                        <a:outerShdw blurRad="38100" dist="38100" dir="2700000" algn="tl">
                          <a:srgbClr val="C0C0C0"/>
                        </a:outerShdw>
                      </a:effectLst>
                      <a:ea typeface="黑体" pitchFamily="49" charset="-122"/>
                    </a:rPr>
                    <a:t>整合</a:t>
                  </a:r>
                </a:p>
              </p:txBody>
            </p:sp>
          </p:grpSp>
          <p:pic>
            <p:nvPicPr>
              <p:cNvPr id="61482" name="Picture 57" descr="InsideWheel"/>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6" y="2016"/>
                <a:ext cx="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BAC4EC"/>
                    </a:solidFill>
                    <a:miter lim="800000"/>
                    <a:headEnd/>
                    <a:tailEnd/>
                  </a14:hiddenLine>
                </a:ext>
              </a:extLst>
            </p:spPr>
          </p:pic>
        </p:grpSp>
        <p:sp>
          <p:nvSpPr>
            <p:cNvPr id="320570" name="Text Box 58"/>
            <p:cNvSpPr txBox="1">
              <a:spLocks noChangeArrowheads="1"/>
            </p:cNvSpPr>
            <p:nvPr/>
          </p:nvSpPr>
          <p:spPr bwMode="auto">
            <a:xfrm>
              <a:off x="3730" y="2299"/>
              <a:ext cx="1543"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业务财务核算自动化</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与外部系统集成应用</a:t>
              </a:r>
            </a:p>
          </p:txBody>
        </p:sp>
        <p:grpSp>
          <p:nvGrpSpPr>
            <p:cNvPr id="61454" name="Group 86"/>
            <p:cNvGrpSpPr>
              <a:grpSpLocks/>
            </p:cNvGrpSpPr>
            <p:nvPr/>
          </p:nvGrpSpPr>
          <p:grpSpPr bwMode="auto">
            <a:xfrm>
              <a:off x="466" y="2011"/>
              <a:ext cx="768" cy="823"/>
              <a:chOff x="384" y="2154"/>
              <a:chExt cx="768" cy="823"/>
            </a:xfrm>
          </p:grpSpPr>
          <p:grpSp>
            <p:nvGrpSpPr>
              <p:cNvPr id="61477" name="Group 83"/>
              <p:cNvGrpSpPr>
                <a:grpSpLocks/>
              </p:cNvGrpSpPr>
              <p:nvPr/>
            </p:nvGrpSpPr>
            <p:grpSpPr bwMode="auto">
              <a:xfrm>
                <a:off x="384" y="2592"/>
                <a:ext cx="768" cy="385"/>
                <a:chOff x="3243" y="3505"/>
                <a:chExt cx="759" cy="385"/>
              </a:xfrm>
            </p:grpSpPr>
            <p:sp>
              <p:nvSpPr>
                <p:cNvPr id="61479" name="Rectangle 84" descr="Horizontal dünn"/>
                <p:cNvSpPr>
                  <a:spLocks noChangeAspect="1" noChangeArrowheads="1"/>
                </p:cNvSpPr>
                <p:nvPr/>
              </p:nvSpPr>
              <p:spPr bwMode="auto">
                <a:xfrm>
                  <a:off x="3243" y="3505"/>
                  <a:ext cx="759" cy="379"/>
                </a:xfrm>
                <a:prstGeom prst="rect">
                  <a:avLst/>
                </a:prstGeom>
                <a:pattFill prst="narHorz">
                  <a:fgClr>
                    <a:srgbClr val="E9E8C9"/>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320597" name="Text Box 85"/>
                <p:cNvSpPr txBox="1">
                  <a:spLocks noChangeAspect="1" noChangeArrowheads="1"/>
                </p:cNvSpPr>
                <p:nvPr/>
              </p:nvSpPr>
              <p:spPr bwMode="auto">
                <a:xfrm>
                  <a:off x="3448" y="3651"/>
                  <a:ext cx="408" cy="239"/>
                </a:xfrm>
                <a:prstGeom prst="rect">
                  <a:avLst/>
                </a:prstGeom>
                <a:noFill/>
                <a:ln>
                  <a:noFill/>
                </a:ln>
                <a:effectLst>
                  <a:prstShdw prst="shdw18" dist="17961" dir="13500000">
                    <a:srgbClr val="777777">
                      <a:gamma/>
                      <a:shade val="60000"/>
                      <a:invGamma/>
                    </a:srgbClr>
                  </a:prstShdw>
                </a:effectLst>
                <a:extLst>
                  <a:ext uri="{909E8E84-426E-40DD-AFC4-6F175D3DCCD1}">
                    <a14:hiddenFill xmlns:a14="http://schemas.microsoft.com/office/drawing/2010/main">
                      <a:solidFill>
                        <a:srgbClr val="777777">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defRPr/>
                  </a:pPr>
                  <a:r>
                    <a:rPr lang="zh-CN" altLang="en-US" sz="1867">
                      <a:effectLst>
                        <a:outerShdw blurRad="38100" dist="38100" dir="2700000" algn="tl">
                          <a:srgbClr val="C0C0C0"/>
                        </a:outerShdw>
                      </a:effectLst>
                      <a:ea typeface="黑体" pitchFamily="49" charset="-122"/>
                    </a:rPr>
                    <a:t>协同</a:t>
                  </a:r>
                </a:p>
              </p:txBody>
            </p:sp>
          </p:grpSp>
          <p:pic>
            <p:nvPicPr>
              <p:cNvPr id="61478" name="Picture 62"/>
              <p:cNvPicPr>
                <a:picLocks noChangeAspect="1" noChangeArrowheads="1"/>
              </p:cNvPicPr>
              <p:nvPr/>
            </p:nvPicPr>
            <p:blipFill>
              <a:blip r:embed="rId8" cstate="print">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r="23569"/>
              <a:stretch>
                <a:fillRect/>
              </a:stretch>
            </p:blipFill>
            <p:spPr bwMode="gray">
              <a:xfrm>
                <a:off x="384" y="2154"/>
                <a:ext cx="76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0575" name="Text Box 63"/>
            <p:cNvSpPr txBox="1">
              <a:spLocks noChangeArrowheads="1"/>
            </p:cNvSpPr>
            <p:nvPr/>
          </p:nvSpPr>
          <p:spPr bwMode="auto">
            <a:xfrm>
              <a:off x="1275" y="2198"/>
              <a:ext cx="1543"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成员单位间计划协同</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成员单位间的业务协同</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跨管理层级工作、审批流</a:t>
              </a:r>
            </a:p>
          </p:txBody>
        </p:sp>
        <p:grpSp>
          <p:nvGrpSpPr>
            <p:cNvPr id="61456" name="Group 78"/>
            <p:cNvGrpSpPr>
              <a:grpSpLocks/>
            </p:cNvGrpSpPr>
            <p:nvPr/>
          </p:nvGrpSpPr>
          <p:grpSpPr bwMode="auto">
            <a:xfrm>
              <a:off x="2971" y="2971"/>
              <a:ext cx="759" cy="827"/>
              <a:chOff x="3243" y="3067"/>
              <a:chExt cx="759" cy="827"/>
            </a:xfrm>
          </p:grpSpPr>
          <p:grpSp>
            <p:nvGrpSpPr>
              <p:cNvPr id="61473" name="Group 71"/>
              <p:cNvGrpSpPr>
                <a:grpSpLocks/>
              </p:cNvGrpSpPr>
              <p:nvPr/>
            </p:nvGrpSpPr>
            <p:grpSpPr bwMode="auto">
              <a:xfrm>
                <a:off x="3259" y="3509"/>
                <a:ext cx="725" cy="385"/>
                <a:chOff x="3243" y="3505"/>
                <a:chExt cx="759" cy="385"/>
              </a:xfrm>
            </p:grpSpPr>
            <p:sp>
              <p:nvSpPr>
                <p:cNvPr id="61475" name="Rectangle 72" descr="Horizontal dünn"/>
                <p:cNvSpPr>
                  <a:spLocks noChangeAspect="1" noChangeArrowheads="1"/>
                </p:cNvSpPr>
                <p:nvPr/>
              </p:nvSpPr>
              <p:spPr bwMode="auto">
                <a:xfrm>
                  <a:off x="3243" y="3505"/>
                  <a:ext cx="759" cy="379"/>
                </a:xfrm>
                <a:prstGeom prst="rect">
                  <a:avLst/>
                </a:prstGeom>
                <a:pattFill prst="narHorz">
                  <a:fgClr>
                    <a:srgbClr val="E9E8C9"/>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320585" name="Text Box 73"/>
                <p:cNvSpPr txBox="1">
                  <a:spLocks noChangeAspect="1" noChangeArrowheads="1"/>
                </p:cNvSpPr>
                <p:nvPr/>
              </p:nvSpPr>
              <p:spPr bwMode="auto">
                <a:xfrm>
                  <a:off x="3448" y="3651"/>
                  <a:ext cx="408" cy="239"/>
                </a:xfrm>
                <a:prstGeom prst="rect">
                  <a:avLst/>
                </a:prstGeom>
                <a:noFill/>
                <a:ln>
                  <a:noFill/>
                </a:ln>
                <a:effectLst>
                  <a:prstShdw prst="shdw18" dist="17961" dir="13500000">
                    <a:srgbClr val="777777">
                      <a:gamma/>
                      <a:shade val="60000"/>
                      <a:invGamma/>
                    </a:srgbClr>
                  </a:prstShdw>
                </a:effectLst>
                <a:extLst>
                  <a:ext uri="{909E8E84-426E-40DD-AFC4-6F175D3DCCD1}">
                    <a14:hiddenFill xmlns:a14="http://schemas.microsoft.com/office/drawing/2010/main">
                      <a:solidFill>
                        <a:srgbClr val="777777">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defRPr/>
                  </a:pPr>
                  <a:r>
                    <a:rPr lang="zh-CN" altLang="en-US" sz="1867">
                      <a:effectLst>
                        <a:outerShdw blurRad="38100" dist="38100" dir="2700000" algn="tl">
                          <a:srgbClr val="C0C0C0"/>
                        </a:outerShdw>
                      </a:effectLst>
                      <a:ea typeface="黑体" pitchFamily="49" charset="-122"/>
                    </a:rPr>
                    <a:t>绩效</a:t>
                  </a:r>
                </a:p>
              </p:txBody>
            </p:sp>
          </p:grpSp>
          <p:pic>
            <p:nvPicPr>
              <p:cNvPr id="61474" name="Picture 68"/>
              <p:cNvPicPr>
                <a:picLocks noChangeAspect="1" noChangeArrowheads="1"/>
              </p:cNvPicPr>
              <p:nvPr/>
            </p:nvPicPr>
            <p:blipFill>
              <a:blip r:embed="rId9" cstate="print">
                <a:extLst>
                  <a:ext uri="{28A0092B-C50C-407E-A947-70E740481C1C}">
                    <a14:useLocalDpi xmlns:a14="http://schemas.microsoft.com/office/drawing/2010/main" val="0"/>
                  </a:ext>
                </a:extLst>
              </a:blip>
              <a:srcRect l="25769" r="17746" b="15909"/>
              <a:stretch>
                <a:fillRect/>
              </a:stretch>
            </p:blipFill>
            <p:spPr bwMode="auto">
              <a:xfrm>
                <a:off x="3243" y="3067"/>
                <a:ext cx="759"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6880A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0581" name="Text Box 69"/>
            <p:cNvSpPr txBox="1">
              <a:spLocks noChangeArrowheads="1"/>
            </p:cNvSpPr>
            <p:nvPr/>
          </p:nvSpPr>
          <p:spPr bwMode="auto">
            <a:xfrm>
              <a:off x="3737" y="3163"/>
              <a:ext cx="1543"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基于数据仓库的</a:t>
              </a:r>
            </a:p>
            <a:p>
              <a:pPr eaLnBrk="0" hangingPunct="0">
                <a:lnSpc>
                  <a:spcPct val="80000"/>
                </a:lnSpc>
                <a:defRPr/>
              </a:pPr>
              <a:r>
                <a:rPr lang="zh-CN" altLang="en-US" sz="2133">
                  <a:solidFill>
                    <a:schemeClr val="accent2"/>
                  </a:solidFill>
                  <a:effectLst>
                    <a:outerShdw blurRad="38100" dist="38100" dir="2700000" algn="tl">
                      <a:srgbClr val="C0C0C0"/>
                    </a:outerShdw>
                  </a:effectLst>
                  <a:latin typeface="Arial" pitchFamily="34" charset="0"/>
                  <a:ea typeface="黑体" pitchFamily="49" charset="-122"/>
                </a:rPr>
                <a:t>企业绩效管理平台</a:t>
              </a:r>
            </a:p>
          </p:txBody>
        </p:sp>
        <p:grpSp>
          <p:nvGrpSpPr>
            <p:cNvPr id="61458" name="Group 91"/>
            <p:cNvGrpSpPr>
              <a:grpSpLocks/>
            </p:cNvGrpSpPr>
            <p:nvPr/>
          </p:nvGrpSpPr>
          <p:grpSpPr bwMode="auto">
            <a:xfrm>
              <a:off x="466" y="1200"/>
              <a:ext cx="768" cy="774"/>
              <a:chOff x="384" y="960"/>
              <a:chExt cx="768" cy="774"/>
            </a:xfrm>
          </p:grpSpPr>
          <p:grpSp>
            <p:nvGrpSpPr>
              <p:cNvPr id="61464" name="Group 70"/>
              <p:cNvGrpSpPr>
                <a:grpSpLocks/>
              </p:cNvGrpSpPr>
              <p:nvPr/>
            </p:nvGrpSpPr>
            <p:grpSpPr bwMode="auto">
              <a:xfrm>
                <a:off x="384" y="1349"/>
                <a:ext cx="768" cy="385"/>
                <a:chOff x="3243" y="3505"/>
                <a:chExt cx="759" cy="385"/>
              </a:xfrm>
            </p:grpSpPr>
            <p:sp>
              <p:nvSpPr>
                <p:cNvPr id="61471" name="Rectangle 66" descr="Horizontal dünn"/>
                <p:cNvSpPr>
                  <a:spLocks noChangeAspect="1" noChangeArrowheads="1"/>
                </p:cNvSpPr>
                <p:nvPr/>
              </p:nvSpPr>
              <p:spPr bwMode="auto">
                <a:xfrm>
                  <a:off x="3243" y="3505"/>
                  <a:ext cx="759" cy="379"/>
                </a:xfrm>
                <a:prstGeom prst="rect">
                  <a:avLst/>
                </a:prstGeom>
                <a:pattFill prst="narHorz">
                  <a:fgClr>
                    <a:srgbClr val="E9E8C9"/>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320579" name="Text Box 67"/>
                <p:cNvSpPr txBox="1">
                  <a:spLocks noChangeAspect="1" noChangeArrowheads="1"/>
                </p:cNvSpPr>
                <p:nvPr/>
              </p:nvSpPr>
              <p:spPr bwMode="auto">
                <a:xfrm>
                  <a:off x="3448" y="3651"/>
                  <a:ext cx="408" cy="239"/>
                </a:xfrm>
                <a:prstGeom prst="rect">
                  <a:avLst/>
                </a:prstGeom>
                <a:noFill/>
                <a:ln>
                  <a:noFill/>
                </a:ln>
                <a:effectLst>
                  <a:prstShdw prst="shdw18" dist="17961" dir="13500000">
                    <a:srgbClr val="777777">
                      <a:gamma/>
                      <a:shade val="60000"/>
                      <a:invGamma/>
                    </a:srgbClr>
                  </a:prstShdw>
                </a:effectLst>
                <a:extLst>
                  <a:ext uri="{909E8E84-426E-40DD-AFC4-6F175D3DCCD1}">
                    <a14:hiddenFill xmlns:a14="http://schemas.microsoft.com/office/drawing/2010/main">
                      <a:solidFill>
                        <a:srgbClr val="777777">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defRPr/>
                  </a:pPr>
                  <a:r>
                    <a:rPr lang="zh-CN" altLang="en-US" sz="1867">
                      <a:effectLst>
                        <a:outerShdw blurRad="38100" dist="38100" dir="2700000" algn="tl">
                          <a:srgbClr val="C0C0C0"/>
                        </a:outerShdw>
                      </a:effectLst>
                      <a:ea typeface="黑体" pitchFamily="49" charset="-122"/>
                    </a:rPr>
                    <a:t>标准</a:t>
                  </a:r>
                </a:p>
              </p:txBody>
            </p:sp>
          </p:grpSp>
          <p:grpSp>
            <p:nvGrpSpPr>
              <p:cNvPr id="61465" name="Group 35"/>
              <p:cNvGrpSpPr>
                <a:grpSpLocks/>
              </p:cNvGrpSpPr>
              <p:nvPr/>
            </p:nvGrpSpPr>
            <p:grpSpPr bwMode="auto">
              <a:xfrm>
                <a:off x="384" y="960"/>
                <a:ext cx="768" cy="480"/>
                <a:chOff x="0" y="0"/>
                <a:chExt cx="1536" cy="933"/>
              </a:xfrm>
            </p:grpSpPr>
            <p:pic>
              <p:nvPicPr>
                <p:cNvPr id="61466" name="Picture 30" descr="techno20"/>
                <p:cNvPicPr>
                  <a:picLocks noChangeAspect="1" noChangeArrowheads="1"/>
                </p:cNvPicPr>
                <p:nvPr/>
              </p:nvPicPr>
              <p:blipFill>
                <a:blip r:embed="rId10" cstate="print">
                  <a:lum bright="60000"/>
                  <a:extLst>
                    <a:ext uri="{28A0092B-C50C-407E-A947-70E740481C1C}">
                      <a14:useLocalDpi xmlns:a14="http://schemas.microsoft.com/office/drawing/2010/main" val="0"/>
                    </a:ext>
                  </a:extLst>
                </a:blip>
                <a:srcRect/>
                <a:stretch>
                  <a:fillRect/>
                </a:stretch>
              </p:blipFill>
              <p:spPr bwMode="auto">
                <a:xfrm>
                  <a:off x="0" y="0"/>
                  <a:ext cx="1536"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67" name="Group 31"/>
                <p:cNvGrpSpPr>
                  <a:grpSpLocks/>
                </p:cNvGrpSpPr>
                <p:nvPr/>
              </p:nvGrpSpPr>
              <p:grpSpPr bwMode="auto">
                <a:xfrm>
                  <a:off x="576" y="144"/>
                  <a:ext cx="864" cy="672"/>
                  <a:chOff x="1632" y="1248"/>
                  <a:chExt cx="2682" cy="2286"/>
                </a:xfrm>
              </p:grpSpPr>
              <p:sp>
                <p:nvSpPr>
                  <p:cNvPr id="61468"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FF0000"/>
                      </a:gs>
                      <a:gs pos="100000">
                        <a:srgbClr val="760000"/>
                      </a:gs>
                    </a:gsLst>
                    <a:lin ang="5400000" scaled="1"/>
                  </a:gradFill>
                  <a:ln w="9525">
                    <a:solidFill>
                      <a:srgbClr val="969696"/>
                    </a:solidFill>
                    <a:miter lim="800000"/>
                    <a:headEnd/>
                    <a:tailEnd/>
                  </a:ln>
                  <a:effectLst>
                    <a:outerShdw dist="107763" dir="2700000" algn="ctr" rotWithShape="0">
                      <a:srgbClr val="808080">
                        <a:alpha val="50000"/>
                      </a:srgbClr>
                    </a:outerShdw>
                  </a:effectLst>
                </p:spPr>
                <p:txBody>
                  <a:bodyPr/>
                  <a:lstStyle/>
                  <a:p>
                    <a:endParaRPr lang="zh-CN" altLang="en-US" sz="2400"/>
                  </a:p>
                </p:txBody>
              </p:sp>
              <p:sp>
                <p:nvSpPr>
                  <p:cNvPr id="61469" name="AutoShape 33"/>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000076"/>
                      </a:gs>
                      <a:gs pos="100000">
                        <a:srgbClr val="0000FF"/>
                      </a:gs>
                    </a:gsLst>
                    <a:lin ang="5400000" scaled="1"/>
                  </a:gradFill>
                  <a:ln w="9525">
                    <a:solidFill>
                      <a:srgbClr val="969696"/>
                    </a:solidFill>
                    <a:miter lim="800000"/>
                    <a:headEnd/>
                    <a:tailEnd/>
                  </a:ln>
                  <a:effectLst>
                    <a:outerShdw dist="107763" dir="2700000" algn="ctr" rotWithShape="0">
                      <a:srgbClr val="808080">
                        <a:alpha val="50000"/>
                      </a:srgbClr>
                    </a:outerShdw>
                  </a:effectLst>
                </p:spPr>
                <p:txBody>
                  <a:bodyPr/>
                  <a:lstStyle/>
                  <a:p>
                    <a:endParaRPr lang="zh-CN" altLang="en-US" sz="2400"/>
                  </a:p>
                </p:txBody>
              </p:sp>
              <p:sp>
                <p:nvSpPr>
                  <p:cNvPr id="61470" name="AutoShape 34"/>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99CC00"/>
                      </a:gs>
                      <a:gs pos="100000">
                        <a:srgbClr val="475E00"/>
                      </a:gs>
                    </a:gsLst>
                    <a:lin ang="5400000" scaled="1"/>
                  </a:gradFill>
                  <a:ln w="9525">
                    <a:solidFill>
                      <a:srgbClr val="969696"/>
                    </a:solidFill>
                    <a:miter lim="800000"/>
                    <a:headEnd/>
                    <a:tailEnd/>
                  </a:ln>
                  <a:effectLst>
                    <a:outerShdw dist="107763" dir="2700000" algn="ctr" rotWithShape="0">
                      <a:srgbClr val="808080">
                        <a:alpha val="50000"/>
                      </a:srgbClr>
                    </a:outerShdw>
                  </a:effectLst>
                </p:spPr>
                <p:txBody>
                  <a:bodyPr/>
                  <a:lstStyle/>
                  <a:p>
                    <a:endParaRPr lang="zh-CN" altLang="en-US" sz="2400"/>
                  </a:p>
                </p:txBody>
              </p:sp>
            </p:grpSp>
          </p:grpSp>
        </p:grpSp>
        <p:grpSp>
          <p:nvGrpSpPr>
            <p:cNvPr id="61459" name="Group 90"/>
            <p:cNvGrpSpPr>
              <a:grpSpLocks/>
            </p:cNvGrpSpPr>
            <p:nvPr/>
          </p:nvGrpSpPr>
          <p:grpSpPr bwMode="auto">
            <a:xfrm>
              <a:off x="466" y="2991"/>
              <a:ext cx="768" cy="802"/>
              <a:chOff x="336" y="3044"/>
              <a:chExt cx="768" cy="802"/>
            </a:xfrm>
          </p:grpSpPr>
          <p:graphicFrame>
            <p:nvGraphicFramePr>
              <p:cNvPr id="61460" name="Object 51"/>
              <p:cNvGraphicFramePr>
                <a:graphicFrameLocks noChangeAspect="1"/>
              </p:cNvGraphicFramePr>
              <p:nvPr/>
            </p:nvGraphicFramePr>
            <p:xfrm>
              <a:off x="361" y="3044"/>
              <a:ext cx="743" cy="556"/>
            </p:xfrm>
            <a:graphic>
              <a:graphicData uri="http://schemas.openxmlformats.org/presentationml/2006/ole">
                <mc:AlternateContent xmlns:mc="http://schemas.openxmlformats.org/markup-compatibility/2006">
                  <mc:Choice xmlns:v="urn:schemas-microsoft-com:vml" Requires="v">
                    <p:oleObj spid="_x0000_s5131" name="位图图像" r:id="rId11" imgW="7733333" imgH="4600000" progId="Paint.Picture">
                      <p:embed/>
                    </p:oleObj>
                  </mc:Choice>
                  <mc:Fallback>
                    <p:oleObj name="位图图像" r:id="rId11" imgW="7733333" imgH="4600000" progId="Paint.Picture">
                      <p:embed/>
                      <p:pic>
                        <p:nvPicPr>
                          <p:cNvPr id="61460" name="Object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 y="3044"/>
                            <a:ext cx="743" cy="556"/>
                          </a:xfrm>
                          <a:prstGeom prst="rect">
                            <a:avLst/>
                          </a:prstGeom>
                          <a:noFill/>
                          <a:ln>
                            <a:noFill/>
                          </a:ln>
                          <a:effectLst/>
                          <a:extLst>
                            <a:ext uri="{909E8E84-426E-40DD-AFC4-6F175D3DCCD1}">
                              <a14:hiddenFill xmlns:a14="http://schemas.microsoft.com/office/drawing/2010/main">
                                <a:solidFill>
                                  <a:srgbClr val="777777">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474747"/>
                                  </a:outerShdw>
                                </a:effectLst>
                              </a14:hiddenEffects>
                            </a:ext>
                          </a:extLst>
                        </p:spPr>
                      </p:pic>
                    </p:oleObj>
                  </mc:Fallback>
                </mc:AlternateContent>
              </a:graphicData>
            </a:graphic>
          </p:graphicFrame>
          <p:grpSp>
            <p:nvGrpSpPr>
              <p:cNvPr id="61461" name="Group 87"/>
              <p:cNvGrpSpPr>
                <a:grpSpLocks/>
              </p:cNvGrpSpPr>
              <p:nvPr/>
            </p:nvGrpSpPr>
            <p:grpSpPr bwMode="auto">
              <a:xfrm>
                <a:off x="336" y="3461"/>
                <a:ext cx="768" cy="385"/>
                <a:chOff x="3243" y="3505"/>
                <a:chExt cx="759" cy="385"/>
              </a:xfrm>
            </p:grpSpPr>
            <p:sp>
              <p:nvSpPr>
                <p:cNvPr id="61462" name="Rectangle 88" descr="Horizontal dünn"/>
                <p:cNvSpPr>
                  <a:spLocks noChangeAspect="1" noChangeArrowheads="1"/>
                </p:cNvSpPr>
                <p:nvPr/>
              </p:nvSpPr>
              <p:spPr bwMode="auto">
                <a:xfrm>
                  <a:off x="3243" y="3505"/>
                  <a:ext cx="759" cy="379"/>
                </a:xfrm>
                <a:prstGeom prst="rect">
                  <a:avLst/>
                </a:prstGeom>
                <a:pattFill prst="narHorz">
                  <a:fgClr>
                    <a:srgbClr val="E9E8C9"/>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320601" name="Text Box 89"/>
                <p:cNvSpPr txBox="1">
                  <a:spLocks noChangeAspect="1" noChangeArrowheads="1"/>
                </p:cNvSpPr>
                <p:nvPr/>
              </p:nvSpPr>
              <p:spPr bwMode="auto">
                <a:xfrm>
                  <a:off x="3448" y="3651"/>
                  <a:ext cx="408" cy="239"/>
                </a:xfrm>
                <a:prstGeom prst="rect">
                  <a:avLst/>
                </a:prstGeom>
                <a:noFill/>
                <a:ln>
                  <a:noFill/>
                </a:ln>
                <a:effectLst>
                  <a:prstShdw prst="shdw18" dist="17961" dir="13500000">
                    <a:srgbClr val="777777">
                      <a:gamma/>
                      <a:shade val="60000"/>
                      <a:invGamma/>
                    </a:srgbClr>
                  </a:prstShdw>
                </a:effectLst>
                <a:extLst>
                  <a:ext uri="{909E8E84-426E-40DD-AFC4-6F175D3DCCD1}">
                    <a14:hiddenFill xmlns:a14="http://schemas.microsoft.com/office/drawing/2010/main">
                      <a:solidFill>
                        <a:srgbClr val="777777">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defRPr/>
                  </a:pPr>
                  <a:r>
                    <a:rPr lang="zh-CN" altLang="en-US" sz="1867">
                      <a:effectLst>
                        <a:outerShdw blurRad="38100" dist="38100" dir="2700000" algn="tl">
                          <a:srgbClr val="C0C0C0"/>
                        </a:outerShdw>
                      </a:effectLst>
                      <a:ea typeface="黑体" pitchFamily="49" charset="-122"/>
                    </a:rPr>
                    <a:t>敏捷</a:t>
                  </a:r>
                </a:p>
              </p:txBody>
            </p:sp>
          </p:grpSp>
        </p:grpSp>
      </p:grpSp>
    </p:spTree>
    <p:extLst>
      <p:ext uri="{BB962C8B-B14F-4D97-AF65-F5344CB8AC3E}">
        <p14:creationId xmlns:p14="http://schemas.microsoft.com/office/powerpoint/2010/main" val="314276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20515"/>
                                        </p:tgtEl>
                                        <p:attrNameLst>
                                          <p:attrName>style.visibility</p:attrName>
                                        </p:attrNameLst>
                                      </p:cBhvr>
                                      <p:to>
                                        <p:strVal val="visible"/>
                                      </p:to>
                                    </p:set>
                                    <p:anim calcmode="lin" valueType="num">
                                      <p:cBhvr>
                                        <p:cTn id="7" dur="500" fill="hold"/>
                                        <p:tgtEl>
                                          <p:spTgt spid="320515"/>
                                        </p:tgtEl>
                                        <p:attrNameLst>
                                          <p:attrName>ppt_w</p:attrName>
                                        </p:attrNameLst>
                                      </p:cBhvr>
                                      <p:tavLst>
                                        <p:tav tm="0">
                                          <p:val>
                                            <p:fltVal val="0"/>
                                          </p:val>
                                        </p:tav>
                                        <p:tav tm="100000">
                                          <p:val>
                                            <p:strVal val="#ppt_w"/>
                                          </p:val>
                                        </p:tav>
                                      </p:tavLst>
                                    </p:anim>
                                    <p:anim calcmode="lin" valueType="num">
                                      <p:cBhvr>
                                        <p:cTn id="8" dur="500" fill="hold"/>
                                        <p:tgtEl>
                                          <p:spTgt spid="32051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20609"/>
                                        </p:tgtEl>
                                        <p:attrNameLst>
                                          <p:attrName>style.visibility</p:attrName>
                                        </p:attrNameLst>
                                      </p:cBhvr>
                                      <p:to>
                                        <p:strVal val="visible"/>
                                      </p:to>
                                    </p:set>
                                    <p:animEffect transition="in" filter="wipe(up)">
                                      <p:cBhvr>
                                        <p:cTn id="12" dur="500"/>
                                        <p:tgtEl>
                                          <p:spTgt spid="320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8" name="Rectangle 12"/>
          <p:cNvSpPr>
            <a:spLocks noChangeArrowheads="1"/>
          </p:cNvSpPr>
          <p:nvPr/>
        </p:nvSpPr>
        <p:spPr bwMode="auto">
          <a:xfrm>
            <a:off x="3757086" y="1116013"/>
            <a:ext cx="4624984"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信息化 </a:t>
            </a:r>
            <a:r>
              <a:rPr lang="en-US" altLang="zh-CN" sz="2667">
                <a:effectLst>
                  <a:outerShdw blurRad="38100" dist="38100" dir="2700000" algn="tl">
                    <a:srgbClr val="C0C0C0"/>
                  </a:outerShdw>
                </a:effectLst>
                <a:latin typeface="Times New Roman"/>
                <a:ea typeface="黑体" pitchFamily="49" charset="-122"/>
              </a:rPr>
              <a:t>—</a:t>
            </a:r>
            <a:r>
              <a:rPr lang="en-US" altLang="zh-CN" sz="2667">
                <a:effectLst>
                  <a:outerShdw blurRad="38100" dist="38100" dir="2700000" algn="tl">
                    <a:srgbClr val="C0C0C0"/>
                  </a:outerShdw>
                </a:effectLst>
                <a:latin typeface="黑体" pitchFamily="49" charset="-122"/>
                <a:ea typeface="黑体" pitchFamily="49" charset="-122"/>
              </a:rPr>
              <a:t> </a:t>
            </a:r>
            <a:r>
              <a:rPr lang="zh-CN" altLang="en-US" sz="2667">
                <a:effectLst>
                  <a:outerShdw blurRad="38100" dist="38100" dir="2700000" algn="tl">
                    <a:srgbClr val="C0C0C0"/>
                  </a:outerShdw>
                </a:effectLst>
                <a:latin typeface="黑体" pitchFamily="49" charset="-122"/>
                <a:ea typeface="黑体" pitchFamily="49" charset="-122"/>
              </a:rPr>
              <a:t>推动企业管理进步</a:t>
            </a:r>
          </a:p>
        </p:txBody>
      </p:sp>
      <p:grpSp>
        <p:nvGrpSpPr>
          <p:cNvPr id="234509" name="Group 13"/>
          <p:cNvGrpSpPr>
            <a:grpSpLocks/>
          </p:cNvGrpSpPr>
          <p:nvPr/>
        </p:nvGrpSpPr>
        <p:grpSpPr bwMode="auto">
          <a:xfrm>
            <a:off x="6705600" y="2857500"/>
            <a:ext cx="2032000" cy="2286000"/>
            <a:chOff x="3120" y="1368"/>
            <a:chExt cx="960" cy="1440"/>
          </a:xfrm>
        </p:grpSpPr>
        <p:cxnSp>
          <p:nvCxnSpPr>
            <p:cNvPr id="62499" name="AutoShape 14"/>
            <p:cNvCxnSpPr>
              <a:cxnSpLocks noChangeShapeType="1"/>
              <a:stCxn id="62481" idx="3"/>
              <a:endCxn id="62505" idx="0"/>
            </p:cNvCxnSpPr>
            <p:nvPr/>
          </p:nvCxnSpPr>
          <p:spPr bwMode="auto">
            <a:xfrm>
              <a:off x="3120" y="1368"/>
              <a:ext cx="624" cy="552"/>
            </a:xfrm>
            <a:prstGeom prst="straightConnector1">
              <a:avLst/>
            </a:prstGeom>
            <a:noFill/>
            <a:ln w="349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0" name="AutoShape 15"/>
            <p:cNvCxnSpPr>
              <a:cxnSpLocks noChangeShapeType="1"/>
              <a:stCxn id="62486" idx="3"/>
              <a:endCxn id="62505" idx="2"/>
            </p:cNvCxnSpPr>
            <p:nvPr/>
          </p:nvCxnSpPr>
          <p:spPr bwMode="auto">
            <a:xfrm flipV="1">
              <a:off x="3120" y="2304"/>
              <a:ext cx="624" cy="504"/>
            </a:xfrm>
            <a:prstGeom prst="straightConnector1">
              <a:avLst/>
            </a:prstGeom>
            <a:noFill/>
            <a:ln w="349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1" name="AutoShape 16"/>
            <p:cNvCxnSpPr>
              <a:cxnSpLocks noChangeShapeType="1"/>
              <a:stCxn id="62482" idx="3"/>
              <a:endCxn id="62505" idx="0"/>
            </p:cNvCxnSpPr>
            <p:nvPr/>
          </p:nvCxnSpPr>
          <p:spPr bwMode="auto">
            <a:xfrm>
              <a:off x="3120" y="1656"/>
              <a:ext cx="624" cy="264"/>
            </a:xfrm>
            <a:prstGeom prst="straightConnector1">
              <a:avLst/>
            </a:prstGeom>
            <a:noFill/>
            <a:ln w="349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2" name="AutoShape 17"/>
            <p:cNvCxnSpPr>
              <a:cxnSpLocks noChangeShapeType="1"/>
              <a:stCxn id="62485" idx="3"/>
              <a:endCxn id="62505" idx="2"/>
            </p:cNvCxnSpPr>
            <p:nvPr/>
          </p:nvCxnSpPr>
          <p:spPr bwMode="auto">
            <a:xfrm flipV="1">
              <a:off x="3120" y="2304"/>
              <a:ext cx="624" cy="216"/>
            </a:xfrm>
            <a:prstGeom prst="straightConnector1">
              <a:avLst/>
            </a:prstGeom>
            <a:noFill/>
            <a:ln w="349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3" name="AutoShape 18"/>
            <p:cNvCxnSpPr>
              <a:cxnSpLocks noChangeShapeType="1"/>
              <a:stCxn id="62483" idx="3"/>
              <a:endCxn id="62505" idx="1"/>
            </p:cNvCxnSpPr>
            <p:nvPr/>
          </p:nvCxnSpPr>
          <p:spPr bwMode="auto">
            <a:xfrm>
              <a:off x="3120" y="1944"/>
              <a:ext cx="288" cy="168"/>
            </a:xfrm>
            <a:prstGeom prst="straightConnector1">
              <a:avLst/>
            </a:prstGeom>
            <a:noFill/>
            <a:ln w="349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4" name="AutoShape 19"/>
            <p:cNvCxnSpPr>
              <a:cxnSpLocks noChangeShapeType="1"/>
              <a:stCxn id="62484" idx="3"/>
              <a:endCxn id="62505" idx="1"/>
            </p:cNvCxnSpPr>
            <p:nvPr/>
          </p:nvCxnSpPr>
          <p:spPr bwMode="auto">
            <a:xfrm flipV="1">
              <a:off x="3120" y="2112"/>
              <a:ext cx="288" cy="120"/>
            </a:xfrm>
            <a:prstGeom prst="straightConnector1">
              <a:avLst/>
            </a:prstGeom>
            <a:noFill/>
            <a:ln w="349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505" name="Rectangle 20"/>
            <p:cNvSpPr>
              <a:spLocks noChangeArrowheads="1"/>
            </p:cNvSpPr>
            <p:nvPr/>
          </p:nvSpPr>
          <p:spPr bwMode="auto">
            <a:xfrm>
              <a:off x="3408" y="1920"/>
              <a:ext cx="672" cy="384"/>
            </a:xfrm>
            <a:prstGeom prst="rect">
              <a:avLst/>
            </a:prstGeom>
            <a:solidFill>
              <a:srgbClr val="0000FF"/>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chemeClr val="bg1"/>
                  </a:solidFill>
                  <a:latin typeface="Arial" pitchFamily="34" charset="0"/>
                  <a:ea typeface="黑体" pitchFamily="49" charset="-122"/>
                </a:rPr>
                <a:t>提高管理</a:t>
              </a:r>
            </a:p>
            <a:p>
              <a:pPr algn="ctr">
                <a:lnSpc>
                  <a:spcPct val="100000"/>
                </a:lnSpc>
                <a:spcBef>
                  <a:spcPct val="0"/>
                </a:spcBef>
              </a:pPr>
              <a:r>
                <a:rPr lang="zh-CN" altLang="en-US" sz="2133">
                  <a:solidFill>
                    <a:schemeClr val="bg1"/>
                  </a:solidFill>
                  <a:latin typeface="Arial" pitchFamily="34" charset="0"/>
                  <a:ea typeface="黑体" pitchFamily="49" charset="-122"/>
                </a:rPr>
                <a:t>水平</a:t>
              </a:r>
            </a:p>
          </p:txBody>
        </p:sp>
      </p:grpSp>
      <p:grpSp>
        <p:nvGrpSpPr>
          <p:cNvPr id="234517" name="Group 21"/>
          <p:cNvGrpSpPr>
            <a:grpSpLocks/>
          </p:cNvGrpSpPr>
          <p:nvPr/>
        </p:nvGrpSpPr>
        <p:grpSpPr bwMode="auto">
          <a:xfrm>
            <a:off x="1422400" y="3810000"/>
            <a:ext cx="3251200" cy="381000"/>
            <a:chOff x="624" y="1968"/>
            <a:chExt cx="1536" cy="240"/>
          </a:xfrm>
        </p:grpSpPr>
        <p:sp>
          <p:nvSpPr>
            <p:cNvPr id="62496" name="Rectangle 22"/>
            <p:cNvSpPr>
              <a:spLocks noChangeArrowheads="1"/>
            </p:cNvSpPr>
            <p:nvPr/>
          </p:nvSpPr>
          <p:spPr bwMode="auto">
            <a:xfrm>
              <a:off x="624" y="1968"/>
              <a:ext cx="672" cy="24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latin typeface="Arial" pitchFamily="34" charset="0"/>
                  <a:ea typeface="黑体" pitchFamily="49" charset="-122"/>
                </a:rPr>
                <a:t>信息集成</a:t>
              </a:r>
            </a:p>
          </p:txBody>
        </p:sp>
        <p:sp>
          <p:nvSpPr>
            <p:cNvPr id="62497" name="Rectangle 23"/>
            <p:cNvSpPr>
              <a:spLocks noChangeArrowheads="1"/>
            </p:cNvSpPr>
            <p:nvPr/>
          </p:nvSpPr>
          <p:spPr bwMode="auto">
            <a:xfrm>
              <a:off x="1488" y="1968"/>
              <a:ext cx="672" cy="24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latin typeface="Arial" pitchFamily="34" charset="0"/>
                  <a:ea typeface="黑体" pitchFamily="49" charset="-122"/>
                </a:rPr>
                <a:t>信息共享</a:t>
              </a:r>
            </a:p>
          </p:txBody>
        </p:sp>
        <p:sp>
          <p:nvSpPr>
            <p:cNvPr id="62498" name="AutoShape 24"/>
            <p:cNvSpPr>
              <a:spLocks noChangeArrowheads="1"/>
            </p:cNvSpPr>
            <p:nvPr/>
          </p:nvSpPr>
          <p:spPr bwMode="auto">
            <a:xfrm>
              <a:off x="1296" y="2016"/>
              <a:ext cx="192" cy="170"/>
            </a:xfrm>
            <a:prstGeom prst="rightArrow">
              <a:avLst>
                <a:gd name="adj1" fmla="val 50000"/>
                <a:gd name="adj2" fmla="val 28235"/>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grpSp>
        <p:nvGrpSpPr>
          <p:cNvPr id="234521" name="Group 25"/>
          <p:cNvGrpSpPr>
            <a:grpSpLocks/>
          </p:cNvGrpSpPr>
          <p:nvPr/>
        </p:nvGrpSpPr>
        <p:grpSpPr bwMode="auto">
          <a:xfrm>
            <a:off x="8839200" y="3733800"/>
            <a:ext cx="2032000" cy="609600"/>
            <a:chOff x="4128" y="1920"/>
            <a:chExt cx="960" cy="384"/>
          </a:xfrm>
        </p:grpSpPr>
        <p:sp>
          <p:nvSpPr>
            <p:cNvPr id="62494" name="Rectangle 26"/>
            <p:cNvSpPr>
              <a:spLocks noChangeArrowheads="1"/>
            </p:cNvSpPr>
            <p:nvPr/>
          </p:nvSpPr>
          <p:spPr bwMode="auto">
            <a:xfrm>
              <a:off x="4416" y="1920"/>
              <a:ext cx="672" cy="384"/>
            </a:xfrm>
            <a:prstGeom prst="rect">
              <a:avLst/>
            </a:prstGeom>
            <a:solidFill>
              <a:srgbClr val="FF0000"/>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chemeClr val="bg1"/>
                  </a:solidFill>
                  <a:latin typeface="Arial" pitchFamily="34" charset="0"/>
                  <a:ea typeface="黑体" pitchFamily="49" charset="-122"/>
                </a:rPr>
                <a:t>提升核心</a:t>
              </a:r>
            </a:p>
            <a:p>
              <a:pPr algn="ctr">
                <a:lnSpc>
                  <a:spcPct val="100000"/>
                </a:lnSpc>
                <a:spcBef>
                  <a:spcPct val="0"/>
                </a:spcBef>
              </a:pPr>
              <a:r>
                <a:rPr lang="zh-CN" altLang="en-US" sz="2133">
                  <a:solidFill>
                    <a:schemeClr val="bg1"/>
                  </a:solidFill>
                  <a:latin typeface="Arial" pitchFamily="34" charset="0"/>
                  <a:ea typeface="黑体" pitchFamily="49" charset="-122"/>
                </a:rPr>
                <a:t>竞争力</a:t>
              </a:r>
            </a:p>
          </p:txBody>
        </p:sp>
        <p:sp>
          <p:nvSpPr>
            <p:cNvPr id="62495" name="AutoShape 27"/>
            <p:cNvSpPr>
              <a:spLocks noChangeArrowheads="1"/>
            </p:cNvSpPr>
            <p:nvPr/>
          </p:nvSpPr>
          <p:spPr bwMode="auto">
            <a:xfrm>
              <a:off x="4128" y="2016"/>
              <a:ext cx="283" cy="170"/>
            </a:xfrm>
            <a:prstGeom prst="rightArrow">
              <a:avLst>
                <a:gd name="adj1" fmla="val 50000"/>
                <a:gd name="adj2" fmla="val 4161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grpSp>
        <p:nvGrpSpPr>
          <p:cNvPr id="234524" name="Group 28"/>
          <p:cNvGrpSpPr>
            <a:grpSpLocks/>
          </p:cNvGrpSpPr>
          <p:nvPr/>
        </p:nvGrpSpPr>
        <p:grpSpPr bwMode="auto">
          <a:xfrm>
            <a:off x="4673600" y="2667000"/>
            <a:ext cx="2032000" cy="2667000"/>
            <a:chOff x="2160" y="1248"/>
            <a:chExt cx="960" cy="1680"/>
          </a:xfrm>
        </p:grpSpPr>
        <p:sp>
          <p:nvSpPr>
            <p:cNvPr id="62480" name="AutoShape 29"/>
            <p:cNvSpPr>
              <a:spLocks noChangeArrowheads="1"/>
            </p:cNvSpPr>
            <p:nvPr/>
          </p:nvSpPr>
          <p:spPr bwMode="auto">
            <a:xfrm>
              <a:off x="2160" y="2016"/>
              <a:ext cx="96" cy="192"/>
            </a:xfrm>
            <a:prstGeom prst="rightArrow">
              <a:avLst>
                <a:gd name="adj1" fmla="val 49407"/>
                <a:gd name="adj2" fmla="val 0"/>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2481" name="Rectangle 30"/>
            <p:cNvSpPr>
              <a:spLocks noChangeArrowheads="1"/>
            </p:cNvSpPr>
            <p:nvPr/>
          </p:nvSpPr>
          <p:spPr bwMode="auto">
            <a:xfrm>
              <a:off x="2448" y="1248"/>
              <a:ext cx="67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rgbClr val="0000FF"/>
                  </a:solidFill>
                  <a:latin typeface="Arial" pitchFamily="34" charset="0"/>
                  <a:ea typeface="黑体" pitchFamily="49" charset="-122"/>
                </a:rPr>
                <a:t>规范流程</a:t>
              </a:r>
            </a:p>
          </p:txBody>
        </p:sp>
        <p:sp>
          <p:nvSpPr>
            <p:cNvPr id="62482" name="Rectangle 31"/>
            <p:cNvSpPr>
              <a:spLocks noChangeArrowheads="1"/>
            </p:cNvSpPr>
            <p:nvPr/>
          </p:nvSpPr>
          <p:spPr bwMode="auto">
            <a:xfrm>
              <a:off x="2448" y="1536"/>
              <a:ext cx="67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rgbClr val="0000FF"/>
                  </a:solidFill>
                  <a:latin typeface="Arial" pitchFamily="34" charset="0"/>
                  <a:ea typeface="黑体" pitchFamily="49" charset="-122"/>
                </a:rPr>
                <a:t>实时响应</a:t>
              </a:r>
            </a:p>
          </p:txBody>
        </p:sp>
        <p:sp>
          <p:nvSpPr>
            <p:cNvPr id="62483" name="Rectangle 32"/>
            <p:cNvSpPr>
              <a:spLocks noChangeArrowheads="1"/>
            </p:cNvSpPr>
            <p:nvPr/>
          </p:nvSpPr>
          <p:spPr bwMode="auto">
            <a:xfrm>
              <a:off x="2448" y="1824"/>
              <a:ext cx="67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rgbClr val="0000FF"/>
                  </a:solidFill>
                  <a:latin typeface="Arial" pitchFamily="34" charset="0"/>
                  <a:ea typeface="黑体" pitchFamily="49" charset="-122"/>
                </a:rPr>
                <a:t>全面分析</a:t>
              </a:r>
            </a:p>
          </p:txBody>
        </p:sp>
        <p:sp>
          <p:nvSpPr>
            <p:cNvPr id="62484" name="Rectangle 33"/>
            <p:cNvSpPr>
              <a:spLocks noChangeArrowheads="1"/>
            </p:cNvSpPr>
            <p:nvPr/>
          </p:nvSpPr>
          <p:spPr bwMode="auto">
            <a:xfrm>
              <a:off x="2448" y="2112"/>
              <a:ext cx="67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rgbClr val="0000FF"/>
                  </a:solidFill>
                  <a:latin typeface="Arial" pitchFamily="34" charset="0"/>
                  <a:ea typeface="黑体" pitchFamily="49" charset="-122"/>
                </a:rPr>
                <a:t>正确决策</a:t>
              </a:r>
            </a:p>
          </p:txBody>
        </p:sp>
        <p:sp>
          <p:nvSpPr>
            <p:cNvPr id="62485" name="Rectangle 34"/>
            <p:cNvSpPr>
              <a:spLocks noChangeArrowheads="1"/>
            </p:cNvSpPr>
            <p:nvPr/>
          </p:nvSpPr>
          <p:spPr bwMode="auto">
            <a:xfrm>
              <a:off x="2448" y="2400"/>
              <a:ext cx="67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rgbClr val="0000FF"/>
                  </a:solidFill>
                  <a:latin typeface="Arial" pitchFamily="34" charset="0"/>
                  <a:ea typeface="黑体" pitchFamily="49" charset="-122"/>
                </a:rPr>
                <a:t>整体优化</a:t>
              </a:r>
            </a:p>
          </p:txBody>
        </p:sp>
        <p:sp>
          <p:nvSpPr>
            <p:cNvPr id="62486" name="Rectangle 35"/>
            <p:cNvSpPr>
              <a:spLocks noChangeArrowheads="1"/>
            </p:cNvSpPr>
            <p:nvPr/>
          </p:nvSpPr>
          <p:spPr bwMode="auto">
            <a:xfrm>
              <a:off x="2448" y="2688"/>
              <a:ext cx="67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pPr>
              <a:r>
                <a:rPr lang="zh-CN" altLang="en-US" sz="2133">
                  <a:solidFill>
                    <a:srgbClr val="0000FF"/>
                  </a:solidFill>
                  <a:latin typeface="Arial" pitchFamily="34" charset="0"/>
                  <a:ea typeface="黑体" pitchFamily="49" charset="-122"/>
                </a:rPr>
                <a:t>协同运作</a:t>
              </a:r>
            </a:p>
          </p:txBody>
        </p:sp>
        <p:sp>
          <p:nvSpPr>
            <p:cNvPr id="62487" name="Line 36"/>
            <p:cNvSpPr>
              <a:spLocks noChangeShapeType="1"/>
            </p:cNvSpPr>
            <p:nvPr/>
          </p:nvSpPr>
          <p:spPr bwMode="auto">
            <a:xfrm>
              <a:off x="2256" y="1392"/>
              <a:ext cx="0" cy="14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2488" name="AutoShape 37"/>
            <p:cNvSpPr>
              <a:spLocks noChangeArrowheads="1"/>
            </p:cNvSpPr>
            <p:nvPr/>
          </p:nvSpPr>
          <p:spPr bwMode="auto">
            <a:xfrm>
              <a:off x="2256" y="1296"/>
              <a:ext cx="192" cy="127"/>
            </a:xfrm>
            <a:prstGeom prst="rightArrow">
              <a:avLst>
                <a:gd name="adj1" fmla="val 42602"/>
                <a:gd name="adj2" fmla="val 4487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2489" name="AutoShape 38"/>
            <p:cNvSpPr>
              <a:spLocks noChangeArrowheads="1"/>
            </p:cNvSpPr>
            <p:nvPr/>
          </p:nvSpPr>
          <p:spPr bwMode="auto">
            <a:xfrm>
              <a:off x="2256" y="1601"/>
              <a:ext cx="192" cy="127"/>
            </a:xfrm>
            <a:prstGeom prst="rightArrow">
              <a:avLst>
                <a:gd name="adj1" fmla="val 42602"/>
                <a:gd name="adj2" fmla="val 4487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2490" name="AutoShape 39"/>
            <p:cNvSpPr>
              <a:spLocks noChangeArrowheads="1"/>
            </p:cNvSpPr>
            <p:nvPr/>
          </p:nvSpPr>
          <p:spPr bwMode="auto">
            <a:xfrm>
              <a:off x="2256" y="1889"/>
              <a:ext cx="192" cy="127"/>
            </a:xfrm>
            <a:prstGeom prst="rightArrow">
              <a:avLst>
                <a:gd name="adj1" fmla="val 42602"/>
                <a:gd name="adj2" fmla="val 4487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2491" name="AutoShape 40"/>
            <p:cNvSpPr>
              <a:spLocks noChangeArrowheads="1"/>
            </p:cNvSpPr>
            <p:nvPr/>
          </p:nvSpPr>
          <p:spPr bwMode="auto">
            <a:xfrm>
              <a:off x="2256" y="2177"/>
              <a:ext cx="192" cy="127"/>
            </a:xfrm>
            <a:prstGeom prst="rightArrow">
              <a:avLst>
                <a:gd name="adj1" fmla="val 42602"/>
                <a:gd name="adj2" fmla="val 4487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2492" name="AutoShape 41"/>
            <p:cNvSpPr>
              <a:spLocks noChangeArrowheads="1"/>
            </p:cNvSpPr>
            <p:nvPr/>
          </p:nvSpPr>
          <p:spPr bwMode="auto">
            <a:xfrm>
              <a:off x="2256" y="2465"/>
              <a:ext cx="192" cy="127"/>
            </a:xfrm>
            <a:prstGeom prst="rightArrow">
              <a:avLst>
                <a:gd name="adj1" fmla="val 42602"/>
                <a:gd name="adj2" fmla="val 4487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2493" name="AutoShape 42"/>
            <p:cNvSpPr>
              <a:spLocks noChangeArrowheads="1"/>
            </p:cNvSpPr>
            <p:nvPr/>
          </p:nvSpPr>
          <p:spPr bwMode="auto">
            <a:xfrm>
              <a:off x="2256" y="2753"/>
              <a:ext cx="192" cy="127"/>
            </a:xfrm>
            <a:prstGeom prst="rightArrow">
              <a:avLst>
                <a:gd name="adj1" fmla="val 42602"/>
                <a:gd name="adj2" fmla="val 44878"/>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grpSp>
        <p:nvGrpSpPr>
          <p:cNvPr id="234539" name="Group 43"/>
          <p:cNvGrpSpPr>
            <a:grpSpLocks/>
          </p:cNvGrpSpPr>
          <p:nvPr/>
        </p:nvGrpSpPr>
        <p:grpSpPr bwMode="auto">
          <a:xfrm>
            <a:off x="1727200" y="1828800"/>
            <a:ext cx="8839200" cy="990600"/>
            <a:chOff x="816" y="1200"/>
            <a:chExt cx="4176" cy="624"/>
          </a:xfrm>
        </p:grpSpPr>
        <p:sp>
          <p:nvSpPr>
            <p:cNvPr id="234540" name="AutoShape 44"/>
            <p:cNvSpPr>
              <a:spLocks noChangeArrowheads="1"/>
            </p:cNvSpPr>
            <p:nvPr/>
          </p:nvSpPr>
          <p:spPr bwMode="auto">
            <a:xfrm>
              <a:off x="816" y="1200"/>
              <a:ext cx="1200" cy="624"/>
            </a:xfrm>
            <a:prstGeom prst="cloudCallout">
              <a:avLst>
                <a:gd name="adj1" fmla="val 4000"/>
                <a:gd name="adj2" fmla="val 12259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54400"/>
            <a:lstStyle/>
            <a:p>
              <a:pPr algn="ctr">
                <a:lnSpc>
                  <a:spcPct val="100000"/>
                </a:lnSpc>
                <a:spcBef>
                  <a:spcPct val="0"/>
                </a:spcBef>
                <a:defRPr/>
              </a:pPr>
              <a:r>
                <a:rPr lang="zh-CN" altLang="en-US" sz="2667">
                  <a:solidFill>
                    <a:srgbClr val="FF0000"/>
                  </a:solidFill>
                  <a:effectLst>
                    <a:outerShdw blurRad="38100" dist="38100" dir="2700000" algn="tl">
                      <a:srgbClr val="000000"/>
                    </a:outerShdw>
                  </a:effectLst>
                  <a:latin typeface="Arial" pitchFamily="34" charset="0"/>
                  <a:ea typeface="黑体" pitchFamily="49" charset="-122"/>
                </a:rPr>
                <a:t>信息技术</a:t>
              </a:r>
            </a:p>
          </p:txBody>
        </p:sp>
        <p:sp>
          <p:nvSpPr>
            <p:cNvPr id="234541" name="AutoShape 45"/>
            <p:cNvSpPr>
              <a:spLocks noChangeArrowheads="1"/>
            </p:cNvSpPr>
            <p:nvPr/>
          </p:nvSpPr>
          <p:spPr bwMode="auto">
            <a:xfrm>
              <a:off x="2400" y="1248"/>
              <a:ext cx="1152" cy="336"/>
            </a:xfrm>
            <a:prstGeom prst="wedgeEllipseCallout">
              <a:avLst>
                <a:gd name="adj1" fmla="val -22046"/>
                <a:gd name="adj2" fmla="val 8839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lnSpc>
                  <a:spcPct val="100000"/>
                </a:lnSpc>
                <a:spcBef>
                  <a:spcPct val="0"/>
                </a:spcBef>
                <a:defRPr/>
              </a:pPr>
              <a:r>
                <a:rPr lang="zh-CN" altLang="en-US" sz="2667">
                  <a:solidFill>
                    <a:srgbClr val="0000FF"/>
                  </a:solidFill>
                  <a:effectLst>
                    <a:outerShdw blurRad="38100" dist="38100" dir="2700000" algn="tl">
                      <a:srgbClr val="000000"/>
                    </a:outerShdw>
                  </a:effectLst>
                  <a:latin typeface="Arial" pitchFamily="34" charset="0"/>
                  <a:ea typeface="黑体" pitchFamily="49" charset="-122"/>
                </a:rPr>
                <a:t>管理措施</a:t>
              </a:r>
            </a:p>
          </p:txBody>
        </p:sp>
        <p:sp>
          <p:nvSpPr>
            <p:cNvPr id="234542" name="AutoShape 46"/>
            <p:cNvSpPr>
              <a:spLocks noChangeArrowheads="1"/>
            </p:cNvSpPr>
            <p:nvPr/>
          </p:nvSpPr>
          <p:spPr bwMode="auto">
            <a:xfrm>
              <a:off x="3984" y="1200"/>
              <a:ext cx="1008" cy="432"/>
            </a:xfrm>
            <a:prstGeom prst="wedgeRoundRectCallout">
              <a:avLst>
                <a:gd name="adj1" fmla="val 5556"/>
                <a:gd name="adj2" fmla="val 196759"/>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defRPr/>
              </a:pPr>
              <a:r>
                <a:rPr lang="zh-CN" altLang="en-US" sz="2667">
                  <a:solidFill>
                    <a:srgbClr val="FF0000"/>
                  </a:solidFill>
                  <a:effectLst>
                    <a:outerShdw blurRad="38100" dist="38100" dir="2700000" algn="tl">
                      <a:srgbClr val="000000"/>
                    </a:outerShdw>
                  </a:effectLst>
                  <a:latin typeface="Arial" pitchFamily="34" charset="0"/>
                  <a:ea typeface="黑体" pitchFamily="49" charset="-122"/>
                </a:rPr>
                <a:t>企业目标</a:t>
              </a:r>
            </a:p>
          </p:txBody>
        </p:sp>
        <p:sp>
          <p:nvSpPr>
            <p:cNvPr id="62478" name="Rectangle 47"/>
            <p:cNvSpPr>
              <a:spLocks noChangeArrowheads="1"/>
            </p:cNvSpPr>
            <p:nvPr/>
          </p:nvSpPr>
          <p:spPr bwMode="auto">
            <a:xfrm>
              <a:off x="2016" y="1228"/>
              <a:ext cx="37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4800">
                  <a:solidFill>
                    <a:srgbClr val="FF3300"/>
                  </a:solidFill>
                  <a:ea typeface="宋体" pitchFamily="2" charset="-122"/>
                </a:rPr>
                <a:t>＋</a:t>
              </a:r>
            </a:p>
          </p:txBody>
        </p:sp>
        <p:sp>
          <p:nvSpPr>
            <p:cNvPr id="62479" name="Rectangle 48"/>
            <p:cNvSpPr>
              <a:spLocks noChangeArrowheads="1"/>
            </p:cNvSpPr>
            <p:nvPr/>
          </p:nvSpPr>
          <p:spPr bwMode="auto">
            <a:xfrm>
              <a:off x="3579" y="1218"/>
              <a:ext cx="28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en-US" altLang="zh-CN" sz="4800">
                  <a:solidFill>
                    <a:srgbClr val="FF3300"/>
                  </a:solidFill>
                  <a:ea typeface="宋体" pitchFamily="2" charset="-122"/>
                </a:rPr>
                <a:t>=</a:t>
              </a:r>
            </a:p>
          </p:txBody>
        </p:sp>
      </p:grpSp>
      <p:graphicFrame>
        <p:nvGraphicFramePr>
          <p:cNvPr id="234545" name="Object 49"/>
          <p:cNvGraphicFramePr>
            <a:graphicFrameLocks noChangeAspect="1"/>
          </p:cNvGraphicFramePr>
          <p:nvPr/>
        </p:nvGraphicFramePr>
        <p:xfrm>
          <a:off x="8940800" y="4648202"/>
          <a:ext cx="2032000" cy="1358900"/>
        </p:xfrm>
        <a:graphic>
          <a:graphicData uri="http://schemas.openxmlformats.org/presentationml/2006/ole">
            <mc:AlternateContent xmlns:mc="http://schemas.openxmlformats.org/markup-compatibility/2006">
              <mc:Choice xmlns:v="urn:schemas-microsoft-com:vml" Requires="v">
                <p:oleObj spid="_x0000_s6150" name="Clip" r:id="rId4" imgW="1756562" imgH="1527962" progId="MS_ClipArt_Gallery.2">
                  <p:embed/>
                </p:oleObj>
              </mc:Choice>
              <mc:Fallback>
                <p:oleObj name="Clip" r:id="rId4" imgW="1756562" imgH="1527962" progId="MS_ClipArt_Gallery.2">
                  <p:embed/>
                  <p:pic>
                    <p:nvPicPr>
                      <p:cNvPr id="234545"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800" y="4648202"/>
                        <a:ext cx="2032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46" name="Rectangle 50"/>
          <p:cNvSpPr>
            <a:spLocks noChangeArrowheads="1"/>
          </p:cNvSpPr>
          <p:nvPr/>
        </p:nvSpPr>
        <p:spPr bwMode="auto">
          <a:xfrm>
            <a:off x="1320801" y="5507041"/>
            <a:ext cx="75713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3200">
                <a:solidFill>
                  <a:srgbClr val="FF0000"/>
                </a:solidFill>
                <a:effectLst>
                  <a:outerShdw blurRad="38100" dist="38100" dir="2700000" algn="tl">
                    <a:srgbClr val="C0C0C0"/>
                  </a:outerShdw>
                </a:effectLst>
                <a:ea typeface="华文中宋" pitchFamily="2" charset="-122"/>
                <a:sym typeface="Symbol" pitchFamily="18" charset="2"/>
              </a:rPr>
              <a:t>管理模式的变革，管理水平“质”的飞跃</a:t>
            </a:r>
          </a:p>
        </p:txBody>
      </p:sp>
      <p:sp>
        <p:nvSpPr>
          <p:cNvPr id="234547" name="Text Box 51"/>
          <p:cNvSpPr txBox="1">
            <a:spLocks noChangeArrowheads="1"/>
          </p:cNvSpPr>
          <p:nvPr/>
        </p:nvSpPr>
        <p:spPr bwMode="auto">
          <a:xfrm>
            <a:off x="553436" y="449245"/>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ea typeface="黑体" pitchFamily="49" charset="-122"/>
              </a:rPr>
              <a:t>三、加强企业信息化管理</a:t>
            </a:r>
          </a:p>
        </p:txBody>
      </p:sp>
    </p:spTree>
    <p:extLst>
      <p:ext uri="{BB962C8B-B14F-4D97-AF65-F5344CB8AC3E}">
        <p14:creationId xmlns:p14="http://schemas.microsoft.com/office/powerpoint/2010/main" val="267813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34508"/>
                                        </p:tgtEl>
                                        <p:attrNameLst>
                                          <p:attrName>style.visibility</p:attrName>
                                        </p:attrNameLst>
                                      </p:cBhvr>
                                      <p:to>
                                        <p:strVal val="visible"/>
                                      </p:to>
                                    </p:set>
                                    <p:animEffect transition="in" filter="box(out)">
                                      <p:cBhvr>
                                        <p:cTn id="7" dur="500"/>
                                        <p:tgtEl>
                                          <p:spTgt spid="2345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4517"/>
                                        </p:tgtEl>
                                        <p:attrNameLst>
                                          <p:attrName>style.visibility</p:attrName>
                                        </p:attrNameLst>
                                      </p:cBhvr>
                                      <p:to>
                                        <p:strVal val="visible"/>
                                      </p:to>
                                    </p:set>
                                    <p:animEffect transition="in" filter="wipe(left)">
                                      <p:cBhvr>
                                        <p:cTn id="11" dur="500"/>
                                        <p:tgtEl>
                                          <p:spTgt spid="23451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4524"/>
                                        </p:tgtEl>
                                        <p:attrNameLst>
                                          <p:attrName>style.visibility</p:attrName>
                                        </p:attrNameLst>
                                      </p:cBhvr>
                                      <p:to>
                                        <p:strVal val="visible"/>
                                      </p:to>
                                    </p:set>
                                    <p:animEffect transition="in" filter="wipe(left)">
                                      <p:cBhvr>
                                        <p:cTn id="15" dur="500"/>
                                        <p:tgtEl>
                                          <p:spTgt spid="23452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4509"/>
                                        </p:tgtEl>
                                        <p:attrNameLst>
                                          <p:attrName>style.visibility</p:attrName>
                                        </p:attrNameLst>
                                      </p:cBhvr>
                                      <p:to>
                                        <p:strVal val="visible"/>
                                      </p:to>
                                    </p:set>
                                    <p:animEffect transition="in" filter="wipe(left)">
                                      <p:cBhvr>
                                        <p:cTn id="19" dur="500"/>
                                        <p:tgtEl>
                                          <p:spTgt spid="234509"/>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34521"/>
                                        </p:tgtEl>
                                        <p:attrNameLst>
                                          <p:attrName>style.visibility</p:attrName>
                                        </p:attrNameLst>
                                      </p:cBhvr>
                                      <p:to>
                                        <p:strVal val="visible"/>
                                      </p:to>
                                    </p:set>
                                    <p:animEffect transition="in" filter="dissolve">
                                      <p:cBhvr>
                                        <p:cTn id="23" dur="500"/>
                                        <p:tgtEl>
                                          <p:spTgt spid="234521"/>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234539"/>
                                        </p:tgtEl>
                                        <p:attrNameLst>
                                          <p:attrName>style.visibility</p:attrName>
                                        </p:attrNameLst>
                                      </p:cBhvr>
                                      <p:to>
                                        <p:strVal val="visible"/>
                                      </p:to>
                                    </p:set>
                                    <p:animEffect transition="in" filter="wipe(up)">
                                      <p:cBhvr>
                                        <p:cTn id="27" dur="500"/>
                                        <p:tgtEl>
                                          <p:spTgt spid="234539"/>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34546"/>
                                        </p:tgtEl>
                                        <p:attrNameLst>
                                          <p:attrName>style.visibility</p:attrName>
                                        </p:attrNameLst>
                                      </p:cBhvr>
                                      <p:to>
                                        <p:strVal val="visible"/>
                                      </p:to>
                                    </p:set>
                                    <p:animEffect transition="in" filter="dissolve">
                                      <p:cBhvr>
                                        <p:cTn id="31" dur="500"/>
                                        <p:tgtEl>
                                          <p:spTgt spid="234546"/>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234545"/>
                                        </p:tgtEl>
                                        <p:attrNameLst>
                                          <p:attrName>style.visibility</p:attrName>
                                        </p:attrNameLst>
                                      </p:cBhvr>
                                      <p:to>
                                        <p:strVal val="visible"/>
                                      </p:to>
                                    </p:set>
                                    <p:animEffect transition="in" filter="dissolve">
                                      <p:cBhvr>
                                        <p:cTn id="35" dur="500"/>
                                        <p:tgtEl>
                                          <p:spTgt spid="234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8" grpId="0" autoUpdateAnimBg="0"/>
      <p:bldP spid="23454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1026"/>
          <p:cNvSpPr txBox="1">
            <a:spLocks noChangeArrowheads="1"/>
          </p:cNvSpPr>
          <p:nvPr/>
        </p:nvSpPr>
        <p:spPr bwMode="auto">
          <a:xfrm>
            <a:off x="592308" y="593545"/>
            <a:ext cx="77216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cap="rnd">
                <a:solidFill>
                  <a:schemeClr val="tx1"/>
                </a:solidFill>
                <a:miter lim="800000"/>
                <a:headEnd/>
                <a:tailEnd/>
              </a14:hiddenLine>
            </a:ext>
          </a:extLst>
        </p:spPr>
        <p:txBody>
          <a:bodyPr>
            <a:spAutoFit/>
          </a:bodyPr>
          <a:lstStyle/>
          <a:p>
            <a:pPr>
              <a:lnSpc>
                <a:spcPct val="100000"/>
              </a:lnSpc>
              <a:defRPr/>
            </a:pPr>
            <a:r>
              <a:rPr lang="zh-CN" altLang="en-US" sz="2800" dirty="0">
                <a:latin typeface="微软雅黑" panose="020B0503020204020204" pitchFamily="34" charset="-122"/>
                <a:ea typeface="微软雅黑" panose="020B0503020204020204" pitchFamily="34" charset="-122"/>
              </a:rPr>
              <a:t>三、加强企业信息化管理</a:t>
            </a:r>
          </a:p>
        </p:txBody>
      </p:sp>
      <p:sp>
        <p:nvSpPr>
          <p:cNvPr id="328707" name="Rectangle 1027"/>
          <p:cNvSpPr>
            <a:spLocks noChangeArrowheads="1"/>
          </p:cNvSpPr>
          <p:nvPr/>
        </p:nvSpPr>
        <p:spPr bwMode="auto">
          <a:xfrm>
            <a:off x="3544696" y="1247544"/>
            <a:ext cx="4966424"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defRPr/>
            </a:pPr>
            <a:r>
              <a:rPr lang="zh-CN" altLang="en-US" sz="2667" dirty="0">
                <a:solidFill>
                  <a:srgbClr val="FF0000"/>
                </a:solidFill>
                <a:effectLst>
                  <a:outerShdw blurRad="38100" dist="38100" dir="2700000" algn="tl">
                    <a:srgbClr val="C0C0C0"/>
                  </a:outerShdw>
                </a:effectLst>
                <a:latin typeface="黑体" pitchFamily="49" charset="-122"/>
                <a:ea typeface="黑体" pitchFamily="49" charset="-122"/>
              </a:rPr>
              <a:t>供需链管理 </a:t>
            </a:r>
            <a:r>
              <a:rPr lang="en-US" altLang="zh-CN" sz="2667" dirty="0">
                <a:solidFill>
                  <a:srgbClr val="FF0000"/>
                </a:solidFill>
                <a:effectLst>
                  <a:outerShdw blurRad="38100" dist="38100" dir="2700000" algn="tl">
                    <a:srgbClr val="C0C0C0"/>
                  </a:outerShdw>
                </a:effectLst>
                <a:latin typeface="Times New Roman"/>
                <a:ea typeface="黑体" pitchFamily="49" charset="-122"/>
              </a:rPr>
              <a:t>—</a:t>
            </a:r>
            <a:r>
              <a:rPr lang="en-US" altLang="zh-CN" sz="2667" dirty="0">
                <a:solidFill>
                  <a:srgbClr val="FF0000"/>
                </a:solidFill>
                <a:effectLst>
                  <a:outerShdw blurRad="38100" dist="38100" dir="2700000" algn="tl">
                    <a:srgbClr val="C0C0C0"/>
                  </a:outerShdw>
                </a:effectLst>
                <a:latin typeface="黑体" pitchFamily="49" charset="-122"/>
                <a:ea typeface="黑体" pitchFamily="49" charset="-122"/>
              </a:rPr>
              <a:t> </a:t>
            </a:r>
            <a:r>
              <a:rPr lang="zh-CN" altLang="en-US" sz="2667" dirty="0">
                <a:effectLst>
                  <a:outerShdw blurRad="38100" dist="38100" dir="2700000" algn="tl">
                    <a:srgbClr val="C0C0C0"/>
                  </a:outerShdw>
                </a:effectLst>
                <a:latin typeface="黑体" pitchFamily="49" charset="-122"/>
                <a:ea typeface="黑体" pitchFamily="49" charset="-122"/>
              </a:rPr>
              <a:t>信息技术的应用</a:t>
            </a:r>
          </a:p>
        </p:txBody>
      </p:sp>
      <p:sp>
        <p:nvSpPr>
          <p:cNvPr id="328743" name="Freeform 1063"/>
          <p:cNvSpPr>
            <a:spLocks/>
          </p:cNvSpPr>
          <p:nvPr/>
        </p:nvSpPr>
        <p:spPr bwMode="auto">
          <a:xfrm>
            <a:off x="795506" y="4451026"/>
            <a:ext cx="10566400" cy="1392237"/>
          </a:xfrm>
          <a:custGeom>
            <a:avLst/>
            <a:gdLst>
              <a:gd name="T0" fmla="*/ 0 w 4992"/>
              <a:gd name="T1" fmla="*/ 2147483647 h 960"/>
              <a:gd name="T2" fmla="*/ 2147483647 w 4992"/>
              <a:gd name="T3" fmla="*/ 0 h 960"/>
              <a:gd name="T4" fmla="*/ 2147483647 w 4992"/>
              <a:gd name="T5" fmla="*/ 0 h 960"/>
              <a:gd name="T6" fmla="*/ 2147483647 w 4992"/>
              <a:gd name="T7" fmla="*/ 2147483647 h 960"/>
              <a:gd name="T8" fmla="*/ 2147483647 w 4992"/>
              <a:gd name="T9" fmla="*/ 2147483647 h 960"/>
              <a:gd name="T10" fmla="*/ 0 w 4992"/>
              <a:gd name="T11" fmla="*/ 2147483647 h 960"/>
              <a:gd name="T12" fmla="*/ 0 w 4992"/>
              <a:gd name="T13" fmla="*/ 2147483647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92" h="960">
                <a:moveTo>
                  <a:pt x="0" y="480"/>
                </a:moveTo>
                <a:lnTo>
                  <a:pt x="1536" y="0"/>
                </a:lnTo>
                <a:lnTo>
                  <a:pt x="3216" y="0"/>
                </a:lnTo>
                <a:lnTo>
                  <a:pt x="4992" y="432"/>
                </a:lnTo>
                <a:lnTo>
                  <a:pt x="4992" y="960"/>
                </a:lnTo>
                <a:lnTo>
                  <a:pt x="0" y="960"/>
                </a:lnTo>
                <a:lnTo>
                  <a:pt x="0" y="480"/>
                </a:lnTo>
                <a:close/>
              </a:path>
            </a:pathLst>
          </a:custGeom>
          <a:solidFill>
            <a:schemeClr val="accent1">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328744" name="Freeform 1064"/>
          <p:cNvSpPr>
            <a:spLocks/>
          </p:cNvSpPr>
          <p:nvPr/>
        </p:nvSpPr>
        <p:spPr bwMode="auto">
          <a:xfrm>
            <a:off x="795506" y="1804666"/>
            <a:ext cx="10566400" cy="3203575"/>
          </a:xfrm>
          <a:custGeom>
            <a:avLst/>
            <a:gdLst>
              <a:gd name="T0" fmla="*/ 0 w 4944"/>
              <a:gd name="T1" fmla="*/ 2147483647 h 2160"/>
              <a:gd name="T2" fmla="*/ 2147483647 w 4944"/>
              <a:gd name="T3" fmla="*/ 2147483647 h 2160"/>
              <a:gd name="T4" fmla="*/ 2147483647 w 4944"/>
              <a:gd name="T5" fmla="*/ 2147483647 h 2160"/>
              <a:gd name="T6" fmla="*/ 2147483647 w 4944"/>
              <a:gd name="T7" fmla="*/ 2147483647 h 2160"/>
              <a:gd name="T8" fmla="*/ 2147483647 w 4944"/>
              <a:gd name="T9" fmla="*/ 0 h 2160"/>
              <a:gd name="T10" fmla="*/ 0 w 4944"/>
              <a:gd name="T11" fmla="*/ 0 h 2160"/>
              <a:gd name="T12" fmla="*/ 0 w 4944"/>
              <a:gd name="T13" fmla="*/ 2147483647 h 2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4" h="2160">
                <a:moveTo>
                  <a:pt x="0" y="2160"/>
                </a:moveTo>
                <a:lnTo>
                  <a:pt x="1488" y="1728"/>
                </a:lnTo>
                <a:lnTo>
                  <a:pt x="3168" y="1728"/>
                </a:lnTo>
                <a:lnTo>
                  <a:pt x="4944" y="2160"/>
                </a:lnTo>
                <a:lnTo>
                  <a:pt x="4944" y="0"/>
                </a:lnTo>
                <a:lnTo>
                  <a:pt x="0" y="0"/>
                </a:lnTo>
                <a:lnTo>
                  <a:pt x="0" y="2160"/>
                </a:lnTo>
                <a:close/>
              </a:path>
            </a:pathLst>
          </a:cu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nvGrpSpPr>
          <p:cNvPr id="328746" name="Group 1066"/>
          <p:cNvGrpSpPr>
            <a:grpSpLocks/>
          </p:cNvGrpSpPr>
          <p:nvPr/>
        </p:nvGrpSpPr>
        <p:grpSpPr bwMode="auto">
          <a:xfrm>
            <a:off x="2423228" y="2024802"/>
            <a:ext cx="1521884" cy="2483903"/>
            <a:chOff x="1153" y="1256"/>
            <a:chExt cx="719" cy="1712"/>
          </a:xfrm>
        </p:grpSpPr>
        <p:sp>
          <p:nvSpPr>
            <p:cNvPr id="63610" name="Rectangle 1067"/>
            <p:cNvSpPr>
              <a:spLocks noChangeArrowheads="1"/>
            </p:cNvSpPr>
            <p:nvPr/>
          </p:nvSpPr>
          <p:spPr bwMode="auto">
            <a:xfrm>
              <a:off x="1153" y="1256"/>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611" name="Rectangle 1068"/>
            <p:cNvSpPr>
              <a:spLocks noChangeArrowheads="1"/>
            </p:cNvSpPr>
            <p:nvPr/>
          </p:nvSpPr>
          <p:spPr bwMode="auto">
            <a:xfrm>
              <a:off x="1153" y="1689"/>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612" name="Rectangle 1069"/>
            <p:cNvSpPr>
              <a:spLocks noChangeArrowheads="1"/>
            </p:cNvSpPr>
            <p:nvPr/>
          </p:nvSpPr>
          <p:spPr bwMode="auto">
            <a:xfrm>
              <a:off x="1153" y="2174"/>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613" name="Rectangle 1070"/>
            <p:cNvSpPr>
              <a:spLocks noChangeArrowheads="1"/>
            </p:cNvSpPr>
            <p:nvPr/>
          </p:nvSpPr>
          <p:spPr bwMode="auto">
            <a:xfrm>
              <a:off x="1153" y="2703"/>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614" name="Line 1071"/>
            <p:cNvSpPr>
              <a:spLocks noChangeShapeType="1"/>
            </p:cNvSpPr>
            <p:nvPr/>
          </p:nvSpPr>
          <p:spPr bwMode="auto">
            <a:xfrm>
              <a:off x="1728" y="1392"/>
              <a:ext cx="0" cy="144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15" name="Line 1072"/>
            <p:cNvSpPr>
              <a:spLocks noChangeShapeType="1"/>
            </p:cNvSpPr>
            <p:nvPr/>
          </p:nvSpPr>
          <p:spPr bwMode="auto">
            <a:xfrm>
              <a:off x="1584" y="1392"/>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16" name="Line 1073"/>
            <p:cNvSpPr>
              <a:spLocks noChangeShapeType="1"/>
            </p:cNvSpPr>
            <p:nvPr/>
          </p:nvSpPr>
          <p:spPr bwMode="auto">
            <a:xfrm>
              <a:off x="1584" y="1824"/>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17" name="Line 1074"/>
            <p:cNvSpPr>
              <a:spLocks noChangeShapeType="1"/>
            </p:cNvSpPr>
            <p:nvPr/>
          </p:nvSpPr>
          <p:spPr bwMode="auto">
            <a:xfrm>
              <a:off x="1584" y="2310"/>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18" name="Line 1075"/>
            <p:cNvSpPr>
              <a:spLocks noChangeShapeType="1"/>
            </p:cNvSpPr>
            <p:nvPr/>
          </p:nvSpPr>
          <p:spPr bwMode="auto">
            <a:xfrm>
              <a:off x="1728" y="2064"/>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19" name="Line 1076"/>
            <p:cNvSpPr>
              <a:spLocks noChangeShapeType="1"/>
            </p:cNvSpPr>
            <p:nvPr/>
          </p:nvSpPr>
          <p:spPr bwMode="auto">
            <a:xfrm>
              <a:off x="1584" y="2832"/>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28757" name="Group 1077"/>
          <p:cNvGrpSpPr>
            <a:grpSpLocks/>
          </p:cNvGrpSpPr>
          <p:nvPr/>
        </p:nvGrpSpPr>
        <p:grpSpPr bwMode="auto">
          <a:xfrm>
            <a:off x="1000825" y="1818304"/>
            <a:ext cx="1392766" cy="2890403"/>
            <a:chOff x="481" y="1113"/>
            <a:chExt cx="658" cy="1993"/>
          </a:xfrm>
        </p:grpSpPr>
        <p:sp>
          <p:nvSpPr>
            <p:cNvPr id="63594" name="Rectangle 1078"/>
            <p:cNvSpPr>
              <a:spLocks noChangeArrowheads="1"/>
            </p:cNvSpPr>
            <p:nvPr/>
          </p:nvSpPr>
          <p:spPr bwMode="auto">
            <a:xfrm>
              <a:off x="481" y="1113"/>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595" name="Rectangle 1079"/>
            <p:cNvSpPr>
              <a:spLocks noChangeArrowheads="1"/>
            </p:cNvSpPr>
            <p:nvPr/>
          </p:nvSpPr>
          <p:spPr bwMode="auto">
            <a:xfrm>
              <a:off x="485" y="1401"/>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596" name="Rectangle 1080"/>
            <p:cNvSpPr>
              <a:spLocks noChangeArrowheads="1"/>
            </p:cNvSpPr>
            <p:nvPr/>
          </p:nvSpPr>
          <p:spPr bwMode="auto">
            <a:xfrm>
              <a:off x="485" y="1689"/>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597" name="Rectangle 1081"/>
            <p:cNvSpPr>
              <a:spLocks noChangeArrowheads="1"/>
            </p:cNvSpPr>
            <p:nvPr/>
          </p:nvSpPr>
          <p:spPr bwMode="auto">
            <a:xfrm>
              <a:off x="485" y="2174"/>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598" name="Rectangle 1082"/>
            <p:cNvSpPr>
              <a:spLocks noChangeArrowheads="1"/>
            </p:cNvSpPr>
            <p:nvPr/>
          </p:nvSpPr>
          <p:spPr bwMode="auto">
            <a:xfrm>
              <a:off x="485" y="2559"/>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599" name="Rectangle 1083"/>
            <p:cNvSpPr>
              <a:spLocks noChangeArrowheads="1"/>
            </p:cNvSpPr>
            <p:nvPr/>
          </p:nvSpPr>
          <p:spPr bwMode="auto">
            <a:xfrm>
              <a:off x="485" y="2841"/>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供应商</a:t>
              </a:r>
            </a:p>
          </p:txBody>
        </p:sp>
        <p:sp>
          <p:nvSpPr>
            <p:cNvPr id="63600" name="Line 1084"/>
            <p:cNvSpPr>
              <a:spLocks noChangeShapeType="1"/>
            </p:cNvSpPr>
            <p:nvPr/>
          </p:nvSpPr>
          <p:spPr bwMode="auto">
            <a:xfrm>
              <a:off x="912" y="1536"/>
              <a:ext cx="227" cy="288"/>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01" name="Line 1085"/>
            <p:cNvSpPr>
              <a:spLocks noChangeShapeType="1"/>
            </p:cNvSpPr>
            <p:nvPr/>
          </p:nvSpPr>
          <p:spPr bwMode="auto">
            <a:xfrm flipV="1">
              <a:off x="912" y="2304"/>
              <a:ext cx="215"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nvGrpSpPr>
            <p:cNvPr id="63602" name="Group 1086"/>
            <p:cNvGrpSpPr>
              <a:grpSpLocks/>
            </p:cNvGrpSpPr>
            <p:nvPr/>
          </p:nvGrpSpPr>
          <p:grpSpPr bwMode="auto">
            <a:xfrm>
              <a:off x="912" y="2688"/>
              <a:ext cx="218" cy="288"/>
              <a:chOff x="1152" y="2784"/>
              <a:chExt cx="240" cy="288"/>
            </a:xfrm>
          </p:grpSpPr>
          <p:sp>
            <p:nvSpPr>
              <p:cNvPr id="63608" name="Line 1087"/>
              <p:cNvSpPr>
                <a:spLocks noChangeShapeType="1"/>
              </p:cNvSpPr>
              <p:nvPr/>
            </p:nvSpPr>
            <p:spPr bwMode="auto">
              <a:xfrm>
                <a:off x="1152" y="2784"/>
                <a:ext cx="240"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09" name="Line 1088"/>
              <p:cNvSpPr>
                <a:spLocks noChangeShapeType="1"/>
              </p:cNvSpPr>
              <p:nvPr/>
            </p:nvSpPr>
            <p:spPr bwMode="auto">
              <a:xfrm flipV="1">
                <a:off x="1152" y="2928"/>
                <a:ext cx="240"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603" name="Group 1089"/>
            <p:cNvGrpSpPr>
              <a:grpSpLocks/>
            </p:cNvGrpSpPr>
            <p:nvPr/>
          </p:nvGrpSpPr>
          <p:grpSpPr bwMode="auto">
            <a:xfrm>
              <a:off x="912" y="1248"/>
              <a:ext cx="218" cy="288"/>
              <a:chOff x="1152" y="2784"/>
              <a:chExt cx="240" cy="288"/>
            </a:xfrm>
          </p:grpSpPr>
          <p:sp>
            <p:nvSpPr>
              <p:cNvPr id="63606" name="Line 1090"/>
              <p:cNvSpPr>
                <a:spLocks noChangeShapeType="1"/>
              </p:cNvSpPr>
              <p:nvPr/>
            </p:nvSpPr>
            <p:spPr bwMode="auto">
              <a:xfrm>
                <a:off x="1152" y="2784"/>
                <a:ext cx="240"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07" name="Line 1091"/>
              <p:cNvSpPr>
                <a:spLocks noChangeShapeType="1"/>
              </p:cNvSpPr>
              <p:nvPr/>
            </p:nvSpPr>
            <p:spPr bwMode="auto">
              <a:xfrm flipV="1">
                <a:off x="1152" y="2928"/>
                <a:ext cx="240"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sp>
          <p:nvSpPr>
            <p:cNvPr id="63604" name="Line 1092"/>
            <p:cNvSpPr>
              <a:spLocks noChangeShapeType="1"/>
            </p:cNvSpPr>
            <p:nvPr/>
          </p:nvSpPr>
          <p:spPr bwMode="auto">
            <a:xfrm flipV="1">
              <a:off x="912" y="1824"/>
              <a:ext cx="215"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605" name="Line 1093"/>
            <p:cNvSpPr>
              <a:spLocks noChangeShapeType="1"/>
            </p:cNvSpPr>
            <p:nvPr/>
          </p:nvSpPr>
          <p:spPr bwMode="auto">
            <a:xfrm flipV="1">
              <a:off x="912" y="1824"/>
              <a:ext cx="227" cy="48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28774" name="Group 1094"/>
          <p:cNvGrpSpPr>
            <a:grpSpLocks/>
          </p:cNvGrpSpPr>
          <p:nvPr/>
        </p:nvGrpSpPr>
        <p:grpSpPr bwMode="auto">
          <a:xfrm>
            <a:off x="10041111" y="2659835"/>
            <a:ext cx="1104900" cy="2125190"/>
            <a:chOff x="4752" y="1693"/>
            <a:chExt cx="522" cy="1466"/>
          </a:xfrm>
        </p:grpSpPr>
        <p:sp>
          <p:nvSpPr>
            <p:cNvPr id="63571" name="Rectangle 1095"/>
            <p:cNvSpPr>
              <a:spLocks noChangeArrowheads="1"/>
            </p:cNvSpPr>
            <p:nvPr/>
          </p:nvSpPr>
          <p:spPr bwMode="auto">
            <a:xfrm>
              <a:off x="4999" y="2654"/>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sp>
          <p:nvSpPr>
            <p:cNvPr id="63572" name="Rectangle 1096"/>
            <p:cNvSpPr>
              <a:spLocks noChangeArrowheads="1"/>
            </p:cNvSpPr>
            <p:nvPr/>
          </p:nvSpPr>
          <p:spPr bwMode="auto">
            <a:xfrm>
              <a:off x="4999" y="2894"/>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sp>
          <p:nvSpPr>
            <p:cNvPr id="63573" name="Rectangle 1097"/>
            <p:cNvSpPr>
              <a:spLocks noChangeArrowheads="1"/>
            </p:cNvSpPr>
            <p:nvPr/>
          </p:nvSpPr>
          <p:spPr bwMode="auto">
            <a:xfrm>
              <a:off x="5003" y="2175"/>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sp>
          <p:nvSpPr>
            <p:cNvPr id="63574" name="Rectangle 1098"/>
            <p:cNvSpPr>
              <a:spLocks noChangeArrowheads="1"/>
            </p:cNvSpPr>
            <p:nvPr/>
          </p:nvSpPr>
          <p:spPr bwMode="auto">
            <a:xfrm>
              <a:off x="5003" y="2415"/>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sp>
          <p:nvSpPr>
            <p:cNvPr id="63575" name="Rectangle 1099"/>
            <p:cNvSpPr>
              <a:spLocks noChangeArrowheads="1"/>
            </p:cNvSpPr>
            <p:nvPr/>
          </p:nvSpPr>
          <p:spPr bwMode="auto">
            <a:xfrm>
              <a:off x="5003" y="1693"/>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sp>
          <p:nvSpPr>
            <p:cNvPr id="63576" name="Rectangle 1100"/>
            <p:cNvSpPr>
              <a:spLocks noChangeArrowheads="1"/>
            </p:cNvSpPr>
            <p:nvPr/>
          </p:nvSpPr>
          <p:spPr bwMode="auto">
            <a:xfrm>
              <a:off x="5003" y="1934"/>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grpSp>
          <p:nvGrpSpPr>
            <p:cNvPr id="63577" name="Group 1101"/>
            <p:cNvGrpSpPr>
              <a:grpSpLocks/>
            </p:cNvGrpSpPr>
            <p:nvPr/>
          </p:nvGrpSpPr>
          <p:grpSpPr bwMode="auto">
            <a:xfrm flipH="1">
              <a:off x="4752" y="1728"/>
              <a:ext cx="240" cy="240"/>
              <a:chOff x="4368" y="2832"/>
              <a:chExt cx="227" cy="240"/>
            </a:xfrm>
          </p:grpSpPr>
          <p:sp>
            <p:nvSpPr>
              <p:cNvPr id="63592" name="Line 1102"/>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93" name="Line 1103"/>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578" name="Group 1104"/>
            <p:cNvGrpSpPr>
              <a:grpSpLocks/>
            </p:cNvGrpSpPr>
            <p:nvPr/>
          </p:nvGrpSpPr>
          <p:grpSpPr bwMode="auto">
            <a:xfrm flipH="1">
              <a:off x="4752" y="1968"/>
              <a:ext cx="240" cy="240"/>
              <a:chOff x="4368" y="2832"/>
              <a:chExt cx="227" cy="240"/>
            </a:xfrm>
          </p:grpSpPr>
          <p:sp>
            <p:nvSpPr>
              <p:cNvPr id="63590" name="Line 1105"/>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91" name="Line 1106"/>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579" name="Group 1107"/>
            <p:cNvGrpSpPr>
              <a:grpSpLocks/>
            </p:cNvGrpSpPr>
            <p:nvPr/>
          </p:nvGrpSpPr>
          <p:grpSpPr bwMode="auto">
            <a:xfrm flipH="1">
              <a:off x="4752" y="2208"/>
              <a:ext cx="240" cy="240"/>
              <a:chOff x="4368" y="2832"/>
              <a:chExt cx="227" cy="240"/>
            </a:xfrm>
          </p:grpSpPr>
          <p:sp>
            <p:nvSpPr>
              <p:cNvPr id="63588" name="Line 1108"/>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89" name="Line 1109"/>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580" name="Group 1110"/>
            <p:cNvGrpSpPr>
              <a:grpSpLocks/>
            </p:cNvGrpSpPr>
            <p:nvPr/>
          </p:nvGrpSpPr>
          <p:grpSpPr bwMode="auto">
            <a:xfrm flipH="1">
              <a:off x="4752" y="2448"/>
              <a:ext cx="240" cy="240"/>
              <a:chOff x="4368" y="2832"/>
              <a:chExt cx="227" cy="240"/>
            </a:xfrm>
          </p:grpSpPr>
          <p:sp>
            <p:nvSpPr>
              <p:cNvPr id="63586" name="Line 1111"/>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87" name="Line 1112"/>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581" name="Group 1113"/>
            <p:cNvGrpSpPr>
              <a:grpSpLocks/>
            </p:cNvGrpSpPr>
            <p:nvPr/>
          </p:nvGrpSpPr>
          <p:grpSpPr bwMode="auto">
            <a:xfrm flipH="1">
              <a:off x="4752" y="2688"/>
              <a:ext cx="240" cy="240"/>
              <a:chOff x="4368" y="2832"/>
              <a:chExt cx="227" cy="240"/>
            </a:xfrm>
          </p:grpSpPr>
          <p:sp>
            <p:nvSpPr>
              <p:cNvPr id="63584" name="Line 1114"/>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85" name="Line 1115"/>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sp>
          <p:nvSpPr>
            <p:cNvPr id="63582" name="Line 1116"/>
            <p:cNvSpPr>
              <a:spLocks noChangeShapeType="1"/>
            </p:cNvSpPr>
            <p:nvPr/>
          </p:nvSpPr>
          <p:spPr bwMode="auto">
            <a:xfrm flipV="1">
              <a:off x="4752" y="2304"/>
              <a:ext cx="240" cy="38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83" name="Line 1117"/>
            <p:cNvSpPr>
              <a:spLocks noChangeShapeType="1"/>
            </p:cNvSpPr>
            <p:nvPr/>
          </p:nvSpPr>
          <p:spPr bwMode="auto">
            <a:xfrm>
              <a:off x="4765" y="2928"/>
              <a:ext cx="227"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28798" name="Group 1118"/>
          <p:cNvGrpSpPr>
            <a:grpSpLocks/>
          </p:cNvGrpSpPr>
          <p:nvPr/>
        </p:nvGrpSpPr>
        <p:grpSpPr bwMode="auto">
          <a:xfrm>
            <a:off x="4351508" y="3476302"/>
            <a:ext cx="2438400" cy="625475"/>
            <a:chOff x="2064" y="2256"/>
            <a:chExt cx="1152" cy="432"/>
          </a:xfrm>
        </p:grpSpPr>
        <p:grpSp>
          <p:nvGrpSpPr>
            <p:cNvPr id="63566" name="Group 1119"/>
            <p:cNvGrpSpPr>
              <a:grpSpLocks/>
            </p:cNvGrpSpPr>
            <p:nvPr/>
          </p:nvGrpSpPr>
          <p:grpSpPr bwMode="auto">
            <a:xfrm>
              <a:off x="2064" y="2448"/>
              <a:ext cx="1152" cy="240"/>
              <a:chOff x="2112" y="2592"/>
              <a:chExt cx="1152" cy="240"/>
            </a:xfrm>
          </p:grpSpPr>
          <p:sp>
            <p:nvSpPr>
              <p:cNvPr id="63569" name="Rectangle 1120"/>
              <p:cNvSpPr>
                <a:spLocks noChangeArrowheads="1"/>
              </p:cNvSpPr>
              <p:nvPr/>
            </p:nvSpPr>
            <p:spPr bwMode="auto">
              <a:xfrm>
                <a:off x="2112" y="2592"/>
                <a:ext cx="1152" cy="24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2400"/>
              </a:p>
            </p:txBody>
          </p:sp>
          <p:sp>
            <p:nvSpPr>
              <p:cNvPr id="63570" name="Rectangle 1121"/>
              <p:cNvSpPr>
                <a:spLocks noChangeArrowheads="1"/>
              </p:cNvSpPr>
              <p:nvPr/>
            </p:nvSpPr>
            <p:spPr bwMode="auto">
              <a:xfrm>
                <a:off x="2160" y="2593"/>
                <a:ext cx="1036"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nSpc>
                    <a:spcPct val="100000"/>
                  </a:lnSpc>
                  <a:spcBef>
                    <a:spcPct val="0"/>
                  </a:spcBef>
                </a:pPr>
                <a:r>
                  <a:rPr lang="zh-CN" altLang="en-US" sz="2133">
                    <a:latin typeface="Arial" pitchFamily="34" charset="0"/>
                    <a:ea typeface="黑体" pitchFamily="49" charset="-122"/>
                  </a:rPr>
                  <a:t>联盟（虚拟）企业</a:t>
                </a:r>
              </a:p>
            </p:txBody>
          </p:sp>
        </p:grpSp>
        <p:sp>
          <p:nvSpPr>
            <p:cNvPr id="63567" name="AutoShape 1122"/>
            <p:cNvSpPr>
              <a:spLocks noChangeArrowheads="1"/>
            </p:cNvSpPr>
            <p:nvPr/>
          </p:nvSpPr>
          <p:spPr bwMode="auto">
            <a:xfrm>
              <a:off x="2256" y="2256"/>
              <a:ext cx="240" cy="192"/>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400"/>
            </a:p>
          </p:txBody>
        </p:sp>
        <p:sp>
          <p:nvSpPr>
            <p:cNvPr id="63568" name="AutoShape 1123"/>
            <p:cNvSpPr>
              <a:spLocks noChangeArrowheads="1"/>
            </p:cNvSpPr>
            <p:nvPr/>
          </p:nvSpPr>
          <p:spPr bwMode="auto">
            <a:xfrm>
              <a:off x="2736" y="2256"/>
              <a:ext cx="240" cy="192"/>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400"/>
            </a:p>
          </p:txBody>
        </p:sp>
      </p:grpSp>
      <p:grpSp>
        <p:nvGrpSpPr>
          <p:cNvPr id="328804" name="Group 1124"/>
          <p:cNvGrpSpPr>
            <a:grpSpLocks/>
          </p:cNvGrpSpPr>
          <p:nvPr/>
        </p:nvGrpSpPr>
        <p:grpSpPr bwMode="auto">
          <a:xfrm>
            <a:off x="3843508" y="2431730"/>
            <a:ext cx="3454401" cy="1008063"/>
            <a:chOff x="2064" y="1632"/>
            <a:chExt cx="1632" cy="695"/>
          </a:xfrm>
        </p:grpSpPr>
        <p:grpSp>
          <p:nvGrpSpPr>
            <p:cNvPr id="63558" name="Group 1125"/>
            <p:cNvGrpSpPr>
              <a:grpSpLocks/>
            </p:cNvGrpSpPr>
            <p:nvPr/>
          </p:nvGrpSpPr>
          <p:grpSpPr bwMode="auto">
            <a:xfrm>
              <a:off x="2064" y="2016"/>
              <a:ext cx="1632" cy="311"/>
              <a:chOff x="2256" y="2185"/>
              <a:chExt cx="1632" cy="311"/>
            </a:xfrm>
          </p:grpSpPr>
          <p:sp>
            <p:nvSpPr>
              <p:cNvPr id="63562" name="Rectangle 1126"/>
              <p:cNvSpPr>
                <a:spLocks noChangeArrowheads="1"/>
              </p:cNvSpPr>
              <p:nvPr/>
            </p:nvSpPr>
            <p:spPr bwMode="auto">
              <a:xfrm>
                <a:off x="2256" y="2185"/>
                <a:ext cx="1632" cy="311"/>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2400"/>
              </a:p>
            </p:txBody>
          </p:sp>
          <p:sp>
            <p:nvSpPr>
              <p:cNvPr id="63563" name="Rectangle 1127"/>
              <p:cNvSpPr>
                <a:spLocks noChangeArrowheads="1"/>
              </p:cNvSpPr>
              <p:nvPr/>
            </p:nvSpPr>
            <p:spPr bwMode="auto">
              <a:xfrm>
                <a:off x="2304" y="2204"/>
                <a:ext cx="522"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供应公司</a:t>
                </a:r>
              </a:p>
            </p:txBody>
          </p:sp>
          <p:sp>
            <p:nvSpPr>
              <p:cNvPr id="63564" name="Rectangle 1128"/>
              <p:cNvSpPr>
                <a:spLocks noChangeArrowheads="1"/>
              </p:cNvSpPr>
              <p:nvPr/>
            </p:nvSpPr>
            <p:spPr bwMode="auto">
              <a:xfrm>
                <a:off x="2874" y="2204"/>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制造部</a:t>
                </a:r>
              </a:p>
            </p:txBody>
          </p:sp>
          <p:sp>
            <p:nvSpPr>
              <p:cNvPr id="63565" name="Rectangle 1129"/>
              <p:cNvSpPr>
                <a:spLocks noChangeArrowheads="1"/>
              </p:cNvSpPr>
              <p:nvPr/>
            </p:nvSpPr>
            <p:spPr bwMode="auto">
              <a:xfrm>
                <a:off x="3330" y="2204"/>
                <a:ext cx="497"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销售公司</a:t>
                </a:r>
              </a:p>
            </p:txBody>
          </p:sp>
        </p:grpSp>
        <p:grpSp>
          <p:nvGrpSpPr>
            <p:cNvPr id="63559" name="Group 1130"/>
            <p:cNvGrpSpPr>
              <a:grpSpLocks/>
            </p:cNvGrpSpPr>
            <p:nvPr/>
          </p:nvGrpSpPr>
          <p:grpSpPr bwMode="auto">
            <a:xfrm>
              <a:off x="2496" y="1632"/>
              <a:ext cx="768" cy="384"/>
              <a:chOff x="2448" y="1632"/>
              <a:chExt cx="720" cy="384"/>
            </a:xfrm>
          </p:grpSpPr>
          <p:sp>
            <p:nvSpPr>
              <p:cNvPr id="63560" name="AutoShape 1131"/>
              <p:cNvSpPr>
                <a:spLocks noChangeArrowheads="1"/>
              </p:cNvSpPr>
              <p:nvPr/>
            </p:nvSpPr>
            <p:spPr bwMode="auto">
              <a:xfrm>
                <a:off x="2448" y="1632"/>
                <a:ext cx="720" cy="384"/>
              </a:xfrm>
              <a:prstGeom prst="downArrowCallout">
                <a:avLst>
                  <a:gd name="adj1" fmla="val 46875"/>
                  <a:gd name="adj2" fmla="val 46875"/>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61" name="Rectangle 1132"/>
              <p:cNvSpPr>
                <a:spLocks noChangeArrowheads="1"/>
              </p:cNvSpPr>
              <p:nvPr/>
            </p:nvSpPr>
            <p:spPr bwMode="auto">
              <a:xfrm>
                <a:off x="2544" y="1636"/>
                <a:ext cx="52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100000"/>
                  </a:lnSpc>
                  <a:spcBef>
                    <a:spcPct val="0"/>
                  </a:spcBef>
                </a:pPr>
                <a:r>
                  <a:rPr lang="zh-CN" altLang="en-US" sz="2133">
                    <a:solidFill>
                      <a:srgbClr val="FF0000"/>
                    </a:solidFill>
                    <a:latin typeface="Arial" pitchFamily="34" charset="0"/>
                    <a:ea typeface="黑体" pitchFamily="49" charset="-122"/>
                  </a:rPr>
                  <a:t>主体企业</a:t>
                </a:r>
              </a:p>
            </p:txBody>
          </p:sp>
        </p:grpSp>
      </p:grpSp>
      <p:grpSp>
        <p:nvGrpSpPr>
          <p:cNvPr id="328813" name="Group 1133"/>
          <p:cNvGrpSpPr>
            <a:grpSpLocks/>
          </p:cNvGrpSpPr>
          <p:nvPr/>
        </p:nvGrpSpPr>
        <p:grpSpPr bwMode="auto">
          <a:xfrm>
            <a:off x="7196307" y="2035779"/>
            <a:ext cx="1517650" cy="2463395"/>
            <a:chOff x="3408" y="1263"/>
            <a:chExt cx="717" cy="1698"/>
          </a:xfrm>
        </p:grpSpPr>
        <p:sp>
          <p:nvSpPr>
            <p:cNvPr id="63545" name="Rectangle 1134"/>
            <p:cNvSpPr>
              <a:spLocks noChangeArrowheads="1"/>
            </p:cNvSpPr>
            <p:nvPr/>
          </p:nvSpPr>
          <p:spPr bwMode="auto">
            <a:xfrm>
              <a:off x="3741" y="1263"/>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办事处</a:t>
              </a:r>
            </a:p>
          </p:txBody>
        </p:sp>
        <p:sp>
          <p:nvSpPr>
            <p:cNvPr id="63546" name="Rectangle 1135"/>
            <p:cNvSpPr>
              <a:spLocks noChangeArrowheads="1"/>
            </p:cNvSpPr>
            <p:nvPr/>
          </p:nvSpPr>
          <p:spPr bwMode="auto">
            <a:xfrm>
              <a:off x="3741" y="1689"/>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代理商</a:t>
              </a:r>
            </a:p>
          </p:txBody>
        </p:sp>
        <p:sp>
          <p:nvSpPr>
            <p:cNvPr id="63547" name="Rectangle 1136"/>
            <p:cNvSpPr>
              <a:spLocks noChangeArrowheads="1"/>
            </p:cNvSpPr>
            <p:nvPr/>
          </p:nvSpPr>
          <p:spPr bwMode="auto">
            <a:xfrm>
              <a:off x="3741" y="2169"/>
              <a:ext cx="384"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批发商</a:t>
              </a:r>
            </a:p>
          </p:txBody>
        </p:sp>
        <p:sp>
          <p:nvSpPr>
            <p:cNvPr id="63548" name="Rectangle 1137"/>
            <p:cNvSpPr>
              <a:spLocks noChangeArrowheads="1"/>
            </p:cNvSpPr>
            <p:nvPr/>
          </p:nvSpPr>
          <p:spPr bwMode="auto">
            <a:xfrm>
              <a:off x="3754" y="2696"/>
              <a:ext cx="365" cy="265"/>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服   务</a:t>
              </a:r>
            </a:p>
          </p:txBody>
        </p:sp>
        <p:sp>
          <p:nvSpPr>
            <p:cNvPr id="63549" name="Line 1138"/>
            <p:cNvSpPr>
              <a:spLocks noChangeShapeType="1"/>
            </p:cNvSpPr>
            <p:nvPr/>
          </p:nvSpPr>
          <p:spPr bwMode="auto">
            <a:xfrm>
              <a:off x="3552" y="1392"/>
              <a:ext cx="0" cy="144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0" name="Line 1139"/>
            <p:cNvSpPr>
              <a:spLocks noChangeShapeType="1"/>
            </p:cNvSpPr>
            <p:nvPr/>
          </p:nvSpPr>
          <p:spPr bwMode="auto">
            <a:xfrm>
              <a:off x="3552" y="1392"/>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1" name="Line 1140"/>
            <p:cNvSpPr>
              <a:spLocks noChangeShapeType="1"/>
            </p:cNvSpPr>
            <p:nvPr/>
          </p:nvSpPr>
          <p:spPr bwMode="auto">
            <a:xfrm>
              <a:off x="3552" y="1824"/>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2" name="Line 1141"/>
            <p:cNvSpPr>
              <a:spLocks noChangeShapeType="1"/>
            </p:cNvSpPr>
            <p:nvPr/>
          </p:nvSpPr>
          <p:spPr bwMode="auto">
            <a:xfrm>
              <a:off x="3552" y="2310"/>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3" name="Line 1142"/>
            <p:cNvSpPr>
              <a:spLocks noChangeShapeType="1"/>
            </p:cNvSpPr>
            <p:nvPr/>
          </p:nvSpPr>
          <p:spPr bwMode="auto">
            <a:xfrm>
              <a:off x="3408" y="2064"/>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4" name="Line 1143"/>
            <p:cNvSpPr>
              <a:spLocks noChangeShapeType="1"/>
            </p:cNvSpPr>
            <p:nvPr/>
          </p:nvSpPr>
          <p:spPr bwMode="auto">
            <a:xfrm>
              <a:off x="3552" y="2832"/>
              <a:ext cx="14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5" name="Line 1144"/>
            <p:cNvSpPr>
              <a:spLocks noChangeShapeType="1"/>
            </p:cNvSpPr>
            <p:nvPr/>
          </p:nvSpPr>
          <p:spPr bwMode="auto">
            <a:xfrm>
              <a:off x="3936" y="1488"/>
              <a:ext cx="0" cy="24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6" name="Line 1145"/>
            <p:cNvSpPr>
              <a:spLocks noChangeShapeType="1"/>
            </p:cNvSpPr>
            <p:nvPr/>
          </p:nvSpPr>
          <p:spPr bwMode="auto">
            <a:xfrm>
              <a:off x="3936" y="1920"/>
              <a:ext cx="0" cy="288"/>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57" name="Line 1146"/>
            <p:cNvSpPr>
              <a:spLocks noChangeShapeType="1"/>
            </p:cNvSpPr>
            <p:nvPr/>
          </p:nvSpPr>
          <p:spPr bwMode="auto">
            <a:xfrm>
              <a:off x="3936" y="2400"/>
              <a:ext cx="0" cy="336"/>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28827" name="Group 1147"/>
          <p:cNvGrpSpPr>
            <a:grpSpLocks/>
          </p:cNvGrpSpPr>
          <p:nvPr/>
        </p:nvGrpSpPr>
        <p:grpSpPr bwMode="auto">
          <a:xfrm>
            <a:off x="8720310" y="1896085"/>
            <a:ext cx="2425700" cy="2812636"/>
            <a:chOff x="4128" y="1167"/>
            <a:chExt cx="1146" cy="1939"/>
          </a:xfrm>
        </p:grpSpPr>
        <p:sp>
          <p:nvSpPr>
            <p:cNvPr id="63525" name="Rectangle 1148"/>
            <p:cNvSpPr>
              <a:spLocks noChangeArrowheads="1"/>
            </p:cNvSpPr>
            <p:nvPr/>
          </p:nvSpPr>
          <p:spPr bwMode="auto">
            <a:xfrm>
              <a:off x="4369" y="1592"/>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代销点</a:t>
              </a:r>
            </a:p>
          </p:txBody>
        </p:sp>
        <p:sp>
          <p:nvSpPr>
            <p:cNvPr id="63526" name="Rectangle 1149"/>
            <p:cNvSpPr>
              <a:spLocks noChangeArrowheads="1"/>
            </p:cNvSpPr>
            <p:nvPr/>
          </p:nvSpPr>
          <p:spPr bwMode="auto">
            <a:xfrm>
              <a:off x="4369" y="1838"/>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代销点</a:t>
              </a:r>
            </a:p>
          </p:txBody>
        </p:sp>
        <p:sp>
          <p:nvSpPr>
            <p:cNvPr id="63527" name="Rectangle 1150"/>
            <p:cNvSpPr>
              <a:spLocks noChangeArrowheads="1"/>
            </p:cNvSpPr>
            <p:nvPr/>
          </p:nvSpPr>
          <p:spPr bwMode="auto">
            <a:xfrm>
              <a:off x="4369" y="2073"/>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零售商</a:t>
              </a:r>
            </a:p>
          </p:txBody>
        </p:sp>
        <p:sp>
          <p:nvSpPr>
            <p:cNvPr id="63528" name="Rectangle 1151"/>
            <p:cNvSpPr>
              <a:spLocks noChangeArrowheads="1"/>
            </p:cNvSpPr>
            <p:nvPr/>
          </p:nvSpPr>
          <p:spPr bwMode="auto">
            <a:xfrm>
              <a:off x="4369" y="2312"/>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零售商</a:t>
              </a:r>
            </a:p>
          </p:txBody>
        </p:sp>
        <p:sp>
          <p:nvSpPr>
            <p:cNvPr id="63529" name="Rectangle 1152"/>
            <p:cNvSpPr>
              <a:spLocks noChangeArrowheads="1"/>
            </p:cNvSpPr>
            <p:nvPr/>
          </p:nvSpPr>
          <p:spPr bwMode="auto">
            <a:xfrm>
              <a:off x="4369" y="2607"/>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维修点</a:t>
              </a:r>
            </a:p>
          </p:txBody>
        </p:sp>
        <p:sp>
          <p:nvSpPr>
            <p:cNvPr id="63530" name="Rectangle 1153"/>
            <p:cNvSpPr>
              <a:spLocks noChangeArrowheads="1"/>
            </p:cNvSpPr>
            <p:nvPr/>
          </p:nvSpPr>
          <p:spPr bwMode="auto">
            <a:xfrm>
              <a:off x="4369" y="2841"/>
              <a:ext cx="384"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服务点</a:t>
              </a:r>
            </a:p>
          </p:txBody>
        </p:sp>
        <p:sp>
          <p:nvSpPr>
            <p:cNvPr id="63531" name="Rectangle 1154"/>
            <p:cNvSpPr>
              <a:spLocks noChangeArrowheads="1"/>
            </p:cNvSpPr>
            <p:nvPr/>
          </p:nvSpPr>
          <p:spPr bwMode="auto">
            <a:xfrm>
              <a:off x="5003" y="1167"/>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sp>
          <p:nvSpPr>
            <p:cNvPr id="63532" name="Rectangle 1155"/>
            <p:cNvSpPr>
              <a:spLocks noChangeArrowheads="1"/>
            </p:cNvSpPr>
            <p:nvPr/>
          </p:nvSpPr>
          <p:spPr bwMode="auto">
            <a:xfrm>
              <a:off x="5003" y="1406"/>
              <a:ext cx="271" cy="2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8000" tIns="48000" rIns="48000" bIns="48000" anchor="ctr">
              <a:spAutoFit/>
            </a:bodyPr>
            <a:lstStyle/>
            <a:p>
              <a:pPr algn="ctr">
                <a:lnSpc>
                  <a:spcPct val="100000"/>
                </a:lnSpc>
                <a:spcBef>
                  <a:spcPct val="0"/>
                </a:spcBef>
              </a:pPr>
              <a:r>
                <a:rPr lang="zh-CN" altLang="en-US" sz="1867">
                  <a:solidFill>
                    <a:srgbClr val="0000FF"/>
                  </a:solidFill>
                  <a:latin typeface="Arial" pitchFamily="34" charset="0"/>
                  <a:ea typeface="黑体" pitchFamily="49" charset="-122"/>
                </a:rPr>
                <a:t>客户</a:t>
              </a:r>
            </a:p>
          </p:txBody>
        </p:sp>
        <p:grpSp>
          <p:nvGrpSpPr>
            <p:cNvPr id="63533" name="Group 1156"/>
            <p:cNvGrpSpPr>
              <a:grpSpLocks/>
            </p:cNvGrpSpPr>
            <p:nvPr/>
          </p:nvGrpSpPr>
          <p:grpSpPr bwMode="auto">
            <a:xfrm>
              <a:off x="4128" y="2736"/>
              <a:ext cx="227" cy="240"/>
              <a:chOff x="4368" y="2832"/>
              <a:chExt cx="227" cy="240"/>
            </a:xfrm>
          </p:grpSpPr>
          <p:sp>
            <p:nvSpPr>
              <p:cNvPr id="63543" name="Line 1157"/>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44" name="Line 1158"/>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534" name="Group 1159"/>
            <p:cNvGrpSpPr>
              <a:grpSpLocks/>
            </p:cNvGrpSpPr>
            <p:nvPr/>
          </p:nvGrpSpPr>
          <p:grpSpPr bwMode="auto">
            <a:xfrm>
              <a:off x="4128" y="2208"/>
              <a:ext cx="227" cy="240"/>
              <a:chOff x="4368" y="2832"/>
              <a:chExt cx="227" cy="240"/>
            </a:xfrm>
          </p:grpSpPr>
          <p:sp>
            <p:nvSpPr>
              <p:cNvPr id="63541" name="Line 1160"/>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42" name="Line 1161"/>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63535" name="Group 1162"/>
            <p:cNvGrpSpPr>
              <a:grpSpLocks/>
            </p:cNvGrpSpPr>
            <p:nvPr/>
          </p:nvGrpSpPr>
          <p:grpSpPr bwMode="auto">
            <a:xfrm>
              <a:off x="4128" y="1728"/>
              <a:ext cx="227" cy="240"/>
              <a:chOff x="4368" y="2832"/>
              <a:chExt cx="227" cy="240"/>
            </a:xfrm>
          </p:grpSpPr>
          <p:sp>
            <p:nvSpPr>
              <p:cNvPr id="63539" name="Line 1163"/>
              <p:cNvSpPr>
                <a:spLocks noChangeShapeType="1"/>
              </p:cNvSpPr>
              <p:nvPr/>
            </p:nvSpPr>
            <p:spPr bwMode="auto">
              <a:xfrm flipV="1">
                <a:off x="4368" y="2832"/>
                <a:ext cx="215"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40" name="Line 1164"/>
              <p:cNvSpPr>
                <a:spLocks noChangeShapeType="1"/>
              </p:cNvSpPr>
              <p:nvPr/>
            </p:nvSpPr>
            <p:spPr bwMode="auto">
              <a:xfrm>
                <a:off x="4368" y="2928"/>
                <a:ext cx="227"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sp>
          <p:nvSpPr>
            <p:cNvPr id="63536" name="Line 1165"/>
            <p:cNvSpPr>
              <a:spLocks noChangeShapeType="1"/>
            </p:cNvSpPr>
            <p:nvPr/>
          </p:nvSpPr>
          <p:spPr bwMode="auto">
            <a:xfrm flipV="1">
              <a:off x="4128" y="1296"/>
              <a:ext cx="850" cy="96"/>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37" name="Line 1166"/>
            <p:cNvSpPr>
              <a:spLocks noChangeShapeType="1"/>
            </p:cNvSpPr>
            <p:nvPr/>
          </p:nvSpPr>
          <p:spPr bwMode="auto">
            <a:xfrm>
              <a:off x="4128" y="1392"/>
              <a:ext cx="850" cy="14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3538" name="Rectangle 1167"/>
            <p:cNvSpPr>
              <a:spLocks noChangeArrowheads="1"/>
            </p:cNvSpPr>
            <p:nvPr/>
          </p:nvSpPr>
          <p:spPr bwMode="auto">
            <a:xfrm>
              <a:off x="4412" y="1296"/>
              <a:ext cx="313"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1867">
                  <a:solidFill>
                    <a:srgbClr val="0000FF"/>
                  </a:solidFill>
                  <a:latin typeface="Arial" pitchFamily="34" charset="0"/>
                  <a:ea typeface="黑体" pitchFamily="49" charset="-122"/>
                </a:rPr>
                <a:t>直销</a:t>
              </a:r>
            </a:p>
          </p:txBody>
        </p:sp>
      </p:grpSp>
      <p:grpSp>
        <p:nvGrpSpPr>
          <p:cNvPr id="328848" name="Group 1168"/>
          <p:cNvGrpSpPr>
            <a:grpSpLocks/>
          </p:cNvGrpSpPr>
          <p:nvPr/>
        </p:nvGrpSpPr>
        <p:grpSpPr bwMode="auto">
          <a:xfrm>
            <a:off x="3233906" y="4539916"/>
            <a:ext cx="4673600" cy="369087"/>
            <a:chOff x="1536" y="2852"/>
            <a:chExt cx="2208" cy="254"/>
          </a:xfrm>
        </p:grpSpPr>
        <p:sp>
          <p:nvSpPr>
            <p:cNvPr id="63523" name="AutoShape 1169"/>
            <p:cNvSpPr>
              <a:spLocks noChangeArrowheads="1"/>
            </p:cNvSpPr>
            <p:nvPr/>
          </p:nvSpPr>
          <p:spPr bwMode="auto">
            <a:xfrm>
              <a:off x="1536" y="2928"/>
              <a:ext cx="2208" cy="102"/>
            </a:xfrm>
            <a:prstGeom prst="leftRightArrow">
              <a:avLst>
                <a:gd name="adj1" fmla="val 31602"/>
                <a:gd name="adj2" fmla="val 84083"/>
              </a:avLst>
            </a:prstGeom>
            <a:solidFill>
              <a:srgbClr val="0000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24" name="Rectangle 1170"/>
            <p:cNvSpPr>
              <a:spLocks noChangeArrowheads="1"/>
            </p:cNvSpPr>
            <p:nvPr/>
          </p:nvSpPr>
          <p:spPr bwMode="auto">
            <a:xfrm>
              <a:off x="2343" y="2852"/>
              <a:ext cx="617" cy="2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MRP/MRP </a:t>
              </a:r>
              <a:r>
                <a:rPr lang="en-US" altLang="zh-CN" sz="2400">
                  <a:solidFill>
                    <a:srgbClr val="FF0000"/>
                  </a:solidFill>
                  <a:ea typeface="华文中宋" pitchFamily="2" charset="-122"/>
                </a:rPr>
                <a:t>II</a:t>
              </a:r>
            </a:p>
          </p:txBody>
        </p:sp>
      </p:grpSp>
      <p:grpSp>
        <p:nvGrpSpPr>
          <p:cNvPr id="328851" name="Group 1171"/>
          <p:cNvGrpSpPr>
            <a:grpSpLocks/>
          </p:cNvGrpSpPr>
          <p:nvPr/>
        </p:nvGrpSpPr>
        <p:grpSpPr bwMode="auto">
          <a:xfrm>
            <a:off x="5469111" y="4785970"/>
            <a:ext cx="4578351" cy="287974"/>
            <a:chOff x="2592" y="3034"/>
            <a:chExt cx="2163" cy="199"/>
          </a:xfrm>
        </p:grpSpPr>
        <p:sp>
          <p:nvSpPr>
            <p:cNvPr id="63521" name="AutoShape 1172"/>
            <p:cNvSpPr>
              <a:spLocks noChangeArrowheads="1"/>
            </p:cNvSpPr>
            <p:nvPr/>
          </p:nvSpPr>
          <p:spPr bwMode="auto">
            <a:xfrm>
              <a:off x="2592" y="3072"/>
              <a:ext cx="2163" cy="102"/>
            </a:xfrm>
            <a:prstGeom prst="leftRightArrow">
              <a:avLst>
                <a:gd name="adj1" fmla="val 31602"/>
                <a:gd name="adj2" fmla="val 82369"/>
              </a:avLst>
            </a:prstGeom>
            <a:solidFill>
              <a:srgbClr val="0000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22" name="Rectangle 1173"/>
            <p:cNvSpPr>
              <a:spLocks noChangeArrowheads="1"/>
            </p:cNvSpPr>
            <p:nvPr/>
          </p:nvSpPr>
          <p:spPr bwMode="auto">
            <a:xfrm>
              <a:off x="3360" y="3034"/>
              <a:ext cx="211"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DRP</a:t>
              </a:r>
              <a:endParaRPr lang="en-US" altLang="zh-CN" sz="2400">
                <a:solidFill>
                  <a:srgbClr val="FF0000"/>
                </a:solidFill>
                <a:ea typeface="华文中宋" pitchFamily="2" charset="-122"/>
              </a:endParaRPr>
            </a:p>
          </p:txBody>
        </p:sp>
      </p:grpSp>
      <p:grpSp>
        <p:nvGrpSpPr>
          <p:cNvPr id="328854" name="Group 1174"/>
          <p:cNvGrpSpPr>
            <a:grpSpLocks/>
          </p:cNvGrpSpPr>
          <p:nvPr/>
        </p:nvGrpSpPr>
        <p:grpSpPr bwMode="auto">
          <a:xfrm>
            <a:off x="3843511" y="5022510"/>
            <a:ext cx="7313084" cy="287974"/>
            <a:chOff x="1824" y="3178"/>
            <a:chExt cx="3455" cy="199"/>
          </a:xfrm>
        </p:grpSpPr>
        <p:sp>
          <p:nvSpPr>
            <p:cNvPr id="63519" name="AutoShape 1175"/>
            <p:cNvSpPr>
              <a:spLocks noChangeArrowheads="1"/>
            </p:cNvSpPr>
            <p:nvPr/>
          </p:nvSpPr>
          <p:spPr bwMode="auto">
            <a:xfrm>
              <a:off x="1824" y="3210"/>
              <a:ext cx="3455" cy="102"/>
            </a:xfrm>
            <a:prstGeom prst="leftRightArrow">
              <a:avLst>
                <a:gd name="adj1" fmla="val 31602"/>
                <a:gd name="adj2" fmla="val 131570"/>
              </a:avLst>
            </a:prstGeom>
            <a:solidFill>
              <a:srgbClr val="0000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20" name="Rectangle 1176"/>
            <p:cNvSpPr>
              <a:spLocks noChangeArrowheads="1"/>
            </p:cNvSpPr>
            <p:nvPr/>
          </p:nvSpPr>
          <p:spPr bwMode="auto">
            <a:xfrm>
              <a:off x="3860" y="3178"/>
              <a:ext cx="239"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CRM</a:t>
              </a:r>
              <a:endParaRPr lang="en-US" altLang="zh-CN" sz="2400">
                <a:solidFill>
                  <a:srgbClr val="FF0000"/>
                </a:solidFill>
                <a:ea typeface="华文中宋" pitchFamily="2" charset="-122"/>
              </a:endParaRPr>
            </a:p>
          </p:txBody>
        </p:sp>
      </p:grpSp>
      <p:grpSp>
        <p:nvGrpSpPr>
          <p:cNvPr id="328857" name="Group 1177"/>
          <p:cNvGrpSpPr>
            <a:grpSpLocks/>
          </p:cNvGrpSpPr>
          <p:nvPr/>
        </p:nvGrpSpPr>
        <p:grpSpPr bwMode="auto">
          <a:xfrm>
            <a:off x="998706" y="5189195"/>
            <a:ext cx="9042400" cy="287974"/>
            <a:chOff x="480" y="3312"/>
            <a:chExt cx="4272" cy="199"/>
          </a:xfrm>
        </p:grpSpPr>
        <p:sp>
          <p:nvSpPr>
            <p:cNvPr id="63517" name="AutoShape 1178"/>
            <p:cNvSpPr>
              <a:spLocks noChangeArrowheads="1"/>
            </p:cNvSpPr>
            <p:nvPr/>
          </p:nvSpPr>
          <p:spPr bwMode="auto">
            <a:xfrm>
              <a:off x="480" y="3354"/>
              <a:ext cx="4272" cy="102"/>
            </a:xfrm>
            <a:prstGeom prst="leftRightArrow">
              <a:avLst>
                <a:gd name="adj1" fmla="val 31611"/>
                <a:gd name="adj2" fmla="val 103930"/>
              </a:avLst>
            </a:prstGeom>
            <a:solidFill>
              <a:srgbClr val="0000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18" name="Rectangle 1179"/>
            <p:cNvSpPr>
              <a:spLocks noChangeArrowheads="1"/>
            </p:cNvSpPr>
            <p:nvPr/>
          </p:nvSpPr>
          <p:spPr bwMode="auto">
            <a:xfrm>
              <a:off x="1815" y="3312"/>
              <a:ext cx="231"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SCM</a:t>
              </a:r>
              <a:endParaRPr lang="en-US" altLang="zh-CN" sz="2400">
                <a:solidFill>
                  <a:srgbClr val="FF0000"/>
                </a:solidFill>
                <a:ea typeface="华文中宋" pitchFamily="2" charset="-122"/>
              </a:endParaRPr>
            </a:p>
          </p:txBody>
        </p:sp>
      </p:grpSp>
      <p:grpSp>
        <p:nvGrpSpPr>
          <p:cNvPr id="328860" name="Group 1180"/>
          <p:cNvGrpSpPr>
            <a:grpSpLocks/>
          </p:cNvGrpSpPr>
          <p:nvPr/>
        </p:nvGrpSpPr>
        <p:grpSpPr bwMode="auto">
          <a:xfrm>
            <a:off x="998706" y="5355882"/>
            <a:ext cx="10143067" cy="287974"/>
            <a:chOff x="480" y="3504"/>
            <a:chExt cx="4792" cy="199"/>
          </a:xfrm>
        </p:grpSpPr>
        <p:sp>
          <p:nvSpPr>
            <p:cNvPr id="63515" name="AutoShape 1181"/>
            <p:cNvSpPr>
              <a:spLocks noChangeArrowheads="1"/>
            </p:cNvSpPr>
            <p:nvPr/>
          </p:nvSpPr>
          <p:spPr bwMode="auto">
            <a:xfrm>
              <a:off x="480" y="3546"/>
              <a:ext cx="4792" cy="102"/>
            </a:xfrm>
            <a:prstGeom prst="leftRightArrow">
              <a:avLst>
                <a:gd name="adj1" fmla="val 31611"/>
                <a:gd name="adj2" fmla="val 116581"/>
              </a:avLst>
            </a:prstGeom>
            <a:solidFill>
              <a:srgbClr val="0000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16" name="Rectangle 1182"/>
            <p:cNvSpPr>
              <a:spLocks noChangeArrowheads="1"/>
            </p:cNvSpPr>
            <p:nvPr/>
          </p:nvSpPr>
          <p:spPr bwMode="auto">
            <a:xfrm>
              <a:off x="2711" y="3504"/>
              <a:ext cx="189"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ERP</a:t>
              </a:r>
              <a:endParaRPr lang="en-US" altLang="zh-CN" sz="2400">
                <a:solidFill>
                  <a:srgbClr val="FF0000"/>
                </a:solidFill>
                <a:ea typeface="华文中宋" pitchFamily="2" charset="-122"/>
              </a:endParaRPr>
            </a:p>
          </p:txBody>
        </p:sp>
      </p:grpSp>
      <p:grpSp>
        <p:nvGrpSpPr>
          <p:cNvPr id="328863" name="Group 1183"/>
          <p:cNvGrpSpPr>
            <a:grpSpLocks/>
          </p:cNvGrpSpPr>
          <p:nvPr/>
        </p:nvGrpSpPr>
        <p:grpSpPr bwMode="auto">
          <a:xfrm>
            <a:off x="998706" y="5579718"/>
            <a:ext cx="10143067" cy="287974"/>
            <a:chOff x="480" y="3706"/>
            <a:chExt cx="4792" cy="199"/>
          </a:xfrm>
        </p:grpSpPr>
        <p:sp>
          <p:nvSpPr>
            <p:cNvPr id="63510" name="AutoShape 1184"/>
            <p:cNvSpPr>
              <a:spLocks noChangeArrowheads="1"/>
            </p:cNvSpPr>
            <p:nvPr/>
          </p:nvSpPr>
          <p:spPr bwMode="auto">
            <a:xfrm>
              <a:off x="480" y="3738"/>
              <a:ext cx="4792" cy="102"/>
            </a:xfrm>
            <a:prstGeom prst="leftRightArrow">
              <a:avLst>
                <a:gd name="adj1" fmla="val 31611"/>
                <a:gd name="adj2" fmla="val 116581"/>
              </a:avLst>
            </a:prstGeom>
            <a:solidFill>
              <a:srgbClr val="0000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63511" name="Rectangle 1185"/>
            <p:cNvSpPr>
              <a:spLocks noChangeArrowheads="1"/>
            </p:cNvSpPr>
            <p:nvPr/>
          </p:nvSpPr>
          <p:spPr bwMode="auto">
            <a:xfrm>
              <a:off x="2576" y="3706"/>
              <a:ext cx="451"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zh-CN" altLang="en-US" sz="1867">
                  <a:solidFill>
                    <a:srgbClr val="FF0000"/>
                  </a:solidFill>
                  <a:ea typeface="华文中宋" pitchFamily="2" charset="-122"/>
                </a:rPr>
                <a:t>电子商务</a:t>
              </a:r>
              <a:endParaRPr lang="zh-CN" altLang="en-US" sz="2400">
                <a:solidFill>
                  <a:srgbClr val="FF0000"/>
                </a:solidFill>
                <a:ea typeface="华文中宋" pitchFamily="2" charset="-122"/>
              </a:endParaRPr>
            </a:p>
          </p:txBody>
        </p:sp>
        <p:sp>
          <p:nvSpPr>
            <p:cNvPr id="63512" name="Rectangle 1186"/>
            <p:cNvSpPr>
              <a:spLocks noChangeArrowheads="1"/>
            </p:cNvSpPr>
            <p:nvPr/>
          </p:nvSpPr>
          <p:spPr bwMode="auto">
            <a:xfrm>
              <a:off x="1440" y="3706"/>
              <a:ext cx="332"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B TO B</a:t>
              </a:r>
              <a:endParaRPr lang="en-US" altLang="zh-CN" sz="2400">
                <a:solidFill>
                  <a:srgbClr val="FF0000"/>
                </a:solidFill>
                <a:ea typeface="华文中宋" pitchFamily="2" charset="-122"/>
              </a:endParaRPr>
            </a:p>
          </p:txBody>
        </p:sp>
        <p:sp>
          <p:nvSpPr>
            <p:cNvPr id="63513" name="Rectangle 1187"/>
            <p:cNvSpPr>
              <a:spLocks noChangeArrowheads="1"/>
            </p:cNvSpPr>
            <p:nvPr/>
          </p:nvSpPr>
          <p:spPr bwMode="auto">
            <a:xfrm>
              <a:off x="3808" y="3706"/>
              <a:ext cx="332"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B TO B</a:t>
              </a:r>
              <a:endParaRPr lang="en-US" altLang="zh-CN" sz="2400">
                <a:solidFill>
                  <a:srgbClr val="FF0000"/>
                </a:solidFill>
                <a:ea typeface="华文中宋" pitchFamily="2" charset="-122"/>
              </a:endParaRPr>
            </a:p>
          </p:txBody>
        </p:sp>
        <p:sp>
          <p:nvSpPr>
            <p:cNvPr id="63514" name="Rectangle 1188"/>
            <p:cNvSpPr>
              <a:spLocks noChangeArrowheads="1"/>
            </p:cNvSpPr>
            <p:nvPr/>
          </p:nvSpPr>
          <p:spPr bwMode="auto">
            <a:xfrm>
              <a:off x="4416" y="3706"/>
              <a:ext cx="336"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US" altLang="zh-CN" sz="1867">
                  <a:solidFill>
                    <a:srgbClr val="FF0000"/>
                  </a:solidFill>
                  <a:ea typeface="华文中宋" pitchFamily="2" charset="-122"/>
                </a:rPr>
                <a:t>B TO C</a:t>
              </a:r>
              <a:endParaRPr lang="en-US" altLang="zh-CN" sz="2400">
                <a:solidFill>
                  <a:srgbClr val="FF0000"/>
                </a:solidFill>
                <a:ea typeface="华文中宋" pitchFamily="2" charset="-122"/>
              </a:endParaRPr>
            </a:p>
          </p:txBody>
        </p:sp>
      </p:grpSp>
      <p:sp>
        <p:nvSpPr>
          <p:cNvPr id="328869" name="Rectangle 1189"/>
          <p:cNvSpPr>
            <a:spLocks noChangeArrowheads="1"/>
          </p:cNvSpPr>
          <p:nvPr/>
        </p:nvSpPr>
        <p:spPr bwMode="auto">
          <a:xfrm>
            <a:off x="2717439" y="3823964"/>
            <a:ext cx="1378904" cy="37965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1867">
                <a:solidFill>
                  <a:srgbClr val="0000FF"/>
                </a:solidFill>
                <a:latin typeface="Arial" pitchFamily="34" charset="0"/>
                <a:ea typeface="黑体" pitchFamily="49" charset="-122"/>
              </a:rPr>
              <a:t>运输、仓储</a:t>
            </a:r>
          </a:p>
        </p:txBody>
      </p:sp>
      <p:sp>
        <p:nvSpPr>
          <p:cNvPr id="328870" name="Rectangle 1190"/>
          <p:cNvSpPr>
            <a:spLocks noChangeArrowheads="1"/>
          </p:cNvSpPr>
          <p:nvPr/>
        </p:nvSpPr>
        <p:spPr bwMode="auto">
          <a:xfrm>
            <a:off x="6984643" y="3823964"/>
            <a:ext cx="2095445" cy="37965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zh-CN" altLang="en-US" sz="1867">
                <a:solidFill>
                  <a:srgbClr val="0000FF"/>
                </a:solidFill>
                <a:latin typeface="Arial" pitchFamily="34" charset="0"/>
                <a:ea typeface="黑体" pitchFamily="49" charset="-122"/>
              </a:rPr>
              <a:t>运输、仓储、配送</a:t>
            </a:r>
          </a:p>
        </p:txBody>
      </p:sp>
      <p:sp>
        <p:nvSpPr>
          <p:cNvPr id="328871" name="Rectangle 1191"/>
          <p:cNvSpPr>
            <a:spLocks noChangeArrowheads="1"/>
          </p:cNvSpPr>
          <p:nvPr/>
        </p:nvSpPr>
        <p:spPr bwMode="auto">
          <a:xfrm>
            <a:off x="2929107" y="5995664"/>
            <a:ext cx="6333785"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defRPr/>
            </a:pP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今后的竞争是 </a:t>
            </a:r>
            <a:r>
              <a:rPr lang="zh-CN" altLang="en-US" sz="2667">
                <a:solidFill>
                  <a:srgbClr val="0000FF"/>
                </a:solidFill>
                <a:effectLst>
                  <a:outerShdw blurRad="38100" dist="38100" dir="2700000" algn="tl">
                    <a:srgbClr val="C0C0C0"/>
                  </a:outerShdw>
                </a:effectLst>
                <a:latin typeface="黑体" pitchFamily="49" charset="-122"/>
                <a:ea typeface="黑体" pitchFamily="49" charset="-122"/>
              </a:rPr>
              <a:t>供需链</a:t>
            </a: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 对 </a:t>
            </a:r>
            <a:r>
              <a:rPr lang="zh-CN" altLang="en-US" sz="2667">
                <a:solidFill>
                  <a:srgbClr val="0000FF"/>
                </a:solidFill>
                <a:effectLst>
                  <a:outerShdw blurRad="38100" dist="38100" dir="2700000" algn="tl">
                    <a:srgbClr val="C0C0C0"/>
                  </a:outerShdw>
                </a:effectLst>
                <a:latin typeface="黑体" pitchFamily="49" charset="-122"/>
                <a:ea typeface="黑体" pitchFamily="49" charset="-122"/>
              </a:rPr>
              <a:t>供需链</a:t>
            </a:r>
            <a:r>
              <a:rPr lang="zh-CN" altLang="en-US" sz="2667">
                <a:solidFill>
                  <a:srgbClr val="FF0000"/>
                </a:solidFill>
                <a:effectLst>
                  <a:outerShdw blurRad="38100" dist="38100" dir="2700000" algn="tl">
                    <a:srgbClr val="C0C0C0"/>
                  </a:outerShdw>
                </a:effectLst>
                <a:latin typeface="黑体" pitchFamily="49" charset="-122"/>
                <a:ea typeface="黑体" pitchFamily="49" charset="-122"/>
              </a:rPr>
              <a:t> 的竞争</a:t>
            </a:r>
          </a:p>
        </p:txBody>
      </p:sp>
    </p:spTree>
    <p:extLst>
      <p:ext uri="{BB962C8B-B14F-4D97-AF65-F5344CB8AC3E}">
        <p14:creationId xmlns:p14="http://schemas.microsoft.com/office/powerpoint/2010/main" val="926846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8804"/>
                                        </p:tgtEl>
                                        <p:attrNameLst>
                                          <p:attrName>style.visibility</p:attrName>
                                        </p:attrNameLst>
                                      </p:cBhvr>
                                      <p:to>
                                        <p:strVal val="visible"/>
                                      </p:to>
                                    </p:set>
                                    <p:animEffect transition="in" filter="dissolve">
                                      <p:cBhvr>
                                        <p:cTn id="7" dur="500"/>
                                        <p:tgtEl>
                                          <p:spTgt spid="328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28746"/>
                                        </p:tgtEl>
                                        <p:attrNameLst>
                                          <p:attrName>style.visibility</p:attrName>
                                        </p:attrNameLst>
                                      </p:cBhvr>
                                      <p:to>
                                        <p:strVal val="visible"/>
                                      </p:to>
                                    </p:set>
                                    <p:anim calcmode="lin" valueType="num">
                                      <p:cBhvr additive="base">
                                        <p:cTn id="12" dur="500" fill="hold"/>
                                        <p:tgtEl>
                                          <p:spTgt spid="328746"/>
                                        </p:tgtEl>
                                        <p:attrNameLst>
                                          <p:attrName>ppt_x</p:attrName>
                                        </p:attrNameLst>
                                      </p:cBhvr>
                                      <p:tavLst>
                                        <p:tav tm="0">
                                          <p:val>
                                            <p:strVal val="0-#ppt_w/2"/>
                                          </p:val>
                                        </p:tav>
                                        <p:tav tm="100000">
                                          <p:val>
                                            <p:strVal val="#ppt_x"/>
                                          </p:val>
                                        </p:tav>
                                      </p:tavLst>
                                    </p:anim>
                                    <p:anim calcmode="lin" valueType="num">
                                      <p:cBhvr additive="base">
                                        <p:cTn id="13" dur="500" fill="hold"/>
                                        <p:tgtEl>
                                          <p:spTgt spid="3287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2" fill="hold" nodeType="afterEffect">
                                  <p:stCondLst>
                                    <p:cond delay="0"/>
                                  </p:stCondLst>
                                  <p:childTnLst>
                                    <p:set>
                                      <p:cBhvr>
                                        <p:cTn id="16" dur="1" fill="hold">
                                          <p:stCondLst>
                                            <p:cond delay="0"/>
                                          </p:stCondLst>
                                        </p:cTn>
                                        <p:tgtEl>
                                          <p:spTgt spid="328813"/>
                                        </p:tgtEl>
                                        <p:attrNameLst>
                                          <p:attrName>style.visibility</p:attrName>
                                        </p:attrNameLst>
                                      </p:cBhvr>
                                      <p:to>
                                        <p:strVal val="visible"/>
                                      </p:to>
                                    </p:set>
                                    <p:anim calcmode="lin" valueType="num">
                                      <p:cBhvr additive="base">
                                        <p:cTn id="17" dur="500" fill="hold"/>
                                        <p:tgtEl>
                                          <p:spTgt spid="328813"/>
                                        </p:tgtEl>
                                        <p:attrNameLst>
                                          <p:attrName>ppt_x</p:attrName>
                                        </p:attrNameLst>
                                      </p:cBhvr>
                                      <p:tavLst>
                                        <p:tav tm="0">
                                          <p:val>
                                            <p:strVal val="1+#ppt_w/2"/>
                                          </p:val>
                                        </p:tav>
                                        <p:tav tm="100000">
                                          <p:val>
                                            <p:strVal val="#ppt_x"/>
                                          </p:val>
                                        </p:tav>
                                      </p:tavLst>
                                    </p:anim>
                                    <p:anim calcmode="lin" valueType="num">
                                      <p:cBhvr additive="base">
                                        <p:cTn id="18" dur="500" fill="hold"/>
                                        <p:tgtEl>
                                          <p:spTgt spid="32881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4" presetClass="entr" presetSubtype="16" fill="hold" nodeType="afterEffect">
                                  <p:stCondLst>
                                    <p:cond delay="1000"/>
                                  </p:stCondLst>
                                  <p:childTnLst>
                                    <p:set>
                                      <p:cBhvr>
                                        <p:cTn id="21" dur="1" fill="hold">
                                          <p:stCondLst>
                                            <p:cond delay="0"/>
                                          </p:stCondLst>
                                        </p:cTn>
                                        <p:tgtEl>
                                          <p:spTgt spid="328848"/>
                                        </p:tgtEl>
                                        <p:attrNameLst>
                                          <p:attrName>style.visibility</p:attrName>
                                        </p:attrNameLst>
                                      </p:cBhvr>
                                      <p:to>
                                        <p:strVal val="visible"/>
                                      </p:to>
                                    </p:set>
                                    <p:animEffect transition="in" filter="box(in)">
                                      <p:cBhvr>
                                        <p:cTn id="22" dur="500"/>
                                        <p:tgtEl>
                                          <p:spTgt spid="3288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328827"/>
                                        </p:tgtEl>
                                        <p:attrNameLst>
                                          <p:attrName>style.visibility</p:attrName>
                                        </p:attrNameLst>
                                      </p:cBhvr>
                                      <p:to>
                                        <p:strVal val="visible"/>
                                      </p:to>
                                    </p:set>
                                    <p:anim calcmode="lin" valueType="num">
                                      <p:cBhvr additive="base">
                                        <p:cTn id="27" dur="500" fill="hold"/>
                                        <p:tgtEl>
                                          <p:spTgt spid="328827"/>
                                        </p:tgtEl>
                                        <p:attrNameLst>
                                          <p:attrName>ppt_x</p:attrName>
                                        </p:attrNameLst>
                                      </p:cBhvr>
                                      <p:tavLst>
                                        <p:tav tm="0">
                                          <p:val>
                                            <p:strVal val="1+#ppt_w/2"/>
                                          </p:val>
                                        </p:tav>
                                        <p:tav tm="100000">
                                          <p:val>
                                            <p:strVal val="#ppt_x"/>
                                          </p:val>
                                        </p:tav>
                                      </p:tavLst>
                                    </p:anim>
                                    <p:anim calcmode="lin" valueType="num">
                                      <p:cBhvr additive="base">
                                        <p:cTn id="28" dur="500" fill="hold"/>
                                        <p:tgtEl>
                                          <p:spTgt spid="32882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4" presetClass="entr" presetSubtype="16" fill="hold" nodeType="afterEffect">
                                  <p:stCondLst>
                                    <p:cond delay="1000"/>
                                  </p:stCondLst>
                                  <p:childTnLst>
                                    <p:set>
                                      <p:cBhvr>
                                        <p:cTn id="31" dur="1" fill="hold">
                                          <p:stCondLst>
                                            <p:cond delay="0"/>
                                          </p:stCondLst>
                                        </p:cTn>
                                        <p:tgtEl>
                                          <p:spTgt spid="328851"/>
                                        </p:tgtEl>
                                        <p:attrNameLst>
                                          <p:attrName>style.visibility</p:attrName>
                                        </p:attrNameLst>
                                      </p:cBhvr>
                                      <p:to>
                                        <p:strVal val="visible"/>
                                      </p:to>
                                    </p:set>
                                    <p:animEffect transition="in" filter="box(in)">
                                      <p:cBhvr>
                                        <p:cTn id="32" dur="500"/>
                                        <p:tgtEl>
                                          <p:spTgt spid="3288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328774"/>
                                        </p:tgtEl>
                                        <p:attrNameLst>
                                          <p:attrName>style.visibility</p:attrName>
                                        </p:attrNameLst>
                                      </p:cBhvr>
                                      <p:to>
                                        <p:strVal val="visible"/>
                                      </p:to>
                                    </p:set>
                                    <p:anim calcmode="lin" valueType="num">
                                      <p:cBhvr additive="base">
                                        <p:cTn id="37" dur="500" fill="hold"/>
                                        <p:tgtEl>
                                          <p:spTgt spid="328774"/>
                                        </p:tgtEl>
                                        <p:attrNameLst>
                                          <p:attrName>ppt_x</p:attrName>
                                        </p:attrNameLst>
                                      </p:cBhvr>
                                      <p:tavLst>
                                        <p:tav tm="0">
                                          <p:val>
                                            <p:strVal val="1+#ppt_w/2"/>
                                          </p:val>
                                        </p:tav>
                                        <p:tav tm="100000">
                                          <p:val>
                                            <p:strVal val="#ppt_x"/>
                                          </p:val>
                                        </p:tav>
                                      </p:tavLst>
                                    </p:anim>
                                    <p:anim calcmode="lin" valueType="num">
                                      <p:cBhvr additive="base">
                                        <p:cTn id="38" dur="500" fill="hold"/>
                                        <p:tgtEl>
                                          <p:spTgt spid="32877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4" presetClass="entr" presetSubtype="16" fill="hold" nodeType="afterEffect">
                                  <p:stCondLst>
                                    <p:cond delay="1000"/>
                                  </p:stCondLst>
                                  <p:childTnLst>
                                    <p:set>
                                      <p:cBhvr>
                                        <p:cTn id="41" dur="1" fill="hold">
                                          <p:stCondLst>
                                            <p:cond delay="0"/>
                                          </p:stCondLst>
                                        </p:cTn>
                                        <p:tgtEl>
                                          <p:spTgt spid="328854"/>
                                        </p:tgtEl>
                                        <p:attrNameLst>
                                          <p:attrName>style.visibility</p:attrName>
                                        </p:attrNameLst>
                                      </p:cBhvr>
                                      <p:to>
                                        <p:strVal val="visible"/>
                                      </p:to>
                                    </p:set>
                                    <p:animEffect transition="in" filter="box(in)">
                                      <p:cBhvr>
                                        <p:cTn id="42" dur="500"/>
                                        <p:tgtEl>
                                          <p:spTgt spid="3288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28757"/>
                                        </p:tgtEl>
                                        <p:attrNameLst>
                                          <p:attrName>style.visibility</p:attrName>
                                        </p:attrNameLst>
                                      </p:cBhvr>
                                      <p:to>
                                        <p:strVal val="visible"/>
                                      </p:to>
                                    </p:set>
                                    <p:anim calcmode="lin" valueType="num">
                                      <p:cBhvr additive="base">
                                        <p:cTn id="47" dur="500" fill="hold"/>
                                        <p:tgtEl>
                                          <p:spTgt spid="328757"/>
                                        </p:tgtEl>
                                        <p:attrNameLst>
                                          <p:attrName>ppt_x</p:attrName>
                                        </p:attrNameLst>
                                      </p:cBhvr>
                                      <p:tavLst>
                                        <p:tav tm="0">
                                          <p:val>
                                            <p:strVal val="0-#ppt_w/2"/>
                                          </p:val>
                                        </p:tav>
                                        <p:tav tm="100000">
                                          <p:val>
                                            <p:strVal val="#ppt_x"/>
                                          </p:val>
                                        </p:tav>
                                      </p:tavLst>
                                    </p:anim>
                                    <p:anim calcmode="lin" valueType="num">
                                      <p:cBhvr additive="base">
                                        <p:cTn id="48" dur="500" fill="hold"/>
                                        <p:tgtEl>
                                          <p:spTgt spid="32875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9" presetClass="entr" presetSubtype="0" fill="hold" nodeType="afterEffect">
                                  <p:stCondLst>
                                    <p:cond delay="0"/>
                                  </p:stCondLst>
                                  <p:childTnLst>
                                    <p:set>
                                      <p:cBhvr>
                                        <p:cTn id="51" dur="1" fill="hold">
                                          <p:stCondLst>
                                            <p:cond delay="0"/>
                                          </p:stCondLst>
                                        </p:cTn>
                                        <p:tgtEl>
                                          <p:spTgt spid="328798"/>
                                        </p:tgtEl>
                                        <p:attrNameLst>
                                          <p:attrName>style.visibility</p:attrName>
                                        </p:attrNameLst>
                                      </p:cBhvr>
                                      <p:to>
                                        <p:strVal val="visible"/>
                                      </p:to>
                                    </p:set>
                                    <p:animEffect transition="in" filter="dissolve">
                                      <p:cBhvr>
                                        <p:cTn id="52" dur="500"/>
                                        <p:tgtEl>
                                          <p:spTgt spid="328798"/>
                                        </p:tgtEl>
                                      </p:cBhvr>
                                    </p:animEffect>
                                  </p:childTnLst>
                                </p:cTn>
                              </p:par>
                            </p:childTnLst>
                          </p:cTn>
                        </p:par>
                        <p:par>
                          <p:cTn id="53" fill="hold" nodeType="afterGroup">
                            <p:stCondLst>
                              <p:cond delay="1000"/>
                            </p:stCondLst>
                            <p:childTnLst>
                              <p:par>
                                <p:cTn id="54" presetID="15" presetClass="entr" presetSubtype="0" fill="hold" grpId="0" nodeType="afterEffect">
                                  <p:stCondLst>
                                    <p:cond delay="0"/>
                                  </p:stCondLst>
                                  <p:childTnLst>
                                    <p:set>
                                      <p:cBhvr>
                                        <p:cTn id="55" dur="1" fill="hold">
                                          <p:stCondLst>
                                            <p:cond delay="0"/>
                                          </p:stCondLst>
                                        </p:cTn>
                                        <p:tgtEl>
                                          <p:spTgt spid="328869"/>
                                        </p:tgtEl>
                                        <p:attrNameLst>
                                          <p:attrName>style.visibility</p:attrName>
                                        </p:attrNameLst>
                                      </p:cBhvr>
                                      <p:to>
                                        <p:strVal val="visible"/>
                                      </p:to>
                                    </p:set>
                                    <p:anim calcmode="lin" valueType="num">
                                      <p:cBhvr>
                                        <p:cTn id="56" dur="1000" fill="hold"/>
                                        <p:tgtEl>
                                          <p:spTgt spid="328869"/>
                                        </p:tgtEl>
                                        <p:attrNameLst>
                                          <p:attrName>ppt_w</p:attrName>
                                        </p:attrNameLst>
                                      </p:cBhvr>
                                      <p:tavLst>
                                        <p:tav tm="0">
                                          <p:val>
                                            <p:fltVal val="0"/>
                                          </p:val>
                                        </p:tav>
                                        <p:tav tm="100000">
                                          <p:val>
                                            <p:strVal val="#ppt_w"/>
                                          </p:val>
                                        </p:tav>
                                      </p:tavLst>
                                    </p:anim>
                                    <p:anim calcmode="lin" valueType="num">
                                      <p:cBhvr>
                                        <p:cTn id="57" dur="1000" fill="hold"/>
                                        <p:tgtEl>
                                          <p:spTgt spid="328869"/>
                                        </p:tgtEl>
                                        <p:attrNameLst>
                                          <p:attrName>ppt_h</p:attrName>
                                        </p:attrNameLst>
                                      </p:cBhvr>
                                      <p:tavLst>
                                        <p:tav tm="0">
                                          <p:val>
                                            <p:fltVal val="0"/>
                                          </p:val>
                                        </p:tav>
                                        <p:tav tm="100000">
                                          <p:val>
                                            <p:strVal val="#ppt_h"/>
                                          </p:val>
                                        </p:tav>
                                      </p:tavLst>
                                    </p:anim>
                                    <p:anim calcmode="lin" valueType="num">
                                      <p:cBhvr>
                                        <p:cTn id="58" dur="1000" fill="hold"/>
                                        <p:tgtEl>
                                          <p:spTgt spid="32886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8869"/>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2000"/>
                            </p:stCondLst>
                            <p:childTnLst>
                              <p:par>
                                <p:cTn id="61" presetID="15" presetClass="entr" presetSubtype="0" fill="hold" grpId="0" nodeType="afterEffect">
                                  <p:stCondLst>
                                    <p:cond delay="0"/>
                                  </p:stCondLst>
                                  <p:childTnLst>
                                    <p:set>
                                      <p:cBhvr>
                                        <p:cTn id="62" dur="1" fill="hold">
                                          <p:stCondLst>
                                            <p:cond delay="0"/>
                                          </p:stCondLst>
                                        </p:cTn>
                                        <p:tgtEl>
                                          <p:spTgt spid="328870"/>
                                        </p:tgtEl>
                                        <p:attrNameLst>
                                          <p:attrName>style.visibility</p:attrName>
                                        </p:attrNameLst>
                                      </p:cBhvr>
                                      <p:to>
                                        <p:strVal val="visible"/>
                                      </p:to>
                                    </p:set>
                                    <p:anim calcmode="lin" valueType="num">
                                      <p:cBhvr>
                                        <p:cTn id="63" dur="1000" fill="hold"/>
                                        <p:tgtEl>
                                          <p:spTgt spid="328870"/>
                                        </p:tgtEl>
                                        <p:attrNameLst>
                                          <p:attrName>ppt_w</p:attrName>
                                        </p:attrNameLst>
                                      </p:cBhvr>
                                      <p:tavLst>
                                        <p:tav tm="0">
                                          <p:val>
                                            <p:fltVal val="0"/>
                                          </p:val>
                                        </p:tav>
                                        <p:tav tm="100000">
                                          <p:val>
                                            <p:strVal val="#ppt_w"/>
                                          </p:val>
                                        </p:tav>
                                      </p:tavLst>
                                    </p:anim>
                                    <p:anim calcmode="lin" valueType="num">
                                      <p:cBhvr>
                                        <p:cTn id="64" dur="1000" fill="hold"/>
                                        <p:tgtEl>
                                          <p:spTgt spid="328870"/>
                                        </p:tgtEl>
                                        <p:attrNameLst>
                                          <p:attrName>ppt_h</p:attrName>
                                        </p:attrNameLst>
                                      </p:cBhvr>
                                      <p:tavLst>
                                        <p:tav tm="0">
                                          <p:val>
                                            <p:fltVal val="0"/>
                                          </p:val>
                                        </p:tav>
                                        <p:tav tm="100000">
                                          <p:val>
                                            <p:strVal val="#ppt_h"/>
                                          </p:val>
                                        </p:tav>
                                      </p:tavLst>
                                    </p:anim>
                                    <p:anim calcmode="lin" valueType="num">
                                      <p:cBhvr>
                                        <p:cTn id="65" dur="1000" fill="hold"/>
                                        <p:tgtEl>
                                          <p:spTgt spid="32887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28870"/>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3000"/>
                            </p:stCondLst>
                            <p:childTnLst>
                              <p:par>
                                <p:cTn id="68" presetID="4" presetClass="entr" presetSubtype="16" fill="hold" nodeType="afterEffect">
                                  <p:stCondLst>
                                    <p:cond delay="1000"/>
                                  </p:stCondLst>
                                  <p:childTnLst>
                                    <p:set>
                                      <p:cBhvr>
                                        <p:cTn id="69" dur="1" fill="hold">
                                          <p:stCondLst>
                                            <p:cond delay="0"/>
                                          </p:stCondLst>
                                        </p:cTn>
                                        <p:tgtEl>
                                          <p:spTgt spid="328857"/>
                                        </p:tgtEl>
                                        <p:attrNameLst>
                                          <p:attrName>style.visibility</p:attrName>
                                        </p:attrNameLst>
                                      </p:cBhvr>
                                      <p:to>
                                        <p:strVal val="visible"/>
                                      </p:to>
                                    </p:set>
                                    <p:animEffect transition="in" filter="box(in)">
                                      <p:cBhvr>
                                        <p:cTn id="70" dur="500"/>
                                        <p:tgtEl>
                                          <p:spTgt spid="32885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nodeType="clickEffect">
                                  <p:stCondLst>
                                    <p:cond delay="0"/>
                                  </p:stCondLst>
                                  <p:childTnLst>
                                    <p:set>
                                      <p:cBhvr>
                                        <p:cTn id="74" dur="1" fill="hold">
                                          <p:stCondLst>
                                            <p:cond delay="0"/>
                                          </p:stCondLst>
                                        </p:cTn>
                                        <p:tgtEl>
                                          <p:spTgt spid="328860"/>
                                        </p:tgtEl>
                                        <p:attrNameLst>
                                          <p:attrName>style.visibility</p:attrName>
                                        </p:attrNameLst>
                                      </p:cBhvr>
                                      <p:to>
                                        <p:strVal val="visible"/>
                                      </p:to>
                                    </p:set>
                                    <p:animEffect transition="in" filter="box(in)">
                                      <p:cBhvr>
                                        <p:cTn id="75" dur="500"/>
                                        <p:tgtEl>
                                          <p:spTgt spid="32886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328863"/>
                                        </p:tgtEl>
                                        <p:attrNameLst>
                                          <p:attrName>style.visibility</p:attrName>
                                        </p:attrNameLst>
                                      </p:cBhvr>
                                      <p:to>
                                        <p:strVal val="visible"/>
                                      </p:to>
                                    </p:set>
                                    <p:animEffect transition="in" filter="box(in)">
                                      <p:cBhvr>
                                        <p:cTn id="80" dur="500"/>
                                        <p:tgtEl>
                                          <p:spTgt spid="328863"/>
                                        </p:tgtEl>
                                      </p:cBhvr>
                                    </p:animEffect>
                                  </p:childTnLst>
                                </p:cTn>
                              </p:par>
                            </p:childTnLst>
                          </p:cTn>
                        </p:par>
                        <p:par>
                          <p:cTn id="81" fill="hold" nodeType="afterGroup">
                            <p:stCondLst>
                              <p:cond delay="500"/>
                            </p:stCondLst>
                            <p:childTnLst>
                              <p:par>
                                <p:cTn id="82" presetID="4" presetClass="entr" presetSubtype="32" fill="hold" grpId="0" nodeType="afterEffect">
                                  <p:stCondLst>
                                    <p:cond delay="0"/>
                                  </p:stCondLst>
                                  <p:childTnLst>
                                    <p:set>
                                      <p:cBhvr>
                                        <p:cTn id="83" dur="1" fill="hold">
                                          <p:stCondLst>
                                            <p:cond delay="0"/>
                                          </p:stCondLst>
                                        </p:cTn>
                                        <p:tgtEl>
                                          <p:spTgt spid="328743"/>
                                        </p:tgtEl>
                                        <p:attrNameLst>
                                          <p:attrName>style.visibility</p:attrName>
                                        </p:attrNameLst>
                                      </p:cBhvr>
                                      <p:to>
                                        <p:strVal val="visible"/>
                                      </p:to>
                                    </p:set>
                                    <p:animEffect transition="in" filter="box(out)">
                                      <p:cBhvr>
                                        <p:cTn id="84" dur="500"/>
                                        <p:tgtEl>
                                          <p:spTgt spid="328743"/>
                                        </p:tgtEl>
                                      </p:cBhvr>
                                    </p:animEffect>
                                  </p:childTnLst>
                                </p:cTn>
                              </p:par>
                            </p:childTnLst>
                          </p:cTn>
                        </p:par>
                        <p:par>
                          <p:cTn id="85" fill="hold" nodeType="afterGroup">
                            <p:stCondLst>
                              <p:cond delay="1000"/>
                            </p:stCondLst>
                            <p:childTnLst>
                              <p:par>
                                <p:cTn id="86" presetID="4" presetClass="entr" presetSubtype="32" fill="hold" grpId="0" nodeType="afterEffect">
                                  <p:stCondLst>
                                    <p:cond delay="0"/>
                                  </p:stCondLst>
                                  <p:childTnLst>
                                    <p:set>
                                      <p:cBhvr>
                                        <p:cTn id="87" dur="1" fill="hold">
                                          <p:stCondLst>
                                            <p:cond delay="0"/>
                                          </p:stCondLst>
                                        </p:cTn>
                                        <p:tgtEl>
                                          <p:spTgt spid="328744"/>
                                        </p:tgtEl>
                                        <p:attrNameLst>
                                          <p:attrName>style.visibility</p:attrName>
                                        </p:attrNameLst>
                                      </p:cBhvr>
                                      <p:to>
                                        <p:strVal val="visible"/>
                                      </p:to>
                                    </p:set>
                                    <p:animEffect transition="in" filter="box(out)">
                                      <p:cBhvr>
                                        <p:cTn id="88" dur="500"/>
                                        <p:tgtEl>
                                          <p:spTgt spid="328744"/>
                                        </p:tgtEl>
                                      </p:cBhvr>
                                    </p:animEffect>
                                  </p:childTnLst>
                                </p:cTn>
                              </p:par>
                            </p:childTnLst>
                          </p:cTn>
                        </p:par>
                        <p:par>
                          <p:cTn id="89" fill="hold" nodeType="afterGroup">
                            <p:stCondLst>
                              <p:cond delay="1500"/>
                            </p:stCondLst>
                            <p:childTnLst>
                              <p:par>
                                <p:cTn id="90" presetID="4" presetClass="entr" presetSubtype="32" fill="hold" grpId="0" nodeType="afterEffect">
                                  <p:stCondLst>
                                    <p:cond delay="0"/>
                                  </p:stCondLst>
                                  <p:childTnLst>
                                    <p:set>
                                      <p:cBhvr>
                                        <p:cTn id="91" dur="1" fill="hold">
                                          <p:stCondLst>
                                            <p:cond delay="0"/>
                                          </p:stCondLst>
                                        </p:cTn>
                                        <p:tgtEl>
                                          <p:spTgt spid="328871"/>
                                        </p:tgtEl>
                                        <p:attrNameLst>
                                          <p:attrName>style.visibility</p:attrName>
                                        </p:attrNameLst>
                                      </p:cBhvr>
                                      <p:to>
                                        <p:strVal val="visible"/>
                                      </p:to>
                                    </p:set>
                                    <p:animEffect transition="in" filter="box(out)">
                                      <p:cBhvr>
                                        <p:cTn id="92" dur="500"/>
                                        <p:tgtEl>
                                          <p:spTgt spid="328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43" grpId="0" animBg="1"/>
      <p:bldP spid="328744" grpId="0" animBg="1"/>
      <p:bldP spid="328869" grpId="0" animBg="1" autoUpdateAnimBg="0"/>
      <p:bldP spid="328870" grpId="0" animBg="1" autoUpdateAnimBg="0"/>
      <p:bldP spid="32887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noAutofit/>
          </a:bodyPr>
          <a:lstStyle/>
          <a:p>
            <a:pPr rtl="0"/>
            <a:r>
              <a:rPr lang="zh-CN" altLang="en-US" dirty="0">
                <a:cs typeface="Segoe UI Light" panose="020B0502040204020203" pitchFamily="34" charset="0"/>
              </a:rPr>
              <a:t>沙盘中的战略</a:t>
            </a:r>
            <a:endParaRPr lang="zh-cn" dirty="0">
              <a:cs typeface="Segoe UI Light" panose="020B0502040204020203" pitchFamily="34" charset="0"/>
            </a:endParaRPr>
          </a:p>
        </p:txBody>
      </p:sp>
      <p:sp>
        <p:nvSpPr>
          <p:cNvPr id="38" name="内容占位符 17"/>
          <p:cNvSpPr txBox="1">
            <a:spLocks/>
          </p:cNvSpPr>
          <p:nvPr/>
        </p:nvSpPr>
        <p:spPr>
          <a:xfrm>
            <a:off x="985162" y="1524708"/>
            <a:ext cx="5243614" cy="524065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spcAft>
                <a:spcPts val="600"/>
              </a:spcAft>
              <a:buAutoNum type="alphaUcPeriod"/>
              <a:defRPr/>
            </a:pPr>
            <a:r>
              <a:rPr lang="zh-CN" altLang="en-US" dirty="0">
                <a:latin typeface="微软雅黑" panose="020B0503020204020204" pitchFamily="34" charset="-122"/>
                <a:ea typeface="微软雅黑" panose="020B0503020204020204" pitchFamily="34" charset="-122"/>
                <a:cs typeface="Segoe UI" panose="020B0502040204020203" pitchFamily="34" charset="0"/>
              </a:rPr>
              <a:t> 提高利润的策略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1. </a:t>
            </a:r>
            <a:r>
              <a:rPr lang="zh-CN" altLang="en-US" dirty="0">
                <a:latin typeface="微软雅黑" panose="020B0503020204020204" pitchFamily="34" charset="-122"/>
                <a:ea typeface="微软雅黑" panose="020B0503020204020204" pitchFamily="34" charset="-122"/>
                <a:cs typeface="Segoe UI" panose="020B0502040204020203" pitchFamily="34" charset="0"/>
              </a:rPr>
              <a:t>总销售额不变，增加收入，减少费用</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2. </a:t>
            </a:r>
            <a:r>
              <a:rPr lang="zh-CN" altLang="en-US" dirty="0">
                <a:latin typeface="微软雅黑" panose="020B0503020204020204" pitchFamily="34" charset="-122"/>
                <a:ea typeface="微软雅黑" panose="020B0503020204020204" pitchFamily="34" charset="-122"/>
                <a:cs typeface="Segoe UI" panose="020B0502040204020203" pitchFamily="34" charset="0"/>
              </a:rPr>
              <a:t>增加销售额，收入与费用等比增加，利润（收入</a:t>
            </a:r>
            <a:r>
              <a:rPr lang="en-US" altLang="zh-CN" dirty="0">
                <a:latin typeface="微软雅黑" panose="020B0503020204020204" pitchFamily="34" charset="-122"/>
                <a:ea typeface="微软雅黑" panose="020B0503020204020204" pitchFamily="34" charset="-122"/>
                <a:cs typeface="Segoe UI" panose="020B0502040204020203" pitchFamily="34" charset="0"/>
              </a:rPr>
              <a:t>-</a:t>
            </a:r>
            <a:r>
              <a:rPr lang="zh-CN" altLang="en-US" dirty="0">
                <a:latin typeface="微软雅黑" panose="020B0503020204020204" pitchFamily="34" charset="-122"/>
                <a:ea typeface="微软雅黑" panose="020B0503020204020204" pitchFamily="34" charset="-122"/>
                <a:cs typeface="Segoe UI" panose="020B0502040204020203" pitchFamily="34" charset="0"/>
              </a:rPr>
              <a:t>费用）增加</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lvl="0" rtl="0">
              <a:spcAft>
                <a:spcPts val="600"/>
              </a:spcAft>
              <a:buAutoNum type="alphaUcPeriod" startAt="2"/>
              <a:defRPr/>
            </a:pPr>
            <a:r>
              <a:rPr lang="zh-CN" altLang="en-US" dirty="0">
                <a:latin typeface="微软雅黑" panose="020B0503020204020204" pitchFamily="34" charset="-122"/>
                <a:ea typeface="微软雅黑" panose="020B0503020204020204" pitchFamily="34" charset="-122"/>
                <a:cs typeface="Segoe UI" panose="020B0502040204020203" pitchFamily="34" charset="0"/>
              </a:rPr>
              <a:t> 广告策略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高广告策略</a:t>
            </a:r>
            <a:r>
              <a:rPr lang="en-US" altLang="zh-CN" dirty="0">
                <a:latin typeface="微软雅黑" panose="020B0503020204020204" pitchFamily="34" charset="-122"/>
                <a:ea typeface="微软雅黑" panose="020B0503020204020204" pitchFamily="34" charset="-122"/>
                <a:cs typeface="Segoe UI" panose="020B0502040204020203" pitchFamily="34" charset="0"/>
              </a:rPr>
              <a:t> / </a:t>
            </a:r>
            <a:r>
              <a:rPr lang="zh-CN" altLang="en-US" dirty="0">
                <a:latin typeface="微软雅黑" panose="020B0503020204020204" pitchFamily="34" charset="-122"/>
                <a:ea typeface="微软雅黑" panose="020B0503020204020204" pitchFamily="34" charset="-122"/>
                <a:cs typeface="Segoe UI" panose="020B0502040204020203" pitchFamily="34" charset="0"/>
              </a:rPr>
              <a:t>低广告策略</a:t>
            </a:r>
            <a:r>
              <a:rPr lang="en-US" altLang="zh-CN" dirty="0">
                <a:latin typeface="微软雅黑" panose="020B0503020204020204" pitchFamily="34" charset="-122"/>
                <a:ea typeface="微软雅黑" panose="020B0503020204020204" pitchFamily="34" charset="-122"/>
                <a:cs typeface="Segoe UI" panose="020B0502040204020203" pitchFamily="34" charset="0"/>
              </a:rPr>
              <a:t> / </a:t>
            </a:r>
            <a:r>
              <a:rPr lang="zh-CN" altLang="en-US" dirty="0">
                <a:latin typeface="微软雅黑" panose="020B0503020204020204" pitchFamily="34" charset="-122"/>
                <a:ea typeface="微软雅黑" panose="020B0503020204020204" pitchFamily="34" charset="-122"/>
                <a:cs typeface="Segoe UI" panose="020B0502040204020203" pitchFamily="34" charset="0"/>
              </a:rPr>
              <a:t>中等广告跟随策略</a:t>
            </a:r>
            <a:r>
              <a:rPr lang="en-US" altLang="zh-CN" dirty="0">
                <a:latin typeface="微软雅黑" panose="020B0503020204020204" pitchFamily="34" charset="-122"/>
                <a:ea typeface="微软雅黑" panose="020B0503020204020204" pitchFamily="34" charset="-122"/>
                <a:cs typeface="Segoe UI" panose="020B0502040204020203" pitchFamily="34" charset="0"/>
              </a:rPr>
              <a:t> / </a:t>
            </a:r>
            <a:r>
              <a:rPr lang="zh-CN" altLang="en-US" dirty="0">
                <a:latin typeface="微软雅黑" panose="020B0503020204020204" pitchFamily="34" charset="-122"/>
                <a:ea typeface="微软雅黑" panose="020B0503020204020204" pitchFamily="34" charset="-122"/>
                <a:cs typeface="Segoe UI" panose="020B0502040204020203" pitchFamily="34" charset="0"/>
              </a:rPr>
              <a:t>广告分散策略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 </a:t>
            </a:r>
            <a:r>
              <a:rPr lang="zh-CN" altLang="en-US" dirty="0">
                <a:latin typeface="微软雅黑" panose="020B0503020204020204" pitchFamily="34" charset="-122"/>
                <a:ea typeface="微软雅黑" panose="020B0503020204020204" pitchFamily="34" charset="-122"/>
                <a:cs typeface="Segoe UI" panose="020B0502040204020203" pitchFamily="34" charset="0"/>
              </a:rPr>
              <a:t>广告集中策略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C.   </a:t>
            </a:r>
            <a:r>
              <a:rPr lang="zh-CN" altLang="en-US" dirty="0">
                <a:latin typeface="微软雅黑" panose="020B0503020204020204" pitchFamily="34" charset="-122"/>
                <a:ea typeface="微软雅黑" panose="020B0503020204020204" pitchFamily="34" charset="-122"/>
                <a:cs typeface="Segoe UI" panose="020B0502040204020203" pitchFamily="34" charset="0"/>
              </a:rPr>
              <a:t>产品组合策略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专</a:t>
            </a:r>
            <a:r>
              <a:rPr lang="en-US" altLang="zh-CN" dirty="0">
                <a:latin typeface="微软雅黑" panose="020B0503020204020204" pitchFamily="34" charset="-122"/>
                <a:ea typeface="微软雅黑" panose="020B0503020204020204" pitchFamily="34" charset="-122"/>
                <a:cs typeface="Segoe UI" panose="020B0502040204020203" pitchFamily="34" charset="0"/>
              </a:rPr>
              <a:t>P3</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a:t>
            </a:r>
            <a:r>
              <a:rPr lang="en-US" altLang="zh-CN" dirty="0">
                <a:latin typeface="微软雅黑" panose="020B0503020204020204" pitchFamily="34" charset="-122"/>
                <a:ea typeface="微软雅黑" panose="020B0503020204020204" pitchFamily="34" charset="-122"/>
                <a:cs typeface="Segoe UI" panose="020B0502040204020203" pitchFamily="34" charset="0"/>
              </a:rPr>
              <a:t>  / P2P3</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P1P4</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P1P2</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P1P3</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 P1P2P3</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P1P2P3P4</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专</a:t>
            </a:r>
            <a:r>
              <a:rPr lang="en-US" altLang="zh-CN" dirty="0">
                <a:latin typeface="微软雅黑" panose="020B0503020204020204" pitchFamily="34" charset="-122"/>
                <a:ea typeface="微软雅黑" panose="020B0503020204020204" pitchFamily="34" charset="-122"/>
                <a:cs typeface="Segoe UI" panose="020B0502040204020203" pitchFamily="34" charset="0"/>
              </a:rPr>
              <a:t>P1</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专</a:t>
            </a:r>
            <a:r>
              <a:rPr lang="en-US" altLang="zh-CN" dirty="0">
                <a:latin typeface="微软雅黑" panose="020B0503020204020204" pitchFamily="34" charset="-122"/>
                <a:ea typeface="微软雅黑" panose="020B0503020204020204" pitchFamily="34" charset="-122"/>
                <a:cs typeface="Segoe UI" panose="020B0502040204020203" pitchFamily="34" charset="0"/>
              </a:rPr>
              <a:t>P2</a:t>
            </a:r>
            <a:r>
              <a:rPr lang="zh-CN" altLang="en-US" dirty="0">
                <a:latin typeface="微软雅黑" panose="020B0503020204020204" pitchFamily="34" charset="-122"/>
                <a:ea typeface="微软雅黑" panose="020B0503020204020204" pitchFamily="34" charset="-122"/>
                <a:cs typeface="Segoe UI" panose="020B0502040204020203" pitchFamily="34" charset="0"/>
              </a:rPr>
              <a:t>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产品组合一般以卖完为原则，开局不宜全部研发 </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内容占位符 17">
            <a:extLst>
              <a:ext uri="{FF2B5EF4-FFF2-40B4-BE49-F238E27FC236}">
                <a16:creationId xmlns:a16="http://schemas.microsoft.com/office/drawing/2014/main" id="{F38D1320-8658-4824-A8ED-FAFF55F49540}"/>
              </a:ext>
            </a:extLst>
          </p:cNvPr>
          <p:cNvSpPr txBox="1">
            <a:spLocks/>
          </p:cNvSpPr>
          <p:nvPr/>
        </p:nvSpPr>
        <p:spPr>
          <a:xfrm>
            <a:off x="6852584" y="1524708"/>
            <a:ext cx="4734366" cy="479420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D.  </a:t>
            </a:r>
            <a:r>
              <a:rPr lang="zh-CN" altLang="en-US" dirty="0">
                <a:latin typeface="微软雅黑" panose="020B0503020204020204" pitchFamily="34" charset="-122"/>
                <a:ea typeface="微软雅黑" panose="020B0503020204020204" pitchFamily="34" charset="-122"/>
                <a:cs typeface="Segoe UI" panose="020B0502040204020203" pitchFamily="34" charset="0"/>
              </a:rPr>
              <a:t>决策策略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霸王策略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跟随策略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回避策略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博弈策略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lvl="0" rtl="0">
              <a:spcAft>
                <a:spcPts val="600"/>
              </a:spcAft>
              <a:buAutoNum type="alphaUcPeriod" startAt="5"/>
              <a:defRPr/>
            </a:pPr>
            <a:r>
              <a:rPr lang="zh-CN" altLang="en-US" dirty="0">
                <a:latin typeface="微软雅黑" panose="020B0503020204020204" pitchFamily="34" charset="-122"/>
                <a:ea typeface="微软雅黑" panose="020B0503020204020204" pitchFamily="34" charset="-122"/>
                <a:cs typeface="Segoe UI" panose="020B0502040204020203" pitchFamily="34" charset="0"/>
              </a:rPr>
              <a:t>融资策略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长贷策略</a:t>
            </a:r>
            <a:r>
              <a:rPr lang="en-US" altLang="zh-CN" dirty="0">
                <a:latin typeface="微软雅黑" panose="020B0503020204020204" pitchFamily="34" charset="-122"/>
                <a:ea typeface="微软雅黑" panose="020B0503020204020204" pitchFamily="34" charset="-122"/>
                <a:cs typeface="Segoe UI" panose="020B0502040204020203" pitchFamily="34" charset="0"/>
              </a:rPr>
              <a:t> / </a:t>
            </a:r>
            <a:r>
              <a:rPr lang="zh-CN" altLang="en-US" dirty="0">
                <a:latin typeface="微软雅黑" panose="020B0503020204020204" pitchFamily="34" charset="-122"/>
                <a:ea typeface="微软雅黑" panose="020B0503020204020204" pitchFamily="34" charset="-122"/>
                <a:cs typeface="Segoe UI" panose="020B0502040204020203" pitchFamily="34" charset="0"/>
              </a:rPr>
              <a:t>短贷策略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长短贷结合策略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F.</a:t>
            </a:r>
            <a:r>
              <a:rPr lang="zh-CN" altLang="en-US" dirty="0">
                <a:latin typeface="微软雅黑" panose="020B0503020204020204" pitchFamily="34" charset="-122"/>
                <a:ea typeface="微软雅黑" panose="020B0503020204020204" pitchFamily="34" charset="-122"/>
                <a:cs typeface="Segoe UI" panose="020B0502040204020203" pitchFamily="34" charset="0"/>
              </a:rPr>
              <a:t>   生产线开局组合策略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全柔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柔自结合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全自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全手工线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柔手结合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柔租结合</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zh-CN" altLang="en-US" dirty="0">
                <a:latin typeface="微软雅黑" panose="020B0503020204020204" pitchFamily="34" charset="-122"/>
                <a:ea typeface="微软雅黑" panose="020B0503020204020204" pitchFamily="34" charset="-122"/>
                <a:cs typeface="Segoe UI" panose="020B0502040204020203" pitchFamily="34" charset="0"/>
              </a:rPr>
              <a:t>      厂房策略</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小厂房开局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大厂房开局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租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买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买转租 </a:t>
            </a: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dirty="0">
                <a:latin typeface="微软雅黑" panose="020B0503020204020204" pitchFamily="34" charset="-122"/>
                <a:ea typeface="微软雅黑" panose="020B0503020204020204" pitchFamily="34" charset="-122"/>
                <a:cs typeface="Segoe UI" panose="020B0502040204020203" pitchFamily="34" charset="0"/>
              </a:rPr>
              <a:t>租转买</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dirty="0">
                <a:latin typeface="微软雅黑" panose="020B0503020204020204" pitchFamily="34" charset="-122"/>
                <a:ea typeface="微软雅黑" panose="020B0503020204020204" pitchFamily="34" charset="-122"/>
                <a:cs typeface="Segoe UI" panose="020B0502040204020203" pitchFamily="34" charset="0"/>
              </a:rPr>
              <a:t>                      </a:t>
            </a:r>
            <a:r>
              <a:rPr lang="zh-CN" altLang="en-US" sz="1400" b="1"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所有策略都要以数字说话！</a:t>
            </a:r>
            <a:r>
              <a:rPr lang="en-US" altLang="zh-CN" sz="1400" b="1"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  </a:t>
            </a:r>
          </a:p>
        </p:txBody>
      </p:sp>
      <p:grpSp>
        <p:nvGrpSpPr>
          <p:cNvPr id="7" name="组 32" descr="带有编号 1（表示第 1 步）的小圆圈">
            <a:extLst>
              <a:ext uri="{FF2B5EF4-FFF2-40B4-BE49-F238E27FC236}">
                <a16:creationId xmlns:a16="http://schemas.microsoft.com/office/drawing/2014/main" id="{D70DB817-4287-4608-9DB8-961129F88023}"/>
              </a:ext>
            </a:extLst>
          </p:cNvPr>
          <p:cNvGrpSpPr/>
          <p:nvPr/>
        </p:nvGrpSpPr>
        <p:grpSpPr bwMode="blackWhite">
          <a:xfrm>
            <a:off x="884337" y="1524708"/>
            <a:ext cx="426439" cy="369332"/>
            <a:chOff x="6950897" y="671996"/>
            <a:chExt cx="558179" cy="488393"/>
          </a:xfrm>
        </p:grpSpPr>
        <p:sp>
          <p:nvSpPr>
            <p:cNvPr id="9" name="椭圆形 33" descr="小圆圈">
              <a:extLst>
                <a:ext uri="{FF2B5EF4-FFF2-40B4-BE49-F238E27FC236}">
                  <a16:creationId xmlns:a16="http://schemas.microsoft.com/office/drawing/2014/main" id="{D8EF6549-293E-4483-B56A-7B73496CF418}"/>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10" name="文本框 9" descr="编号 1">
              <a:extLst>
                <a:ext uri="{FF2B5EF4-FFF2-40B4-BE49-F238E27FC236}">
                  <a16:creationId xmlns:a16="http://schemas.microsoft.com/office/drawing/2014/main" id="{29ED2207-C54E-4AD2-892F-56229FE9EAAD}"/>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A</a:t>
              </a:r>
              <a:endParaRPr lang="zh-CN" altLang="en-US" dirty="0">
                <a:solidFill>
                  <a:schemeClr val="bg1"/>
                </a:solidFill>
                <a:latin typeface="+mn-ea"/>
                <a:cs typeface="Segoe UI Semibold" panose="020B0702040204020203" pitchFamily="34" charset="0"/>
              </a:endParaRPr>
            </a:p>
          </p:txBody>
        </p:sp>
      </p:grpSp>
      <p:grpSp>
        <p:nvGrpSpPr>
          <p:cNvPr id="11" name="组 32" descr="带有编号 1（表示第 1 步）的小圆圈">
            <a:extLst>
              <a:ext uri="{FF2B5EF4-FFF2-40B4-BE49-F238E27FC236}">
                <a16:creationId xmlns:a16="http://schemas.microsoft.com/office/drawing/2014/main" id="{9333D316-0B01-41EC-BB28-5C786F16645B}"/>
              </a:ext>
            </a:extLst>
          </p:cNvPr>
          <p:cNvGrpSpPr/>
          <p:nvPr/>
        </p:nvGrpSpPr>
        <p:grpSpPr bwMode="blackWhite">
          <a:xfrm>
            <a:off x="884337" y="2809872"/>
            <a:ext cx="426439" cy="369332"/>
            <a:chOff x="6950897" y="671996"/>
            <a:chExt cx="558179" cy="488393"/>
          </a:xfrm>
        </p:grpSpPr>
        <p:sp>
          <p:nvSpPr>
            <p:cNvPr id="12" name="椭圆形 33" descr="小圆圈">
              <a:extLst>
                <a:ext uri="{FF2B5EF4-FFF2-40B4-BE49-F238E27FC236}">
                  <a16:creationId xmlns:a16="http://schemas.microsoft.com/office/drawing/2014/main" id="{31B09243-2C8A-44F2-9019-6E26E730A240}"/>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13" name="文本框 12" descr="编号 1">
              <a:extLst>
                <a:ext uri="{FF2B5EF4-FFF2-40B4-BE49-F238E27FC236}">
                  <a16:creationId xmlns:a16="http://schemas.microsoft.com/office/drawing/2014/main" id="{55D731AC-F30E-49B3-8C35-8D7F1D1EF1A3}"/>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B</a:t>
              </a:r>
              <a:endParaRPr lang="zh-CN" altLang="en-US" dirty="0">
                <a:solidFill>
                  <a:schemeClr val="bg1"/>
                </a:solidFill>
                <a:latin typeface="+mn-ea"/>
                <a:cs typeface="Segoe UI Semibold" panose="020B0702040204020203" pitchFamily="34" charset="0"/>
              </a:endParaRPr>
            </a:p>
          </p:txBody>
        </p:sp>
      </p:grpSp>
      <p:grpSp>
        <p:nvGrpSpPr>
          <p:cNvPr id="14" name="组 32" descr="带有编号 1（表示第 1 步）的小圆圈">
            <a:extLst>
              <a:ext uri="{FF2B5EF4-FFF2-40B4-BE49-F238E27FC236}">
                <a16:creationId xmlns:a16="http://schemas.microsoft.com/office/drawing/2014/main" id="{103FD0CC-CC86-4071-BB22-ED455FB3E530}"/>
              </a:ext>
            </a:extLst>
          </p:cNvPr>
          <p:cNvGrpSpPr/>
          <p:nvPr/>
        </p:nvGrpSpPr>
        <p:grpSpPr bwMode="blackWhite">
          <a:xfrm>
            <a:off x="880179" y="4095036"/>
            <a:ext cx="426439" cy="369332"/>
            <a:chOff x="6950897" y="671996"/>
            <a:chExt cx="558179" cy="488393"/>
          </a:xfrm>
        </p:grpSpPr>
        <p:sp>
          <p:nvSpPr>
            <p:cNvPr id="15" name="椭圆形 33" descr="小圆圈">
              <a:extLst>
                <a:ext uri="{FF2B5EF4-FFF2-40B4-BE49-F238E27FC236}">
                  <a16:creationId xmlns:a16="http://schemas.microsoft.com/office/drawing/2014/main" id="{762E45F8-AD2B-4900-ABCB-F295A1BD3BF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16" name="文本框 15" descr="编号 1">
              <a:extLst>
                <a:ext uri="{FF2B5EF4-FFF2-40B4-BE49-F238E27FC236}">
                  <a16:creationId xmlns:a16="http://schemas.microsoft.com/office/drawing/2014/main" id="{30C49D43-6228-4E82-8EB7-D9BC9DA90240}"/>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C</a:t>
              </a:r>
              <a:endParaRPr lang="zh-CN" altLang="en-US" dirty="0">
                <a:solidFill>
                  <a:schemeClr val="bg1"/>
                </a:solidFill>
                <a:latin typeface="+mn-ea"/>
                <a:cs typeface="Segoe UI Semibold" panose="020B0702040204020203" pitchFamily="34" charset="0"/>
              </a:endParaRPr>
            </a:p>
          </p:txBody>
        </p:sp>
      </p:grpSp>
      <p:grpSp>
        <p:nvGrpSpPr>
          <p:cNvPr id="17" name="组 32" descr="带有编号 1（表示第 1 步）的小圆圈">
            <a:extLst>
              <a:ext uri="{FF2B5EF4-FFF2-40B4-BE49-F238E27FC236}">
                <a16:creationId xmlns:a16="http://schemas.microsoft.com/office/drawing/2014/main" id="{6BE2FEF6-E7A9-4CA5-8EB0-166D4AAA6A84}"/>
              </a:ext>
            </a:extLst>
          </p:cNvPr>
          <p:cNvGrpSpPr/>
          <p:nvPr/>
        </p:nvGrpSpPr>
        <p:grpSpPr bwMode="blackWhite">
          <a:xfrm>
            <a:off x="6707382" y="1524708"/>
            <a:ext cx="426439" cy="369332"/>
            <a:chOff x="6950897" y="671996"/>
            <a:chExt cx="558179" cy="488393"/>
          </a:xfrm>
        </p:grpSpPr>
        <p:sp>
          <p:nvSpPr>
            <p:cNvPr id="18" name="椭圆形 33" descr="小圆圈">
              <a:extLst>
                <a:ext uri="{FF2B5EF4-FFF2-40B4-BE49-F238E27FC236}">
                  <a16:creationId xmlns:a16="http://schemas.microsoft.com/office/drawing/2014/main" id="{0F587408-E50C-4017-BDEA-20CB3CA0C08D}"/>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19" name="文本框 18" descr="编号 1">
              <a:extLst>
                <a:ext uri="{FF2B5EF4-FFF2-40B4-BE49-F238E27FC236}">
                  <a16:creationId xmlns:a16="http://schemas.microsoft.com/office/drawing/2014/main" id="{7F3384ED-1146-4656-B490-5E17F2ADDCF6}"/>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D</a:t>
              </a:r>
              <a:endParaRPr lang="zh-CN" altLang="en-US" dirty="0">
                <a:solidFill>
                  <a:schemeClr val="bg1"/>
                </a:solidFill>
                <a:latin typeface="+mn-ea"/>
                <a:cs typeface="Segoe UI Semibold" panose="020B0702040204020203" pitchFamily="34" charset="0"/>
              </a:endParaRPr>
            </a:p>
          </p:txBody>
        </p:sp>
      </p:grpSp>
      <p:grpSp>
        <p:nvGrpSpPr>
          <p:cNvPr id="20" name="组 32" descr="带有编号 1（表示第 1 步）的小圆圈">
            <a:extLst>
              <a:ext uri="{FF2B5EF4-FFF2-40B4-BE49-F238E27FC236}">
                <a16:creationId xmlns:a16="http://schemas.microsoft.com/office/drawing/2014/main" id="{E30E315F-5A99-4C1C-808C-ECB29A2822B0}"/>
              </a:ext>
            </a:extLst>
          </p:cNvPr>
          <p:cNvGrpSpPr/>
          <p:nvPr/>
        </p:nvGrpSpPr>
        <p:grpSpPr bwMode="blackWhite">
          <a:xfrm>
            <a:off x="6708959" y="2406920"/>
            <a:ext cx="426439" cy="369332"/>
            <a:chOff x="6950897" y="671996"/>
            <a:chExt cx="558179" cy="488393"/>
          </a:xfrm>
        </p:grpSpPr>
        <p:sp>
          <p:nvSpPr>
            <p:cNvPr id="21" name="椭圆形 33" descr="小圆圈">
              <a:extLst>
                <a:ext uri="{FF2B5EF4-FFF2-40B4-BE49-F238E27FC236}">
                  <a16:creationId xmlns:a16="http://schemas.microsoft.com/office/drawing/2014/main" id="{846BE1D2-1325-4757-B433-0762FACE4D8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22" name="文本框 21" descr="编号 1">
              <a:extLst>
                <a:ext uri="{FF2B5EF4-FFF2-40B4-BE49-F238E27FC236}">
                  <a16:creationId xmlns:a16="http://schemas.microsoft.com/office/drawing/2014/main" id="{BD92446C-148A-4D48-A29A-2BF117C78456}"/>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E</a:t>
              </a:r>
              <a:endParaRPr lang="zh-CN" altLang="en-US" dirty="0">
                <a:solidFill>
                  <a:schemeClr val="bg1"/>
                </a:solidFill>
                <a:latin typeface="+mn-ea"/>
                <a:cs typeface="Segoe UI Semibold" panose="020B0702040204020203" pitchFamily="34" charset="0"/>
              </a:endParaRPr>
            </a:p>
          </p:txBody>
        </p:sp>
      </p:grpSp>
      <p:grpSp>
        <p:nvGrpSpPr>
          <p:cNvPr id="23" name="组 32" descr="带有编号 1（表示第 1 步）的小圆圈">
            <a:extLst>
              <a:ext uri="{FF2B5EF4-FFF2-40B4-BE49-F238E27FC236}">
                <a16:creationId xmlns:a16="http://schemas.microsoft.com/office/drawing/2014/main" id="{8E49BA82-3AEE-4686-B9F6-1D01CE506537}"/>
              </a:ext>
            </a:extLst>
          </p:cNvPr>
          <p:cNvGrpSpPr/>
          <p:nvPr/>
        </p:nvGrpSpPr>
        <p:grpSpPr bwMode="blackWhite">
          <a:xfrm>
            <a:off x="6707331" y="3212824"/>
            <a:ext cx="426439" cy="369332"/>
            <a:chOff x="6950897" y="671996"/>
            <a:chExt cx="558179" cy="488393"/>
          </a:xfrm>
        </p:grpSpPr>
        <p:sp>
          <p:nvSpPr>
            <p:cNvPr id="24" name="椭圆形 33" descr="小圆圈">
              <a:extLst>
                <a:ext uri="{FF2B5EF4-FFF2-40B4-BE49-F238E27FC236}">
                  <a16:creationId xmlns:a16="http://schemas.microsoft.com/office/drawing/2014/main" id="{09C3658D-F993-4320-9D36-31B9732AD211}"/>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25" name="文本框 24" descr="编号 1">
              <a:extLst>
                <a:ext uri="{FF2B5EF4-FFF2-40B4-BE49-F238E27FC236}">
                  <a16:creationId xmlns:a16="http://schemas.microsoft.com/office/drawing/2014/main" id="{047BACE6-6409-40EE-8E4A-3A1F8A6D8D9D}"/>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F</a:t>
              </a:r>
              <a:endParaRPr lang="zh-CN" altLang="en-US" dirty="0">
                <a:solidFill>
                  <a:schemeClr val="bg1"/>
                </a:solidFill>
                <a:latin typeface="+mn-ea"/>
                <a:cs typeface="Segoe UI Semibold" panose="020B0702040204020203" pitchFamily="34" charset="0"/>
              </a:endParaRPr>
            </a:p>
          </p:txBody>
        </p:sp>
      </p:grpSp>
      <p:grpSp>
        <p:nvGrpSpPr>
          <p:cNvPr id="26" name="组 32" descr="带有编号 1（表示第 1 步）的小圆圈">
            <a:extLst>
              <a:ext uri="{FF2B5EF4-FFF2-40B4-BE49-F238E27FC236}">
                <a16:creationId xmlns:a16="http://schemas.microsoft.com/office/drawing/2014/main" id="{61D2DF93-77F9-4D5B-90F7-E47C6A3FF5A3}"/>
              </a:ext>
            </a:extLst>
          </p:cNvPr>
          <p:cNvGrpSpPr/>
          <p:nvPr/>
        </p:nvGrpSpPr>
        <p:grpSpPr bwMode="blackWhite">
          <a:xfrm>
            <a:off x="6707331" y="4095036"/>
            <a:ext cx="426439" cy="369332"/>
            <a:chOff x="6950897" y="671996"/>
            <a:chExt cx="558179" cy="488393"/>
          </a:xfrm>
        </p:grpSpPr>
        <p:sp>
          <p:nvSpPr>
            <p:cNvPr id="27" name="椭圆形 33" descr="小圆圈">
              <a:extLst>
                <a:ext uri="{FF2B5EF4-FFF2-40B4-BE49-F238E27FC236}">
                  <a16:creationId xmlns:a16="http://schemas.microsoft.com/office/drawing/2014/main" id="{5F25E014-79A4-47A5-B9D9-1F83EB446409}"/>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微软雅黑" panose="020B0503020204020204" pitchFamily="34" charset="-122"/>
              </a:endParaRPr>
            </a:p>
          </p:txBody>
        </p:sp>
        <p:sp>
          <p:nvSpPr>
            <p:cNvPr id="28" name="文本框 27" descr="编号 1">
              <a:extLst>
                <a:ext uri="{FF2B5EF4-FFF2-40B4-BE49-F238E27FC236}">
                  <a16:creationId xmlns:a16="http://schemas.microsoft.com/office/drawing/2014/main" id="{F3F2F54F-B834-472A-BCA0-D483211945ED}"/>
                </a:ext>
              </a:extLst>
            </p:cNvPr>
            <p:cNvSpPr txBox="1"/>
            <p:nvPr/>
          </p:nvSpPr>
          <p:spPr bwMode="blackWhite">
            <a:xfrm>
              <a:off x="6950897" y="671996"/>
              <a:ext cx="558179" cy="488393"/>
            </a:xfrm>
            <a:prstGeom prst="rect">
              <a:avLst/>
            </a:prstGeom>
            <a:noFill/>
          </p:spPr>
          <p:txBody>
            <a:bodyPr wrap="square" rtlCol="0">
              <a:spAutoFit/>
            </a:bodyPr>
            <a:lstStyle/>
            <a:p>
              <a:pPr algn="ctr"/>
              <a:r>
                <a:rPr lang="en-US" altLang="zh-CN" dirty="0">
                  <a:solidFill>
                    <a:schemeClr val="bg1"/>
                  </a:solidFill>
                  <a:latin typeface="+mn-ea"/>
                  <a:cs typeface="Segoe UI Semibold" panose="020B0702040204020203" pitchFamily="34" charset="0"/>
                </a:rPr>
                <a:t>G</a:t>
              </a:r>
              <a:endParaRPr lang="zh-CN" altLang="en-US" dirty="0">
                <a:solidFill>
                  <a:schemeClr val="bg1"/>
                </a:solidFill>
                <a:latin typeface="+mn-ea"/>
                <a:cs typeface="Segoe UI Semibold" panose="020B0702040204020203" pitchFamily="34" charset="0"/>
              </a:endParaRPr>
            </a:p>
          </p:txBody>
        </p:sp>
      </p:grpSp>
    </p:spTree>
    <p:extLst>
      <p:ext uri="{BB962C8B-B14F-4D97-AF65-F5344CB8AC3E}">
        <p14:creationId xmlns:p14="http://schemas.microsoft.com/office/powerpoint/2010/main" val="323475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rtlCol="0">
            <a:normAutofit/>
          </a:bodyPr>
          <a:lstStyle/>
          <a:p>
            <a:r>
              <a:rPr lang="zh-CN" altLang="en-US" b="1" dirty="0">
                <a:cs typeface="Segoe UI Light" panose="020B0502040204020203" pitchFamily="34" charset="0"/>
              </a:rPr>
              <a:t>课堂小结</a:t>
            </a:r>
            <a:endParaRPr lang="zh-cn" dirty="0">
              <a:cs typeface="Segoe UI Light" panose="020B0502040204020203" pitchFamily="34" charset="0"/>
            </a:endParaRPr>
          </a:p>
        </p:txBody>
      </p:sp>
      <p:sp>
        <p:nvSpPr>
          <p:cNvPr id="5" name="内容占位符 4"/>
          <p:cNvSpPr>
            <a:spLocks noGrp="1"/>
          </p:cNvSpPr>
          <p:nvPr>
            <p:ph sz="half" idx="4294967295"/>
          </p:nvPr>
        </p:nvSpPr>
        <p:spPr>
          <a:xfrm>
            <a:off x="1380119" y="2805675"/>
            <a:ext cx="8604140" cy="3787027"/>
          </a:xfrm>
        </p:spPr>
        <p:txBody>
          <a:bodyPr rtlCol="0">
            <a:normAutofit fontScale="85000" lnSpcReduction="10000"/>
          </a:bodyPr>
          <a:lstStyle/>
          <a:p>
            <a:pPr lvl="0">
              <a:spcAft>
                <a:spcPts val="600"/>
              </a:spcAft>
              <a:defRPr/>
            </a:pPr>
            <a:r>
              <a:rPr lang="zh-CN" altLang="en-US" sz="2600" dirty="0">
                <a:cs typeface="Segoe UI" panose="020B0502040204020203" pitchFamily="34" charset="0"/>
              </a:rPr>
              <a:t>学习市场分析方法与企业经营策略</a:t>
            </a:r>
            <a:endParaRPr lang="en-US" altLang="zh-CN" sz="2600" dirty="0">
              <a:cs typeface="Segoe UI" panose="020B0502040204020203" pitchFamily="34" charset="0"/>
            </a:endParaRPr>
          </a:p>
          <a:p>
            <a:pPr marL="285750" lvl="0" indent="-285750">
              <a:spcAft>
                <a:spcPts val="600"/>
              </a:spcAft>
              <a:buFont typeface="Wingdings" panose="05000000000000000000" pitchFamily="2" charset="2"/>
              <a:buChar char="u"/>
              <a:defRPr/>
            </a:pPr>
            <a:r>
              <a:rPr lang="zh-CN" altLang="en-US" sz="1800" dirty="0">
                <a:cs typeface="Segoe UI" panose="020B0502040204020203" pitchFamily="34" charset="0"/>
              </a:rPr>
              <a:t>教师讲解市场分析方法，小组根据分析结果讨论经营策略</a:t>
            </a:r>
            <a:endParaRPr lang="en-US" altLang="zh-CN" sz="1800" dirty="0">
              <a:cs typeface="Segoe UI" panose="020B0502040204020203" pitchFamily="34" charset="0"/>
            </a:endParaRPr>
          </a:p>
          <a:p>
            <a:pPr marL="285750" lvl="0" indent="-285750">
              <a:spcAft>
                <a:spcPts val="600"/>
              </a:spcAft>
              <a:buFont typeface="Wingdings" panose="05000000000000000000" pitchFamily="2" charset="2"/>
              <a:buChar char="u"/>
              <a:defRPr/>
            </a:pPr>
            <a:r>
              <a:rPr lang="zh-CN" altLang="en-US" sz="1800" dirty="0">
                <a:cs typeface="Segoe UI" panose="020B0502040204020203" pitchFamily="34" charset="0"/>
              </a:rPr>
              <a:t>通过使用</a:t>
            </a:r>
            <a:r>
              <a:rPr lang="en-US" altLang="zh-CN" sz="1800" dirty="0">
                <a:cs typeface="Segoe UI" panose="020B0502040204020203" pitchFamily="34" charset="0"/>
              </a:rPr>
              <a:t>Excel</a:t>
            </a:r>
            <a:r>
              <a:rPr lang="zh-CN" altLang="en-US" sz="1800" dirty="0">
                <a:cs typeface="Segoe UI" panose="020B0502040204020203" pitchFamily="34" charset="0"/>
              </a:rPr>
              <a:t>，对每年的市场预测数据进行分析</a:t>
            </a:r>
            <a:endParaRPr lang="en-US" altLang="zh-CN" sz="1800" dirty="0">
              <a:cs typeface="Segoe UI" panose="020B0502040204020203" pitchFamily="34" charset="0"/>
            </a:endParaRPr>
          </a:p>
          <a:p>
            <a:pPr marL="285750" lvl="0" indent="-285750">
              <a:spcAft>
                <a:spcPts val="600"/>
              </a:spcAft>
              <a:buFont typeface="Wingdings" panose="05000000000000000000" pitchFamily="2" charset="2"/>
              <a:buChar char="u"/>
              <a:defRPr/>
            </a:pPr>
            <a:r>
              <a:rPr lang="zh-CN" altLang="en-US" sz="1800" dirty="0">
                <a:cs typeface="Segoe UI" panose="020B0502040204020203" pitchFamily="34" charset="0"/>
              </a:rPr>
              <a:t>经营完成第四年</a:t>
            </a:r>
            <a:endParaRPr lang="en-US" altLang="zh-CN" sz="1800" dirty="0">
              <a:cs typeface="Segoe UI" panose="020B0502040204020203" pitchFamily="34" charset="0"/>
            </a:endParaRPr>
          </a:p>
          <a:p>
            <a:pPr marL="285750" lvl="0" indent="-285750">
              <a:spcAft>
                <a:spcPts val="600"/>
              </a:spcAft>
              <a:buFont typeface="Wingdings" panose="05000000000000000000" pitchFamily="2" charset="2"/>
              <a:buChar char="u"/>
              <a:defRPr/>
            </a:pPr>
            <a:r>
              <a:rPr lang="zh-CN" altLang="en-US" sz="1800" dirty="0">
                <a:cs typeface="Segoe UI" panose="020B0502040204020203" pitchFamily="34" charset="0"/>
              </a:rPr>
              <a:t>学习企业经营过程中各个环节经营策略</a:t>
            </a:r>
            <a:endParaRPr lang="en-US" altLang="zh-CN" sz="1800" dirty="0">
              <a:cs typeface="Segoe UI" panose="020B0502040204020203" pitchFamily="34" charset="0"/>
            </a:endParaRPr>
          </a:p>
          <a:p>
            <a:pPr marL="285750" lvl="0" indent="-285750">
              <a:spcAft>
                <a:spcPts val="600"/>
              </a:spcAft>
              <a:buFont typeface="Wingdings" panose="05000000000000000000" pitchFamily="2" charset="2"/>
              <a:buChar char="u"/>
              <a:defRPr/>
            </a:pPr>
            <a:r>
              <a:rPr lang="zh-CN" altLang="en-US" sz="1800" dirty="0">
                <a:cs typeface="Segoe UI" panose="020B0502040204020203" pitchFamily="34" charset="0"/>
              </a:rPr>
              <a:t>分析利润与收入和费用的关系</a:t>
            </a:r>
            <a:endParaRPr lang="en-US" altLang="zh-CN" sz="1800" dirty="0">
              <a:cs typeface="Segoe UI" panose="020B0502040204020203" pitchFamily="34" charset="0"/>
            </a:endParaRPr>
          </a:p>
          <a:p>
            <a:pPr marL="285750" lvl="0" indent="-285750">
              <a:spcAft>
                <a:spcPts val="600"/>
              </a:spcAft>
              <a:buFont typeface="Wingdings" panose="05000000000000000000" pitchFamily="2" charset="2"/>
              <a:buChar char="u"/>
              <a:defRPr/>
            </a:pPr>
            <a:r>
              <a:rPr lang="zh-CN" altLang="en-US" sz="1800" dirty="0">
                <a:cs typeface="Segoe UI" panose="020B0502040204020203" pitchFamily="34" charset="0"/>
              </a:rPr>
              <a:t>经营完成第五年</a:t>
            </a:r>
            <a:endParaRPr lang="en-US" altLang="zh-CN" sz="1800" dirty="0">
              <a:cs typeface="Segoe UI" panose="020B0502040204020203" pitchFamily="34" charset="0"/>
            </a:endParaRPr>
          </a:p>
          <a:p>
            <a:pPr marL="0" indent="0" rtl="0">
              <a:lnSpc>
                <a:spcPts val="3600"/>
              </a:lnSpc>
              <a:spcAft>
                <a:spcPts val="0"/>
              </a:spcAft>
              <a:buNone/>
            </a:pPr>
            <a:endParaRPr lang="zh-CN" altLang="en-US" sz="2000" dirty="0">
              <a:cs typeface="Segoe UI Light" panose="020B0502040204020203" pitchFamily="34" charset="0"/>
            </a:endParaRPr>
          </a:p>
        </p:txBody>
      </p:sp>
      <p:pic>
        <p:nvPicPr>
          <p:cNvPr id="12" name="图片 11" descr="向右箭头带有超链接，可就此教程提供反馈。单击该图像并就此教程提供反馈">
            <a:hlinkClick r:id="rId3" tooltip="选择此处，访问 PowerPoint 团队博客。"/>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75" y="2737526"/>
            <a:ext cx="571257" cy="571257"/>
          </a:xfrm>
          <a:prstGeom prst="rect">
            <a:avLst/>
          </a:prstGeom>
        </p:spPr>
      </p:pic>
    </p:spTree>
    <p:extLst>
      <p:ext uri="{BB962C8B-B14F-4D97-AF65-F5344CB8AC3E}">
        <p14:creationId xmlns:p14="http://schemas.microsoft.com/office/powerpoint/2010/main" val="234518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lstStyle/>
          <a:p>
            <a:r>
              <a:rPr lang="zh-CN" altLang="en-US" dirty="0"/>
              <a:t>教师演示 </a:t>
            </a:r>
            <a:r>
              <a:rPr lang="en-US" altLang="zh-CN" dirty="0"/>
              <a:t>—— </a:t>
            </a:r>
            <a:r>
              <a:rPr lang="zh-CN" altLang="en-US" dirty="0"/>
              <a:t>加字段二维表</a:t>
            </a:r>
          </a:p>
        </p:txBody>
      </p:sp>
      <p:pic>
        <p:nvPicPr>
          <p:cNvPr id="7" name="图片 6">
            <a:extLst>
              <a:ext uri="{FF2B5EF4-FFF2-40B4-BE49-F238E27FC236}">
                <a16:creationId xmlns:a16="http://schemas.microsoft.com/office/drawing/2014/main" id="{D5FB8D1E-53A7-42FD-9A01-799C3E89B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310" y="1519389"/>
            <a:ext cx="4652560" cy="4890555"/>
          </a:xfrm>
          <a:prstGeom prst="rect">
            <a:avLst/>
          </a:prstGeom>
        </p:spPr>
      </p:pic>
      <p:sp>
        <p:nvSpPr>
          <p:cNvPr id="8" name="矩形 7">
            <a:extLst>
              <a:ext uri="{FF2B5EF4-FFF2-40B4-BE49-F238E27FC236}">
                <a16:creationId xmlns:a16="http://schemas.microsoft.com/office/drawing/2014/main" id="{35ABF825-13EA-4F69-9DDD-08014E423F82}"/>
              </a:ext>
            </a:extLst>
          </p:cNvPr>
          <p:cNvSpPr/>
          <p:nvPr/>
        </p:nvSpPr>
        <p:spPr>
          <a:xfrm>
            <a:off x="9141760" y="1415503"/>
            <a:ext cx="1799123" cy="521310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F46D4667-840F-442A-B1CA-909731E95FF5}"/>
              </a:ext>
            </a:extLst>
          </p:cNvPr>
          <p:cNvSpPr/>
          <p:nvPr/>
        </p:nvSpPr>
        <p:spPr>
          <a:xfrm>
            <a:off x="7121323" y="1415502"/>
            <a:ext cx="536712" cy="521310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550038E-D3BF-4EBC-8A3E-7E51FC312DB8}"/>
              </a:ext>
            </a:extLst>
          </p:cNvPr>
          <p:cNvSpPr/>
          <p:nvPr/>
        </p:nvSpPr>
        <p:spPr>
          <a:xfrm>
            <a:off x="6096000" y="1415502"/>
            <a:ext cx="536712" cy="521310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27183FA9-DCC7-4813-950D-70D49F71DC76}"/>
              </a:ext>
            </a:extLst>
          </p:cNvPr>
          <p:cNvSpPr txBox="1"/>
          <p:nvPr/>
        </p:nvSpPr>
        <p:spPr>
          <a:xfrm>
            <a:off x="530932" y="2635289"/>
            <a:ext cx="4823205" cy="646331"/>
          </a:xfrm>
          <a:prstGeom prst="rect">
            <a:avLst/>
          </a:prstGeom>
          <a:noFill/>
        </p:spPr>
        <p:txBody>
          <a:bodyPr wrap="square" rtlCol="0">
            <a:spAutoFit/>
          </a:bodyPr>
          <a:lstStyle/>
          <a:p>
            <a:r>
              <a:rPr lang="en-US" altLang="zh-CN" dirty="0"/>
              <a:t>2. </a:t>
            </a:r>
            <a:r>
              <a:rPr lang="zh-CN" altLang="en-US" dirty="0"/>
              <a:t>将原始数据表中“产品”与“年份”加入列项展示，并计算“成本”、“单毛利”、“总毛利”字段。</a:t>
            </a:r>
          </a:p>
        </p:txBody>
      </p:sp>
    </p:spTree>
    <p:extLst>
      <p:ext uri="{BB962C8B-B14F-4D97-AF65-F5344CB8AC3E}">
        <p14:creationId xmlns:p14="http://schemas.microsoft.com/office/powerpoint/2010/main" val="54406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lstStyle/>
          <a:p>
            <a:r>
              <a:rPr lang="zh-CN" altLang="en-US" dirty="0"/>
              <a:t>教师演示 </a:t>
            </a:r>
            <a:r>
              <a:rPr lang="en-US" altLang="zh-CN" dirty="0"/>
              <a:t>—— </a:t>
            </a:r>
            <a:r>
              <a:rPr lang="zh-CN" altLang="en-US" dirty="0"/>
              <a:t>数据透视表</a:t>
            </a:r>
          </a:p>
        </p:txBody>
      </p:sp>
      <p:pic>
        <p:nvPicPr>
          <p:cNvPr id="7" name="图片 6">
            <a:extLst>
              <a:ext uri="{FF2B5EF4-FFF2-40B4-BE49-F238E27FC236}">
                <a16:creationId xmlns:a16="http://schemas.microsoft.com/office/drawing/2014/main" id="{F288CAD9-1BF2-4CF7-A5CA-780E49D7E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241" y="1627473"/>
            <a:ext cx="5244865" cy="4782471"/>
          </a:xfrm>
          <a:prstGeom prst="rect">
            <a:avLst/>
          </a:prstGeom>
        </p:spPr>
      </p:pic>
      <p:sp>
        <p:nvSpPr>
          <p:cNvPr id="8" name="矩形 7">
            <a:extLst>
              <a:ext uri="{FF2B5EF4-FFF2-40B4-BE49-F238E27FC236}">
                <a16:creationId xmlns:a16="http://schemas.microsoft.com/office/drawing/2014/main" id="{8FF87F2A-37F7-4A6A-8BBB-D96CEFE77888}"/>
              </a:ext>
            </a:extLst>
          </p:cNvPr>
          <p:cNvSpPr/>
          <p:nvPr/>
        </p:nvSpPr>
        <p:spPr>
          <a:xfrm>
            <a:off x="5094516" y="1806083"/>
            <a:ext cx="840565" cy="78945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AA1CF5C5-A7FF-4663-A820-DB41A0DFC8D6}"/>
              </a:ext>
            </a:extLst>
          </p:cNvPr>
          <p:cNvSpPr txBox="1"/>
          <p:nvPr/>
        </p:nvSpPr>
        <p:spPr>
          <a:xfrm>
            <a:off x="687220" y="2396750"/>
            <a:ext cx="3441779" cy="923330"/>
          </a:xfrm>
          <a:prstGeom prst="rect">
            <a:avLst/>
          </a:prstGeom>
          <a:noFill/>
        </p:spPr>
        <p:txBody>
          <a:bodyPr wrap="square" rtlCol="0">
            <a:spAutoFit/>
          </a:bodyPr>
          <a:lstStyle/>
          <a:p>
            <a:r>
              <a:rPr lang="en-US" altLang="zh-CN" dirty="0"/>
              <a:t>3. </a:t>
            </a:r>
            <a:r>
              <a:rPr lang="zh-CN" altLang="en-US" dirty="0"/>
              <a:t>选中数据区域中任一单元格，点击“插入</a:t>
            </a:r>
            <a:r>
              <a:rPr lang="en-US" altLang="zh-CN" dirty="0"/>
              <a:t>&gt;</a:t>
            </a:r>
            <a:r>
              <a:rPr lang="zh-CN" altLang="en-US" dirty="0"/>
              <a:t>数据透视表”，生成新的数据透视工作表。</a:t>
            </a:r>
          </a:p>
        </p:txBody>
      </p:sp>
    </p:spTree>
    <p:extLst>
      <p:ext uri="{BB962C8B-B14F-4D97-AF65-F5344CB8AC3E}">
        <p14:creationId xmlns:p14="http://schemas.microsoft.com/office/powerpoint/2010/main" val="207332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85338-AC66-45B9-876A-777AA04124B6}"/>
              </a:ext>
            </a:extLst>
          </p:cNvPr>
          <p:cNvSpPr>
            <a:spLocks noGrp="1"/>
          </p:cNvSpPr>
          <p:nvPr>
            <p:ph type="title"/>
          </p:nvPr>
        </p:nvSpPr>
        <p:spPr/>
        <p:txBody>
          <a:bodyPr>
            <a:normAutofit/>
          </a:bodyPr>
          <a:lstStyle/>
          <a:p>
            <a:r>
              <a:rPr lang="zh-CN" altLang="en-US" dirty="0"/>
              <a:t>市场竞争程度</a:t>
            </a:r>
          </a:p>
        </p:txBody>
      </p:sp>
      <p:sp>
        <p:nvSpPr>
          <p:cNvPr id="3" name="内容占位符 2">
            <a:extLst>
              <a:ext uri="{FF2B5EF4-FFF2-40B4-BE49-F238E27FC236}">
                <a16:creationId xmlns:a16="http://schemas.microsoft.com/office/drawing/2014/main" id="{E94BB5A9-E7E0-40F8-8E25-0B9BCFB7617D}"/>
              </a:ext>
            </a:extLst>
          </p:cNvPr>
          <p:cNvSpPr>
            <a:spLocks noGrp="1"/>
          </p:cNvSpPr>
          <p:nvPr>
            <p:ph sz="quarter" idx="10"/>
          </p:nvPr>
        </p:nvSpPr>
        <p:spPr>
          <a:xfrm>
            <a:off x="539496" y="1435608"/>
            <a:ext cx="10410586" cy="733962"/>
          </a:xfrm>
        </p:spPr>
        <p:txBody>
          <a:bodyPr>
            <a:normAutofit fontScale="92500"/>
          </a:bodyPr>
          <a:lstStyle/>
          <a:p>
            <a:r>
              <a:rPr lang="zh-CN" altLang="en-US" sz="1600" dirty="0"/>
              <a:t>毛利 </a:t>
            </a:r>
            <a:r>
              <a:rPr lang="en-US" altLang="zh-CN" sz="1600" dirty="0"/>
              <a:t>= </a:t>
            </a:r>
            <a:r>
              <a:rPr lang="zh-CN" altLang="en-US" sz="1600" dirty="0"/>
              <a:t>价格 </a:t>
            </a:r>
            <a:r>
              <a:rPr lang="en-US" altLang="zh-CN" sz="1600" dirty="0"/>
              <a:t>– </a:t>
            </a:r>
            <a:r>
              <a:rPr lang="zh-CN" altLang="en-US" sz="1600" dirty="0"/>
              <a:t>成本，总毛利 </a:t>
            </a:r>
            <a:r>
              <a:rPr lang="en-US" altLang="zh-CN" sz="1600" dirty="0"/>
              <a:t>= </a:t>
            </a:r>
            <a:r>
              <a:rPr lang="zh-CN" altLang="en-US" sz="1600" dirty="0"/>
              <a:t>毛利 * 数量，总毛利之和 </a:t>
            </a:r>
            <a:r>
              <a:rPr lang="en-US" altLang="zh-CN" sz="1600" dirty="0"/>
              <a:t>/ </a:t>
            </a:r>
            <a:r>
              <a:rPr lang="zh-CN" altLang="en-US" sz="1600" dirty="0"/>
              <a:t>小组数 </a:t>
            </a:r>
            <a:r>
              <a:rPr lang="en-US" altLang="zh-CN" sz="1600" dirty="0"/>
              <a:t>= </a:t>
            </a:r>
            <a:r>
              <a:rPr lang="zh-CN" altLang="en-US" sz="1600" dirty="0"/>
              <a:t>平均每个小组的毛利空间，即为这个市场的竞争程度。</a:t>
            </a:r>
            <a:endParaRPr lang="en-US" altLang="zh-CN" sz="1600" dirty="0"/>
          </a:p>
        </p:txBody>
      </p:sp>
      <p:pic>
        <p:nvPicPr>
          <p:cNvPr id="7" name="图片 6">
            <a:extLst>
              <a:ext uri="{FF2B5EF4-FFF2-40B4-BE49-F238E27FC236}">
                <a16:creationId xmlns:a16="http://schemas.microsoft.com/office/drawing/2014/main" id="{AD434FA4-90E0-44F3-BA2C-387E7CCC5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545" y="2229118"/>
            <a:ext cx="7511231" cy="4140728"/>
          </a:xfrm>
          <a:prstGeom prst="rect">
            <a:avLst/>
          </a:prstGeom>
        </p:spPr>
      </p:pic>
      <p:sp>
        <p:nvSpPr>
          <p:cNvPr id="8" name="矩形 7">
            <a:extLst>
              <a:ext uri="{FF2B5EF4-FFF2-40B4-BE49-F238E27FC236}">
                <a16:creationId xmlns:a16="http://schemas.microsoft.com/office/drawing/2014/main" id="{1C10120D-E03F-4D43-8580-602C3A62663A}"/>
              </a:ext>
            </a:extLst>
          </p:cNvPr>
          <p:cNvSpPr/>
          <p:nvPr/>
        </p:nvSpPr>
        <p:spPr>
          <a:xfrm>
            <a:off x="7714045" y="5861929"/>
            <a:ext cx="2463625" cy="6695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4510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CFAAF-6AA2-48F9-998A-0A4D31CA2408}"/>
              </a:ext>
            </a:extLst>
          </p:cNvPr>
          <p:cNvSpPr>
            <a:spLocks noGrp="1"/>
          </p:cNvSpPr>
          <p:nvPr>
            <p:ph type="title"/>
          </p:nvPr>
        </p:nvSpPr>
        <p:spPr/>
        <p:txBody>
          <a:bodyPr/>
          <a:lstStyle/>
          <a:p>
            <a:r>
              <a:rPr lang="zh-CN" altLang="en-US" dirty="0"/>
              <a:t>数量</a:t>
            </a:r>
          </a:p>
        </p:txBody>
      </p:sp>
      <p:pic>
        <p:nvPicPr>
          <p:cNvPr id="10" name="图片 9">
            <a:extLst>
              <a:ext uri="{FF2B5EF4-FFF2-40B4-BE49-F238E27FC236}">
                <a16:creationId xmlns:a16="http://schemas.microsoft.com/office/drawing/2014/main" id="{7DF38FC3-86C4-4277-8245-344D789E3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626" y="2348201"/>
            <a:ext cx="2357166" cy="3185359"/>
          </a:xfrm>
          <a:prstGeom prst="rect">
            <a:avLst/>
          </a:prstGeom>
        </p:spPr>
      </p:pic>
      <p:pic>
        <p:nvPicPr>
          <p:cNvPr id="12" name="图片 11">
            <a:extLst>
              <a:ext uri="{FF2B5EF4-FFF2-40B4-BE49-F238E27FC236}">
                <a16:creationId xmlns:a16="http://schemas.microsoft.com/office/drawing/2014/main" id="{2237E716-B136-439B-87A8-3C054DB64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57" y="2819600"/>
            <a:ext cx="3719293" cy="1111158"/>
          </a:xfrm>
          <a:prstGeom prst="rect">
            <a:avLst/>
          </a:prstGeom>
          <a:ln>
            <a:noFill/>
          </a:ln>
          <a:effectLst>
            <a:outerShdw blurRad="292100" dist="139700" dir="2700000" algn="tl" rotWithShape="0">
              <a:srgbClr val="333333">
                <a:alpha val="65000"/>
              </a:srgbClr>
            </a:outerShdw>
          </a:effectLst>
        </p:spPr>
      </p:pic>
      <p:sp>
        <p:nvSpPr>
          <p:cNvPr id="13" name="矩形: 圆角 12">
            <a:extLst>
              <a:ext uri="{FF2B5EF4-FFF2-40B4-BE49-F238E27FC236}">
                <a16:creationId xmlns:a16="http://schemas.microsoft.com/office/drawing/2014/main" id="{FF1C09DB-7D3A-4CBB-B612-230AA31DF82C}"/>
              </a:ext>
            </a:extLst>
          </p:cNvPr>
          <p:cNvSpPr/>
          <p:nvPr/>
        </p:nvSpPr>
        <p:spPr>
          <a:xfrm>
            <a:off x="643867" y="4441369"/>
            <a:ext cx="4816028"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**分析：六年期间总市场需求量</a:t>
            </a:r>
          </a:p>
        </p:txBody>
      </p:sp>
    </p:spTree>
    <p:extLst>
      <p:ext uri="{BB962C8B-B14F-4D97-AF65-F5344CB8AC3E}">
        <p14:creationId xmlns:p14="http://schemas.microsoft.com/office/powerpoint/2010/main" val="353566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normAutofit/>
          </a:bodyPr>
          <a:lstStyle/>
          <a:p>
            <a:r>
              <a:rPr lang="zh-CN" altLang="en-US" dirty="0"/>
              <a:t>产品</a:t>
            </a:r>
            <a:r>
              <a:rPr lang="en-US" altLang="zh-CN" dirty="0"/>
              <a:t>+</a:t>
            </a:r>
            <a:r>
              <a:rPr lang="zh-CN" altLang="en-US" dirty="0"/>
              <a:t>数量</a:t>
            </a:r>
            <a:endParaRPr lang="en-US" altLang="zh-CN" dirty="0"/>
          </a:p>
        </p:txBody>
      </p:sp>
      <p:pic>
        <p:nvPicPr>
          <p:cNvPr id="5" name="图片 4">
            <a:extLst>
              <a:ext uri="{FF2B5EF4-FFF2-40B4-BE49-F238E27FC236}">
                <a16:creationId xmlns:a16="http://schemas.microsoft.com/office/drawing/2014/main" id="{3BFFB743-C902-4504-9F0F-0DA08BD91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071" y="1793800"/>
            <a:ext cx="3153662" cy="3192435"/>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D45B26ED-2E2D-4F5F-B811-21F0C0F4B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114" y="2152531"/>
            <a:ext cx="2390283" cy="3455976"/>
          </a:xfrm>
          <a:prstGeom prst="rect">
            <a:avLst/>
          </a:prstGeom>
        </p:spPr>
      </p:pic>
      <p:sp>
        <p:nvSpPr>
          <p:cNvPr id="10" name="矩形: 圆角 9">
            <a:extLst>
              <a:ext uri="{FF2B5EF4-FFF2-40B4-BE49-F238E27FC236}">
                <a16:creationId xmlns:a16="http://schemas.microsoft.com/office/drawing/2014/main" id="{6D2F3789-100C-41A9-8216-36339C0DD416}"/>
              </a:ext>
            </a:extLst>
          </p:cNvPr>
          <p:cNvSpPr/>
          <p:nvPr/>
        </p:nvSpPr>
        <p:spPr>
          <a:xfrm>
            <a:off x="1802486" y="5384167"/>
            <a:ext cx="4816028"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**分析：六年期间各产品线总市场需求量</a:t>
            </a:r>
          </a:p>
        </p:txBody>
      </p:sp>
    </p:spTree>
    <p:extLst>
      <p:ext uri="{BB962C8B-B14F-4D97-AF65-F5344CB8AC3E}">
        <p14:creationId xmlns:p14="http://schemas.microsoft.com/office/powerpoint/2010/main" val="355015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6E95-3441-4FE0-982F-798C85F6BF46}"/>
              </a:ext>
            </a:extLst>
          </p:cNvPr>
          <p:cNvSpPr>
            <a:spLocks noGrp="1"/>
          </p:cNvSpPr>
          <p:nvPr>
            <p:ph type="title"/>
          </p:nvPr>
        </p:nvSpPr>
        <p:spPr/>
        <p:txBody>
          <a:bodyPr>
            <a:normAutofit/>
          </a:bodyPr>
          <a:lstStyle/>
          <a:p>
            <a:r>
              <a:rPr lang="zh-CN" altLang="en-US" dirty="0"/>
              <a:t>市场</a:t>
            </a:r>
            <a:r>
              <a:rPr lang="en-US" altLang="zh-CN" dirty="0"/>
              <a:t>+</a:t>
            </a:r>
            <a:r>
              <a:rPr lang="zh-CN" altLang="en-US" dirty="0"/>
              <a:t>数量</a:t>
            </a:r>
            <a:endParaRPr lang="en-US" altLang="zh-CN" dirty="0"/>
          </a:p>
        </p:txBody>
      </p:sp>
      <p:pic>
        <p:nvPicPr>
          <p:cNvPr id="8" name="图片 7">
            <a:extLst>
              <a:ext uri="{FF2B5EF4-FFF2-40B4-BE49-F238E27FC236}">
                <a16:creationId xmlns:a16="http://schemas.microsoft.com/office/drawing/2014/main" id="{2D1AE083-8975-4A73-B11B-9C621556C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86" y="1738941"/>
            <a:ext cx="2783401" cy="3225950"/>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11C4E109-DF07-4CAB-A361-6027D1A87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624" y="2139862"/>
            <a:ext cx="2333594" cy="3369453"/>
          </a:xfrm>
          <a:prstGeom prst="rect">
            <a:avLst/>
          </a:prstGeom>
        </p:spPr>
      </p:pic>
      <p:sp>
        <p:nvSpPr>
          <p:cNvPr id="11" name="矩形: 圆角 10">
            <a:extLst>
              <a:ext uri="{FF2B5EF4-FFF2-40B4-BE49-F238E27FC236}">
                <a16:creationId xmlns:a16="http://schemas.microsoft.com/office/drawing/2014/main" id="{7EB22B78-9BEC-4150-8383-3E827755B1D3}"/>
              </a:ext>
            </a:extLst>
          </p:cNvPr>
          <p:cNvSpPr/>
          <p:nvPr/>
        </p:nvSpPr>
        <p:spPr>
          <a:xfrm>
            <a:off x="1962578" y="5391356"/>
            <a:ext cx="4816028" cy="4486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**分析：六年期间各市场线总需求量</a:t>
            </a:r>
          </a:p>
        </p:txBody>
      </p:sp>
    </p:spTree>
    <p:extLst>
      <p:ext uri="{BB962C8B-B14F-4D97-AF65-F5344CB8AC3E}">
        <p14:creationId xmlns:p14="http://schemas.microsoft.com/office/powerpoint/2010/main" val="232848883"/>
      </p:ext>
    </p:extLst>
  </p:cSld>
  <p:clrMapOvr>
    <a:masterClrMapping/>
  </p:clrMapOvr>
</p:sld>
</file>

<file path=ppt/theme/theme1.xml><?xml version="1.0" encoding="utf-8"?>
<a:theme xmlns:a="http://schemas.openxmlformats.org/drawingml/2006/main" name="欢迎文档">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4332_TF10001108" id="{21247EBA-36EF-4F8B-BD4D-320415D1000C}" vid="{E7B7BECC-7318-4CD9-B03C-F0859BBEE683}"/>
    </a:ext>
  </a:extLst>
</a:theme>
</file>

<file path=ppt/theme/theme2.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欢迎使用 PowerPoint</Template>
  <TotalTime>61483</TotalTime>
  <Words>1914</Words>
  <Application>Microsoft Office PowerPoint</Application>
  <PresentationFormat>宽屏</PresentationFormat>
  <Paragraphs>468</Paragraphs>
  <Slides>38</Slides>
  <Notes>16</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5</vt:i4>
      </vt:variant>
      <vt:variant>
        <vt:lpstr>幻灯片标题</vt:lpstr>
      </vt:variant>
      <vt:variant>
        <vt:i4>38</vt:i4>
      </vt:variant>
    </vt:vector>
  </HeadingPairs>
  <TitlesOfParts>
    <vt:vector size="62" baseType="lpstr">
      <vt:lpstr>仿宋_GB2312</vt:lpstr>
      <vt:lpstr>黑体</vt:lpstr>
      <vt:lpstr>华文新魏</vt:lpstr>
      <vt:lpstr>华文中宋</vt:lpstr>
      <vt:lpstr>楷体_GB2312</vt:lpstr>
      <vt:lpstr>隶书</vt:lpstr>
      <vt:lpstr>宋体</vt:lpstr>
      <vt:lpstr>微软雅黑</vt:lpstr>
      <vt:lpstr>幼圆</vt:lpstr>
      <vt:lpstr>Arial</vt:lpstr>
      <vt:lpstr>Arial Black</vt:lpstr>
      <vt:lpstr>Segoe UI</vt:lpstr>
      <vt:lpstr>Segoe UI Light</vt:lpstr>
      <vt:lpstr>Segoe UI Semibold</vt:lpstr>
      <vt:lpstr>Symbol</vt:lpstr>
      <vt:lpstr>Times</vt:lpstr>
      <vt:lpstr>Times New Roman</vt:lpstr>
      <vt:lpstr>Wingdings</vt:lpstr>
      <vt:lpstr>欢迎文档</vt:lpstr>
      <vt:lpstr>剪辑</vt:lpstr>
      <vt:lpstr>Visio</vt:lpstr>
      <vt:lpstr>Chart</vt:lpstr>
      <vt:lpstr>Clip</vt:lpstr>
      <vt:lpstr>位图图像</vt:lpstr>
      <vt:lpstr>企业沙盘推演（初级）</vt:lpstr>
      <vt:lpstr>学习市场分析方法</vt:lpstr>
      <vt:lpstr>教师演示 —— 原始数据图</vt:lpstr>
      <vt:lpstr>教师演示 —— 加字段二维表</vt:lpstr>
      <vt:lpstr>教师演示 —— 数据透视表</vt:lpstr>
      <vt:lpstr>市场竞争程度</vt:lpstr>
      <vt:lpstr>数量</vt:lpstr>
      <vt:lpstr>产品+数量</vt:lpstr>
      <vt:lpstr>市场+数量</vt:lpstr>
      <vt:lpstr>年份+数量</vt:lpstr>
      <vt:lpstr>产品+年份+数量</vt:lpstr>
      <vt:lpstr>市场+年份+数量</vt:lpstr>
      <vt:lpstr>产品+市场+年份+数量</vt:lpstr>
      <vt:lpstr>毛利</vt:lpstr>
      <vt:lpstr>毛利+产品</vt:lpstr>
      <vt:lpstr>毛利+年份</vt:lpstr>
      <vt:lpstr>毛利+市场</vt:lpstr>
      <vt:lpstr>毛利+产品+市场+年份</vt:lpstr>
      <vt:lpstr>订单数+产品</vt:lpstr>
      <vt:lpstr>订单数+市场</vt:lpstr>
      <vt:lpstr>订单数+年份</vt:lpstr>
      <vt:lpstr>订单数+产品+市场+年份</vt:lpstr>
      <vt:lpstr>学习企业经营战略</vt:lpstr>
      <vt:lpstr>一、提升企业利润 —— 开源扩销售</vt:lpstr>
      <vt:lpstr>一、提升企业利润 —— 节流降成本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沙盘中的战略</vt:lpstr>
      <vt:lpstr>课堂小结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ERP企业经营沙盘推演（初级）</dc:title>
  <dc:creator>安光倩</dc:creator>
  <cp:keywords/>
  <cp:lastModifiedBy>熊 良夫</cp:lastModifiedBy>
  <cp:revision>201</cp:revision>
  <dcterms:created xsi:type="dcterms:W3CDTF">2018-07-09T02:16:33Z</dcterms:created>
  <dcterms:modified xsi:type="dcterms:W3CDTF">2018-10-24T08:55:44Z</dcterms:modified>
  <cp:version/>
</cp:coreProperties>
</file>